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7" autoAdjust="0"/>
  </p:normalViewPr>
  <p:slideViewPr>
    <p:cSldViewPr>
      <p:cViewPr varScale="1">
        <p:scale>
          <a:sx n="124" d="100"/>
          <a:sy n="124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Составление и заучивание таблиц сложения и вычитания числа 4.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235080"/>
            <a:ext cx="6400800" cy="6229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1 класс. УМК «Школа России»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Подготовила презентацию Аниканова Татьяна Анатольевна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412math.ucoz.ru/icon/cifra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005064"/>
            <a:ext cx="2016224" cy="1990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48872" cy="9087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Устный счет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971600" y="1268760"/>
            <a:ext cx="2232248" cy="2448272"/>
            <a:chOff x="1331640" y="908720"/>
            <a:chExt cx="3096344" cy="3240359"/>
          </a:xfrm>
        </p:grpSpPr>
        <p:sp>
          <p:nvSpPr>
            <p:cNvPr id="4" name="Правильный пятиугольник 3"/>
            <p:cNvSpPr/>
            <p:nvPr/>
          </p:nvSpPr>
          <p:spPr>
            <a:xfrm>
              <a:off x="1547664" y="1124744"/>
              <a:ext cx="720080" cy="64807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2627784" y="2132856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  <a:endPara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Равнобедренный треугольник 5"/>
            <p:cNvSpPr/>
            <p:nvPr/>
          </p:nvSpPr>
          <p:spPr>
            <a:xfrm>
              <a:off x="1547664" y="2996951"/>
              <a:ext cx="792088" cy="64807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7" name="Капля 6"/>
            <p:cNvSpPr/>
            <p:nvPr/>
          </p:nvSpPr>
          <p:spPr>
            <a:xfrm>
              <a:off x="1331640" y="2060848"/>
              <a:ext cx="648072" cy="720080"/>
            </a:xfrm>
            <a:prstGeom prst="teardrop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7-конечная звезда 7"/>
            <p:cNvSpPr/>
            <p:nvPr/>
          </p:nvSpPr>
          <p:spPr>
            <a:xfrm>
              <a:off x="2627784" y="908720"/>
              <a:ext cx="648072" cy="72008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Правильный пятиугольник 8"/>
            <p:cNvSpPr/>
            <p:nvPr/>
          </p:nvSpPr>
          <p:spPr>
            <a:xfrm>
              <a:off x="3707904" y="2996952"/>
              <a:ext cx="720080" cy="64807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10" name="Капля 9"/>
            <p:cNvSpPr/>
            <p:nvPr/>
          </p:nvSpPr>
          <p:spPr>
            <a:xfrm>
              <a:off x="3707905" y="2060848"/>
              <a:ext cx="648072" cy="720079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11" name="Равнобедренный треугольник 10"/>
            <p:cNvSpPr/>
            <p:nvPr/>
          </p:nvSpPr>
          <p:spPr>
            <a:xfrm>
              <a:off x="3491880" y="1124744"/>
              <a:ext cx="792088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7-конечная звезда 11"/>
            <p:cNvSpPr/>
            <p:nvPr/>
          </p:nvSpPr>
          <p:spPr>
            <a:xfrm>
              <a:off x="2627783" y="3429000"/>
              <a:ext cx="648072" cy="720079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cxnSp>
          <p:nvCxnSpPr>
            <p:cNvPr id="16" name="Прямая соединительная линия 15"/>
            <p:cNvCxnSpPr>
              <a:stCxn id="4" idx="4"/>
              <a:endCxn id="5" idx="1"/>
            </p:cNvCxnSpPr>
            <p:nvPr/>
          </p:nvCxnSpPr>
          <p:spPr>
            <a:xfrm>
              <a:off x="2130221" y="1772814"/>
              <a:ext cx="592471" cy="465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5" idx="5"/>
              <a:endCxn id="9" idx="1"/>
            </p:cNvCxnSpPr>
            <p:nvPr/>
          </p:nvCxnSpPr>
          <p:spPr>
            <a:xfrm>
              <a:off x="3180948" y="2747483"/>
              <a:ext cx="526957" cy="497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0"/>
              <a:endCxn id="5" idx="2"/>
            </p:cNvCxnSpPr>
            <p:nvPr/>
          </p:nvCxnSpPr>
          <p:spPr>
            <a:xfrm>
              <a:off x="1979712" y="2420888"/>
              <a:ext cx="64807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0" idx="4"/>
              <a:endCxn id="5" idx="6"/>
            </p:cNvCxnSpPr>
            <p:nvPr/>
          </p:nvCxnSpPr>
          <p:spPr>
            <a:xfrm flipH="1">
              <a:off x="3275856" y="2420888"/>
              <a:ext cx="432048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>
              <a:stCxn id="8" idx="2"/>
              <a:endCxn id="5" idx="0"/>
            </p:cNvCxnSpPr>
            <p:nvPr/>
          </p:nvCxnSpPr>
          <p:spPr>
            <a:xfrm flipH="1">
              <a:off x="2951820" y="1628804"/>
              <a:ext cx="144209" cy="504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5" idx="3"/>
              <a:endCxn id="6" idx="5"/>
            </p:cNvCxnSpPr>
            <p:nvPr/>
          </p:nvCxnSpPr>
          <p:spPr>
            <a:xfrm flipH="1">
              <a:off x="2141730" y="2747483"/>
              <a:ext cx="580962" cy="573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5" idx="4"/>
              <a:endCxn id="12" idx="6"/>
            </p:cNvCxnSpPr>
            <p:nvPr/>
          </p:nvCxnSpPr>
          <p:spPr>
            <a:xfrm>
              <a:off x="2951820" y="2852936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5" idx="7"/>
              <a:endCxn id="11" idx="3"/>
            </p:cNvCxnSpPr>
            <p:nvPr/>
          </p:nvCxnSpPr>
          <p:spPr>
            <a:xfrm flipV="1">
              <a:off x="3180948" y="1772816"/>
              <a:ext cx="706976" cy="4654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/>
          <p:cNvGrpSpPr/>
          <p:nvPr/>
        </p:nvGrpSpPr>
        <p:grpSpPr>
          <a:xfrm>
            <a:off x="3419872" y="3717032"/>
            <a:ext cx="2448272" cy="2448272"/>
            <a:chOff x="1331640" y="908720"/>
            <a:chExt cx="3096344" cy="3240360"/>
          </a:xfrm>
        </p:grpSpPr>
        <p:sp>
          <p:nvSpPr>
            <p:cNvPr id="23" name="Правильный пятиугольник 22"/>
            <p:cNvSpPr/>
            <p:nvPr/>
          </p:nvSpPr>
          <p:spPr>
            <a:xfrm>
              <a:off x="1547664" y="1124744"/>
              <a:ext cx="720080" cy="648072"/>
            </a:xfrm>
            <a:prstGeom prst="pentagon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5</a:t>
              </a:r>
              <a:endParaRPr lang="ru-RU" dirty="0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627783" y="2132856"/>
              <a:ext cx="701498" cy="720079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  <a:endPara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Равнобедренный треугольник 24"/>
            <p:cNvSpPr/>
            <p:nvPr/>
          </p:nvSpPr>
          <p:spPr>
            <a:xfrm>
              <a:off x="1547664" y="2996952"/>
              <a:ext cx="792088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3</a:t>
              </a:r>
              <a:endParaRPr lang="ru-RU" dirty="0"/>
            </a:p>
          </p:txBody>
        </p:sp>
        <p:sp>
          <p:nvSpPr>
            <p:cNvPr id="26" name="Капля 25"/>
            <p:cNvSpPr/>
            <p:nvPr/>
          </p:nvSpPr>
          <p:spPr>
            <a:xfrm>
              <a:off x="1331640" y="2060848"/>
              <a:ext cx="648072" cy="7200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27" name="7-конечная звезда 26"/>
            <p:cNvSpPr/>
            <p:nvPr/>
          </p:nvSpPr>
          <p:spPr>
            <a:xfrm>
              <a:off x="2627784" y="908720"/>
              <a:ext cx="648072" cy="72008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29" name="Правильный пятиугольник 28"/>
            <p:cNvSpPr/>
            <p:nvPr/>
          </p:nvSpPr>
          <p:spPr>
            <a:xfrm>
              <a:off x="3707904" y="2996952"/>
              <a:ext cx="720080" cy="64807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31" name="Капля 30"/>
            <p:cNvSpPr/>
            <p:nvPr/>
          </p:nvSpPr>
          <p:spPr>
            <a:xfrm>
              <a:off x="3707904" y="2060848"/>
              <a:ext cx="648072" cy="7200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6</a:t>
              </a:r>
              <a:endParaRPr lang="ru-RU" dirty="0"/>
            </a:p>
          </p:txBody>
        </p:sp>
        <p:sp>
          <p:nvSpPr>
            <p:cNvPr id="32" name="Равнобедренный треугольник 31"/>
            <p:cNvSpPr/>
            <p:nvPr/>
          </p:nvSpPr>
          <p:spPr>
            <a:xfrm>
              <a:off x="3491880" y="1124744"/>
              <a:ext cx="792088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33" name="7-конечная звезда 32"/>
            <p:cNvSpPr/>
            <p:nvPr/>
          </p:nvSpPr>
          <p:spPr>
            <a:xfrm>
              <a:off x="2627784" y="3429000"/>
              <a:ext cx="648072" cy="72008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8</a:t>
              </a:r>
              <a:endParaRPr lang="ru-RU" dirty="0"/>
            </a:p>
          </p:txBody>
        </p:sp>
        <p:cxnSp>
          <p:nvCxnSpPr>
            <p:cNvPr id="35" name="Прямая соединительная линия 34"/>
            <p:cNvCxnSpPr>
              <a:stCxn id="23" idx="4"/>
              <a:endCxn id="24" idx="1"/>
            </p:cNvCxnSpPr>
            <p:nvPr/>
          </p:nvCxnSpPr>
          <p:spPr>
            <a:xfrm>
              <a:off x="2130221" y="1772813"/>
              <a:ext cx="600295" cy="4654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24" idx="5"/>
              <a:endCxn id="29" idx="1"/>
            </p:cNvCxnSpPr>
            <p:nvPr/>
          </p:nvCxnSpPr>
          <p:spPr>
            <a:xfrm>
              <a:off x="3226549" y="2747482"/>
              <a:ext cx="481357" cy="497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26" idx="0"/>
              <a:endCxn id="24" idx="2"/>
            </p:cNvCxnSpPr>
            <p:nvPr/>
          </p:nvCxnSpPr>
          <p:spPr>
            <a:xfrm>
              <a:off x="1979712" y="2420888"/>
              <a:ext cx="648071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1" idx="4"/>
              <a:endCxn id="24" idx="6"/>
            </p:cNvCxnSpPr>
            <p:nvPr/>
          </p:nvCxnSpPr>
          <p:spPr>
            <a:xfrm flipH="1">
              <a:off x="3329281" y="2420888"/>
              <a:ext cx="378623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7" idx="2"/>
              <a:endCxn id="24" idx="0"/>
            </p:cNvCxnSpPr>
            <p:nvPr/>
          </p:nvCxnSpPr>
          <p:spPr>
            <a:xfrm flipH="1">
              <a:off x="2978533" y="1628803"/>
              <a:ext cx="117495" cy="5040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24" idx="3"/>
              <a:endCxn id="25" idx="5"/>
            </p:cNvCxnSpPr>
            <p:nvPr/>
          </p:nvCxnSpPr>
          <p:spPr>
            <a:xfrm flipH="1">
              <a:off x="2141729" y="2747482"/>
              <a:ext cx="588787" cy="573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24" idx="4"/>
              <a:endCxn id="33" idx="6"/>
            </p:cNvCxnSpPr>
            <p:nvPr/>
          </p:nvCxnSpPr>
          <p:spPr>
            <a:xfrm flipH="1">
              <a:off x="2951820" y="2852936"/>
              <a:ext cx="26713" cy="5760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24" idx="7"/>
              <a:endCxn id="32" idx="3"/>
            </p:cNvCxnSpPr>
            <p:nvPr/>
          </p:nvCxnSpPr>
          <p:spPr>
            <a:xfrm flipV="1">
              <a:off x="3226549" y="1772815"/>
              <a:ext cx="661375" cy="465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5724128" y="1412776"/>
            <a:ext cx="2232248" cy="2448272"/>
            <a:chOff x="1331640" y="908720"/>
            <a:chExt cx="3096344" cy="3240360"/>
          </a:xfrm>
        </p:grpSpPr>
        <p:sp>
          <p:nvSpPr>
            <p:cNvPr id="46" name="Правильный пятиугольник 45"/>
            <p:cNvSpPr/>
            <p:nvPr/>
          </p:nvSpPr>
          <p:spPr>
            <a:xfrm>
              <a:off x="1547664" y="1124744"/>
              <a:ext cx="720080" cy="648072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2627784" y="2132856"/>
              <a:ext cx="648072" cy="7200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  <a:endPara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8" name="Равнобедренный треугольник 47"/>
            <p:cNvSpPr/>
            <p:nvPr/>
          </p:nvSpPr>
          <p:spPr>
            <a:xfrm>
              <a:off x="1547664" y="2996952"/>
              <a:ext cx="792088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49" name="Капля 48"/>
            <p:cNvSpPr/>
            <p:nvPr/>
          </p:nvSpPr>
          <p:spPr>
            <a:xfrm>
              <a:off x="1331640" y="2060848"/>
              <a:ext cx="648072" cy="720080"/>
            </a:xfrm>
            <a:prstGeom prst="teardrop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0" name="7-конечная звезда 49"/>
            <p:cNvSpPr/>
            <p:nvPr/>
          </p:nvSpPr>
          <p:spPr>
            <a:xfrm>
              <a:off x="2627784" y="908720"/>
              <a:ext cx="648072" cy="72008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51" name="Правильный пятиугольник 50"/>
            <p:cNvSpPr/>
            <p:nvPr/>
          </p:nvSpPr>
          <p:spPr>
            <a:xfrm>
              <a:off x="3707905" y="2996952"/>
              <a:ext cx="720079" cy="648071"/>
            </a:xfrm>
            <a:prstGeom prst="pent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2" name="Капля 51"/>
            <p:cNvSpPr/>
            <p:nvPr/>
          </p:nvSpPr>
          <p:spPr>
            <a:xfrm>
              <a:off x="3707904" y="2060848"/>
              <a:ext cx="648072" cy="720080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FFC000"/>
                  </a:solidFill>
                </a:rPr>
                <a:t> </a:t>
              </a:r>
              <a:endParaRPr lang="ru-RU" dirty="0">
                <a:solidFill>
                  <a:srgbClr val="FFC000"/>
                </a:solidFill>
              </a:endParaRPr>
            </a:p>
          </p:txBody>
        </p:sp>
        <p:sp>
          <p:nvSpPr>
            <p:cNvPr id="53" name="Равнобедренный треугольник 52"/>
            <p:cNvSpPr/>
            <p:nvPr/>
          </p:nvSpPr>
          <p:spPr>
            <a:xfrm>
              <a:off x="3491880" y="1124744"/>
              <a:ext cx="792088" cy="64807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4" name="7-конечная звезда 53"/>
            <p:cNvSpPr/>
            <p:nvPr/>
          </p:nvSpPr>
          <p:spPr>
            <a:xfrm>
              <a:off x="2627784" y="3429000"/>
              <a:ext cx="648072" cy="72008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Прямая соединительная линия 54"/>
            <p:cNvCxnSpPr>
              <a:stCxn id="46" idx="4"/>
              <a:endCxn id="47" idx="1"/>
            </p:cNvCxnSpPr>
            <p:nvPr/>
          </p:nvCxnSpPr>
          <p:spPr>
            <a:xfrm>
              <a:off x="2130221" y="1772814"/>
              <a:ext cx="592471" cy="465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47" idx="5"/>
              <a:endCxn id="51" idx="1"/>
            </p:cNvCxnSpPr>
            <p:nvPr/>
          </p:nvCxnSpPr>
          <p:spPr>
            <a:xfrm>
              <a:off x="3180948" y="2747483"/>
              <a:ext cx="526957" cy="4970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>
              <a:stCxn id="49" idx="0"/>
              <a:endCxn id="47" idx="2"/>
            </p:cNvCxnSpPr>
            <p:nvPr/>
          </p:nvCxnSpPr>
          <p:spPr>
            <a:xfrm>
              <a:off x="1979712" y="2420888"/>
              <a:ext cx="648072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52" idx="4"/>
              <a:endCxn id="47" idx="6"/>
            </p:cNvCxnSpPr>
            <p:nvPr/>
          </p:nvCxnSpPr>
          <p:spPr>
            <a:xfrm flipH="1">
              <a:off x="3275856" y="2420888"/>
              <a:ext cx="432048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50" idx="2"/>
              <a:endCxn id="47" idx="0"/>
            </p:cNvCxnSpPr>
            <p:nvPr/>
          </p:nvCxnSpPr>
          <p:spPr>
            <a:xfrm flipH="1">
              <a:off x="2951820" y="1628804"/>
              <a:ext cx="144209" cy="504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47" idx="3"/>
              <a:endCxn id="48" idx="5"/>
            </p:cNvCxnSpPr>
            <p:nvPr/>
          </p:nvCxnSpPr>
          <p:spPr>
            <a:xfrm flipH="1">
              <a:off x="2141730" y="2747483"/>
              <a:ext cx="580962" cy="5735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47" idx="4"/>
              <a:endCxn id="54" idx="6"/>
            </p:cNvCxnSpPr>
            <p:nvPr/>
          </p:nvCxnSpPr>
          <p:spPr>
            <a:xfrm>
              <a:off x="2951820" y="2852936"/>
              <a:ext cx="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47" idx="7"/>
              <a:endCxn id="53" idx="3"/>
            </p:cNvCxnSpPr>
            <p:nvPr/>
          </p:nvCxnSpPr>
          <p:spPr>
            <a:xfrm flipV="1">
              <a:off x="3180948" y="1772816"/>
              <a:ext cx="706976" cy="4654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Заголовок 1"/>
          <p:cNvSpPr txBox="1">
            <a:spLocks/>
          </p:cNvSpPr>
          <p:nvPr/>
        </p:nvSpPr>
        <p:spPr>
          <a:xfrm>
            <a:off x="2771800" y="2204864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2771800" y="2924944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8" name="Заголовок 1"/>
          <p:cNvSpPr txBox="1">
            <a:spLocks/>
          </p:cNvSpPr>
          <p:nvPr/>
        </p:nvSpPr>
        <p:spPr>
          <a:xfrm>
            <a:off x="1979712" y="3284984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9" name="Заголовок 1"/>
          <p:cNvSpPr txBox="1">
            <a:spLocks/>
          </p:cNvSpPr>
          <p:nvPr/>
        </p:nvSpPr>
        <p:spPr>
          <a:xfrm>
            <a:off x="1259632" y="2996952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7524328" y="2348880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6" name="Заголовок 1"/>
          <p:cNvSpPr txBox="1">
            <a:spLocks/>
          </p:cNvSpPr>
          <p:nvPr/>
        </p:nvSpPr>
        <p:spPr>
          <a:xfrm>
            <a:off x="6012160" y="3140968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7" name="Заголовок 1"/>
          <p:cNvSpPr txBox="1">
            <a:spLocks/>
          </p:cNvSpPr>
          <p:nvPr/>
        </p:nvSpPr>
        <p:spPr>
          <a:xfrm>
            <a:off x="6012160" y="1700808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8" name="Заголовок 1"/>
          <p:cNvSpPr txBox="1">
            <a:spLocks/>
          </p:cNvSpPr>
          <p:nvPr/>
        </p:nvSpPr>
        <p:spPr>
          <a:xfrm>
            <a:off x="6732240" y="1484784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6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9" name="Заголовок 1"/>
          <p:cNvSpPr txBox="1">
            <a:spLocks/>
          </p:cNvSpPr>
          <p:nvPr/>
        </p:nvSpPr>
        <p:spPr>
          <a:xfrm>
            <a:off x="5436096" y="537321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0" name="Заголовок 1"/>
          <p:cNvSpPr txBox="1">
            <a:spLocks/>
          </p:cNvSpPr>
          <p:nvPr/>
        </p:nvSpPr>
        <p:spPr>
          <a:xfrm>
            <a:off x="3563888" y="4653136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1" name="Заголовок 1"/>
          <p:cNvSpPr txBox="1">
            <a:spLocks/>
          </p:cNvSpPr>
          <p:nvPr/>
        </p:nvSpPr>
        <p:spPr>
          <a:xfrm>
            <a:off x="4499992" y="3789040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" name="Заголовок 1"/>
          <p:cNvSpPr txBox="1">
            <a:spLocks/>
          </p:cNvSpPr>
          <p:nvPr/>
        </p:nvSpPr>
        <p:spPr>
          <a:xfrm>
            <a:off x="5292080" y="4005064"/>
            <a:ext cx="28803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7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4" name="Заголовок 1"/>
          <p:cNvSpPr txBox="1">
            <a:spLocks/>
          </p:cNvSpPr>
          <p:nvPr/>
        </p:nvSpPr>
        <p:spPr>
          <a:xfrm>
            <a:off x="6084168" y="4797152"/>
            <a:ext cx="2764432" cy="15037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/>
              <a:t>Игра «Укрась цветок»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Соедини «примеры- близнецы»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2098576" cy="74868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9 – 2 – 2 =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043608" y="3573016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7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– 3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43608" y="4581128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+ 2 + 2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43608" y="5589240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6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+ 1 + 3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940152" y="5589240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4 + 4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940152" y="4509120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6  + 4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5940152" y="3501008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9 – 4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5940152" y="2492896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7 – 4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5940152" y="1484784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noProof="0" dirty="0" smtClean="0"/>
              <a:t>3 + 4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043608" y="2564904"/>
            <a:ext cx="2098576" cy="7486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/>
              <a:t>3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+ 1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Прямая со стрелкой 13"/>
          <p:cNvCxnSpPr>
            <a:stCxn id="3" idx="3"/>
            <a:endCxn id="9" idx="1"/>
          </p:cNvCxnSpPr>
          <p:nvPr/>
        </p:nvCxnSpPr>
        <p:spPr>
          <a:xfrm>
            <a:off x="3142184" y="1931132"/>
            <a:ext cx="2797968" cy="19442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2" idx="3"/>
            <a:endCxn id="11" idx="1"/>
          </p:cNvCxnSpPr>
          <p:nvPr/>
        </p:nvCxnSpPr>
        <p:spPr>
          <a:xfrm flipV="1">
            <a:off x="3142184" y="1859124"/>
            <a:ext cx="279796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3"/>
            <a:endCxn id="10" idx="1"/>
          </p:cNvCxnSpPr>
          <p:nvPr/>
        </p:nvCxnSpPr>
        <p:spPr>
          <a:xfrm flipV="1">
            <a:off x="3142184" y="2867236"/>
            <a:ext cx="279796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  <a:endCxn id="7" idx="1"/>
          </p:cNvCxnSpPr>
          <p:nvPr/>
        </p:nvCxnSpPr>
        <p:spPr>
          <a:xfrm>
            <a:off x="3142184" y="4955468"/>
            <a:ext cx="2797968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3"/>
            <a:endCxn id="8" idx="1"/>
          </p:cNvCxnSpPr>
          <p:nvPr/>
        </p:nvCxnSpPr>
        <p:spPr>
          <a:xfrm flipV="1">
            <a:off x="3142184" y="4883460"/>
            <a:ext cx="279796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9" name="Picture 2" descr="http://412math.ucoz.ru/icon/cifra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852936"/>
            <a:ext cx="2016224" cy="1990039"/>
          </a:xfrm>
          <a:prstGeom prst="rect">
            <a:avLst/>
          </a:prstGeom>
          <a:noFill/>
        </p:spPr>
      </p:pic>
      <p:sp>
        <p:nvSpPr>
          <p:cNvPr id="21" name="Заголовок 3"/>
          <p:cNvSpPr txBox="1">
            <a:spLocks/>
          </p:cNvSpPr>
          <p:nvPr/>
        </p:nvSpPr>
        <p:spPr>
          <a:xfrm>
            <a:off x="467544" y="188640"/>
            <a:ext cx="8229600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Сколько всего вычли?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/>
              <a:t>Сколько  всего прибавили?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Работа у доски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4038600" cy="31683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12700">
              <a:buNone/>
            </a:pPr>
            <a:r>
              <a:rPr lang="ru-RU" dirty="0" smtClean="0"/>
              <a:t>1 +</a:t>
            </a:r>
          </a:p>
          <a:p>
            <a:pPr indent="12700">
              <a:buNone/>
            </a:pPr>
            <a:r>
              <a:rPr lang="ru-RU" dirty="0" smtClean="0"/>
              <a:t>2 +</a:t>
            </a:r>
          </a:p>
          <a:p>
            <a:pPr indent="12700">
              <a:buNone/>
            </a:pPr>
            <a:r>
              <a:rPr lang="ru-RU" dirty="0" smtClean="0"/>
              <a:t>3 +</a:t>
            </a:r>
          </a:p>
          <a:p>
            <a:pPr indent="12700">
              <a:buNone/>
            </a:pPr>
            <a:r>
              <a:rPr lang="ru-RU" dirty="0" smtClean="0"/>
              <a:t>4 +</a:t>
            </a:r>
          </a:p>
          <a:p>
            <a:pPr indent="12700">
              <a:buNone/>
            </a:pPr>
            <a:r>
              <a:rPr lang="ru-RU" dirty="0" smtClean="0"/>
              <a:t>5 +</a:t>
            </a:r>
          </a:p>
          <a:p>
            <a:pPr indent="12700">
              <a:buNone/>
            </a:pPr>
            <a:r>
              <a:rPr lang="ru-RU" dirty="0" smtClean="0"/>
              <a:t>6 +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2492896"/>
            <a:ext cx="4038600" cy="31683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indent="12700">
              <a:buNone/>
            </a:pPr>
            <a:r>
              <a:rPr lang="ru-RU" dirty="0" smtClean="0"/>
              <a:t>5 -</a:t>
            </a:r>
          </a:p>
          <a:p>
            <a:pPr indent="12700">
              <a:buNone/>
            </a:pPr>
            <a:r>
              <a:rPr lang="ru-RU" dirty="0" smtClean="0"/>
              <a:t>6 -    </a:t>
            </a:r>
          </a:p>
          <a:p>
            <a:pPr indent="12700">
              <a:buNone/>
            </a:pPr>
            <a:r>
              <a:rPr lang="ru-RU" dirty="0" smtClean="0"/>
              <a:t>7 -</a:t>
            </a:r>
          </a:p>
          <a:p>
            <a:pPr indent="12700">
              <a:buNone/>
            </a:pPr>
            <a:r>
              <a:rPr lang="ru-RU" dirty="0" smtClean="0"/>
              <a:t>8 -</a:t>
            </a:r>
          </a:p>
          <a:p>
            <a:pPr indent="12700">
              <a:buNone/>
            </a:pPr>
            <a:r>
              <a:rPr lang="ru-RU" dirty="0" smtClean="0"/>
              <a:t>9 -</a:t>
            </a:r>
          </a:p>
          <a:p>
            <a:pPr indent="12700">
              <a:buNone/>
            </a:pPr>
            <a:r>
              <a:rPr lang="ru-RU" dirty="0" smtClean="0"/>
              <a:t>10 -</a:t>
            </a:r>
            <a:endParaRPr lang="ru-RU" dirty="0"/>
          </a:p>
        </p:txBody>
      </p:sp>
      <p:pic>
        <p:nvPicPr>
          <p:cNvPr id="16386" name="Picture 2" descr="http://s55.radikal.ru/i149/1109/c6/6b5d3b20f4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792088" cy="10293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http://s55.radikal.ru/i149/1109/c6/6b5d3b20f4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124744"/>
            <a:ext cx="847500" cy="1101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Работа в учебнике с.12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1087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Задача №2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55576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75656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195736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87824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707904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427984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148064" y="3140968"/>
            <a:ext cx="576064" cy="57606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83568" y="4005064"/>
            <a:ext cx="576064" cy="57606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403648" y="4005064"/>
            <a:ext cx="576064" cy="57606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123728" y="4005064"/>
            <a:ext cx="576064" cy="57606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915816" y="4005064"/>
            <a:ext cx="576064" cy="576064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635896" y="2924944"/>
            <a:ext cx="0" cy="180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авая фигурная скобка 19"/>
          <p:cNvSpPr/>
          <p:nvPr/>
        </p:nvSpPr>
        <p:spPr>
          <a:xfrm rot="5400000">
            <a:off x="4409982" y="3230978"/>
            <a:ext cx="576064" cy="169218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справка 20">
            <a:hlinkClick r:id="" action="ppaction://noaction" highlightClick="1"/>
          </p:cNvPr>
          <p:cNvSpPr/>
          <p:nvPr/>
        </p:nvSpPr>
        <p:spPr>
          <a:xfrm>
            <a:off x="4499992" y="4581128"/>
            <a:ext cx="504056" cy="7920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Работа в учебнике с.12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1087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Задача №3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278092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19" name="TextBox 18"/>
          <p:cNvSpPr txBox="1"/>
          <p:nvPr/>
        </p:nvSpPr>
        <p:spPr>
          <a:xfrm>
            <a:off x="2051720" y="278092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55976" y="278092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23" name="TextBox 22"/>
          <p:cNvSpPr txBox="1"/>
          <p:nvPr/>
        </p:nvSpPr>
        <p:spPr>
          <a:xfrm>
            <a:off x="3275856" y="2780928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3284984"/>
            <a:ext cx="899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Коля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4581128"/>
            <a:ext cx="899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Слава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1600" y="407707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28" name="TextBox 27"/>
          <p:cNvSpPr txBox="1"/>
          <p:nvPr/>
        </p:nvSpPr>
        <p:spPr>
          <a:xfrm>
            <a:off x="2123728" y="407707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29" name="TextBox 28"/>
          <p:cNvSpPr txBox="1"/>
          <p:nvPr/>
        </p:nvSpPr>
        <p:spPr>
          <a:xfrm>
            <a:off x="3275856" y="407707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30" name="TextBox 29"/>
          <p:cNvSpPr txBox="1"/>
          <p:nvPr/>
        </p:nvSpPr>
        <p:spPr>
          <a:xfrm>
            <a:off x="4355976" y="4077072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31" name="TextBox 30"/>
          <p:cNvSpPr txBox="1"/>
          <p:nvPr/>
        </p:nvSpPr>
        <p:spPr>
          <a:xfrm>
            <a:off x="5436096" y="4005064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sp>
        <p:nvSpPr>
          <p:cNvPr id="32" name="TextBox 31"/>
          <p:cNvSpPr txBox="1"/>
          <p:nvPr/>
        </p:nvSpPr>
        <p:spPr>
          <a:xfrm>
            <a:off x="6444208" y="4005064"/>
            <a:ext cx="12961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ym typeface="Wingdings"/>
              </a:rPr>
              <a:t></a:t>
            </a:r>
            <a:endParaRPr lang="ru-RU" sz="88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508104" y="2492896"/>
            <a:ext cx="0" cy="33123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Левая фигурная скобка 34"/>
          <p:cNvSpPr/>
          <p:nvPr/>
        </p:nvSpPr>
        <p:spPr>
          <a:xfrm rot="16200000">
            <a:off x="4144512" y="2056288"/>
            <a:ext cx="416099" cy="6761923"/>
          </a:xfrm>
          <a:prstGeom prst="lef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справка 35">
            <a:hlinkClick r:id="" action="ppaction://noaction" highlightClick="1"/>
          </p:cNvPr>
          <p:cNvSpPr/>
          <p:nvPr/>
        </p:nvSpPr>
        <p:spPr>
          <a:xfrm>
            <a:off x="4283968" y="5805264"/>
            <a:ext cx="504056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Левая фигурная скобка 36"/>
          <p:cNvSpPr/>
          <p:nvPr/>
        </p:nvSpPr>
        <p:spPr>
          <a:xfrm rot="10800000">
            <a:off x="7812360" y="2708920"/>
            <a:ext cx="576064" cy="252028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справка 37">
            <a:hlinkClick r:id="" action="ppaction://noaction" highlightClick="1"/>
          </p:cNvPr>
          <p:cNvSpPr/>
          <p:nvPr/>
        </p:nvSpPr>
        <p:spPr>
          <a:xfrm>
            <a:off x="8460432" y="3645024"/>
            <a:ext cx="539552" cy="7200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5" grpId="0" animBg="1"/>
      <p:bldP spid="35" grpId="1" animBg="1"/>
      <p:bldP spid="36" grpId="0" animBg="1"/>
      <p:bldP spid="36" grpId="1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Определи, каким  кусочком продолжить узор?</a:t>
            </a:r>
            <a:br>
              <a:rPr lang="ru-RU" dirty="0" smtClean="0"/>
            </a:br>
            <a:r>
              <a:rPr lang="ru-RU" dirty="0" smtClean="0"/>
              <a:t>Стр.12</a:t>
            </a:r>
            <a:endParaRPr lang="ru-RU" dirty="0"/>
          </a:p>
        </p:txBody>
      </p:sp>
      <p:pic>
        <p:nvPicPr>
          <p:cNvPr id="1026" name="Picture 2" descr="C:\Users\Таня\Pictures\Мои сканированные изображения\2014-01 (янв)\сканирование00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54569" y="2132856"/>
            <a:ext cx="1395566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Итог  урока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Какова была тема урока?</a:t>
            </a:r>
          </a:p>
          <a:p>
            <a:r>
              <a:rPr lang="ru-RU" dirty="0" smtClean="0"/>
              <a:t>Кто понял как можно прибавить и вычесть 4, если трудно выучить таблицы?</a:t>
            </a:r>
          </a:p>
          <a:p>
            <a:r>
              <a:rPr lang="ru-RU" dirty="0" smtClean="0"/>
              <a:t>Какие задания вызвали затруднения?</a:t>
            </a:r>
            <a:endParaRPr lang="ru-RU" dirty="0"/>
          </a:p>
        </p:txBody>
      </p:sp>
      <p:pic>
        <p:nvPicPr>
          <p:cNvPr id="7" name="Picture 2" descr="http://412math.ucoz.ru/icon/cifra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789040"/>
            <a:ext cx="2880320" cy="2842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218</Words>
  <Application>Microsoft Office PowerPoint</Application>
  <PresentationFormat>Экран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Составление и заучивание таблиц сложения и вычитания числа 4.</vt:lpstr>
      <vt:lpstr>Устный счет</vt:lpstr>
      <vt:lpstr>Соедини «примеры- близнецы»</vt:lpstr>
      <vt:lpstr>Работа у доски</vt:lpstr>
      <vt:lpstr>Работа в учебнике с.12</vt:lpstr>
      <vt:lpstr>Работа в учебнике с.12</vt:lpstr>
      <vt:lpstr>Определи, каким  кусочком продолжить узор? Стр.12</vt:lpstr>
      <vt:lpstr>Итог 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Составление и заучивание таблиц сложения и вычитания числа 4.</dc:title>
  <dc:creator>связной</dc:creator>
  <cp:lastModifiedBy>user</cp:lastModifiedBy>
  <cp:revision>21</cp:revision>
  <dcterms:created xsi:type="dcterms:W3CDTF">2014-01-12T13:37:47Z</dcterms:created>
  <dcterms:modified xsi:type="dcterms:W3CDTF">2014-01-13T08:31:46Z</dcterms:modified>
</cp:coreProperties>
</file>