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92" r:id="rId10"/>
    <p:sldId id="277" r:id="rId11"/>
    <p:sldId id="278" r:id="rId12"/>
    <p:sldId id="280" r:id="rId13"/>
    <p:sldId id="293" r:id="rId14"/>
    <p:sldId id="281" r:id="rId15"/>
    <p:sldId id="263" r:id="rId16"/>
    <p:sldId id="282" r:id="rId17"/>
    <p:sldId id="262" r:id="rId18"/>
    <p:sldId id="284" r:id="rId19"/>
    <p:sldId id="279" r:id="rId20"/>
    <p:sldId id="285" r:id="rId21"/>
    <p:sldId id="286" r:id="rId22"/>
    <p:sldId id="287" r:id="rId23"/>
    <p:sldId id="288" r:id="rId24"/>
    <p:sldId id="294" r:id="rId25"/>
    <p:sldId id="289" r:id="rId26"/>
    <p:sldId id="290" r:id="rId27"/>
    <p:sldId id="29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C7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99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4374-E3CA-4240-B718-1AD4824845EF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E7DE-B0F1-440B-8C15-E64B46F53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4374-E3CA-4240-B718-1AD4824845EF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E7DE-B0F1-440B-8C15-E64B46F53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4374-E3CA-4240-B718-1AD4824845EF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E7DE-B0F1-440B-8C15-E64B46F53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4374-E3CA-4240-B718-1AD4824845EF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E7DE-B0F1-440B-8C15-E64B46F53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4374-E3CA-4240-B718-1AD4824845EF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E7DE-B0F1-440B-8C15-E64B46F53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4374-E3CA-4240-B718-1AD4824845EF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E7DE-B0F1-440B-8C15-E64B46F53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4374-E3CA-4240-B718-1AD4824845EF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E7DE-B0F1-440B-8C15-E64B46F53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4374-E3CA-4240-B718-1AD4824845EF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E7DE-B0F1-440B-8C15-E64B46F53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4374-E3CA-4240-B718-1AD4824845EF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E7DE-B0F1-440B-8C15-E64B46F53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4374-E3CA-4240-B718-1AD4824845EF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E7DE-B0F1-440B-8C15-E64B46F53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4374-E3CA-4240-B718-1AD4824845EF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E7DE-B0F1-440B-8C15-E64B46F53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64374-E3CA-4240-B718-1AD4824845EF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DE7DE-B0F1-440B-8C15-E64B46F53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6"/>
            <a:ext cx="9144000" cy="2016224"/>
          </a:xfrm>
        </p:spPr>
        <p:txBody>
          <a:bodyPr>
            <a:prstTxWarp prst="textArchUp">
              <a:avLst/>
            </a:prstTxWarp>
            <a:noAutofit/>
            <a:scene3d>
              <a:camera prst="obliqueTopLeft"/>
              <a:lightRig rig="balanced" dir="t">
                <a:rot lat="0" lon="0" rev="2100000"/>
              </a:lightRig>
            </a:scene3d>
            <a:sp3d extrusionH="57150" prstMaterial="metal">
              <a:bevelT w="38100" h="25400" prst="slope"/>
              <a:contourClr>
                <a:schemeClr val="bg2"/>
              </a:contourClr>
            </a:sp3d>
          </a:bodyPr>
          <a:lstStyle/>
          <a:p>
            <a:r>
              <a:rPr lang="ru-RU" sz="9600" b="1" dirty="0" smtClean="0">
                <a:ln w="3810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МАТЕМАТИКА</a:t>
            </a:r>
            <a:endParaRPr lang="ru-RU" sz="9600" b="1" dirty="0">
              <a:ln w="38100">
                <a:solidFill>
                  <a:schemeClr val="accent4">
                    <a:lumMod val="50000"/>
                  </a:schemeClr>
                </a:solidFill>
              </a:ln>
              <a:solidFill>
                <a:schemeClr val="bg1">
                  <a:shade val="5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60848"/>
            <a:ext cx="9144000" cy="115212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ru-RU" b="1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Моро М.И., Волкова С.И., Степанова С.В. Математика: Учебник: 1-2 классы</a:t>
            </a:r>
          </a:p>
          <a:p>
            <a:endParaRPr lang="ru-RU" dirty="0"/>
          </a:p>
        </p:txBody>
      </p:sp>
      <p:pic>
        <p:nvPicPr>
          <p:cNvPr id="11272" name="Picture 8" descr="http://poznaumir.su/12671-15900-thickbox/moro-matematika-2-klass--uchebnik-chast-12-komplekt-s-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70012">
            <a:off x="4820215" y="3603154"/>
            <a:ext cx="2246650" cy="2592288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65954">
            <a:off x="1595086" y="3610942"/>
            <a:ext cx="2232248" cy="2592288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2636912"/>
            <a:ext cx="8712968" cy="11430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Многоугольник</a:t>
            </a:r>
          </a:p>
        </p:txBody>
      </p:sp>
      <p:grpSp>
        <p:nvGrpSpPr>
          <p:cNvPr id="50" name="Группа 49"/>
          <p:cNvGrpSpPr/>
          <p:nvPr/>
        </p:nvGrpSpPr>
        <p:grpSpPr>
          <a:xfrm>
            <a:off x="5220072" y="908720"/>
            <a:ext cx="2339361" cy="1619280"/>
            <a:chOff x="4817788" y="506437"/>
            <a:chExt cx="2339361" cy="1619280"/>
          </a:xfrm>
        </p:grpSpPr>
        <p:sp>
          <p:nvSpPr>
            <p:cNvPr id="4" name="Прямоугольник с двумя вырезанными соседними углами 3"/>
            <p:cNvSpPr/>
            <p:nvPr/>
          </p:nvSpPr>
          <p:spPr>
            <a:xfrm>
              <a:off x="4932040" y="620688"/>
              <a:ext cx="2088232" cy="1440160"/>
            </a:xfrm>
            <a:prstGeom prst="snip2SameRect">
              <a:avLst/>
            </a:prstGeom>
            <a:noFill/>
            <a:ln w="76200">
              <a:solidFill>
                <a:schemeClr val="bg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 rot="1524506">
              <a:off x="4817788" y="794469"/>
              <a:ext cx="179121" cy="17912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 rot="1524506">
              <a:off x="5105820" y="506437"/>
              <a:ext cx="179121" cy="17912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 rot="1524506">
              <a:off x="6689997" y="506437"/>
              <a:ext cx="179121" cy="17912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 rot="1524506">
              <a:off x="6978028" y="794468"/>
              <a:ext cx="179121" cy="17912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 rot="1524506">
              <a:off x="4817789" y="1946596"/>
              <a:ext cx="179121" cy="17912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 rot="1524506">
              <a:off x="6906020" y="1946596"/>
              <a:ext cx="179121" cy="17912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1289396" y="722461"/>
            <a:ext cx="2843418" cy="2123336"/>
            <a:chOff x="1289396" y="722461"/>
            <a:chExt cx="2843418" cy="2123336"/>
          </a:xfrm>
        </p:grpSpPr>
        <p:sp>
          <p:nvSpPr>
            <p:cNvPr id="3" name="Шестиугольник 2"/>
            <p:cNvSpPr/>
            <p:nvPr/>
          </p:nvSpPr>
          <p:spPr>
            <a:xfrm>
              <a:off x="1403648" y="764704"/>
              <a:ext cx="2664296" cy="2016224"/>
            </a:xfrm>
            <a:prstGeom prst="hexagon">
              <a:avLst/>
            </a:prstGeom>
            <a:noFill/>
            <a:ln w="57150">
              <a:solidFill>
                <a:schemeClr val="bg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 rot="1524506">
              <a:off x="1793452" y="722461"/>
              <a:ext cx="179121" cy="17912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 rot="1524506">
              <a:off x="1289396" y="1658565"/>
              <a:ext cx="179121" cy="17912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 rot="1524506">
              <a:off x="1793453" y="2666676"/>
              <a:ext cx="179121" cy="17912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 rot="1524506">
              <a:off x="3449637" y="722461"/>
              <a:ext cx="179121" cy="17912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 rot="1524506">
              <a:off x="3953693" y="1658564"/>
              <a:ext cx="179121" cy="17912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 rot="1524506">
              <a:off x="3449636" y="2666676"/>
              <a:ext cx="179121" cy="17912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1289397" y="3890812"/>
            <a:ext cx="1979321" cy="2051330"/>
            <a:chOff x="1289397" y="3890812"/>
            <a:chExt cx="1979321" cy="2051330"/>
          </a:xfrm>
        </p:grpSpPr>
        <p:sp>
          <p:nvSpPr>
            <p:cNvPr id="23" name="Прямоугольник с двумя вырезанными противолежащими углами 22"/>
            <p:cNvSpPr/>
            <p:nvPr/>
          </p:nvSpPr>
          <p:spPr>
            <a:xfrm rot="5400000">
              <a:off x="1367644" y="4041068"/>
              <a:ext cx="1872208" cy="1800200"/>
            </a:xfrm>
            <a:prstGeom prst="snip2DiagRect">
              <a:avLst/>
            </a:prstGeom>
            <a:noFill/>
            <a:ln w="76200">
              <a:solidFill>
                <a:schemeClr val="bg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 rot="1524506">
              <a:off x="3089597" y="3962821"/>
              <a:ext cx="179121" cy="17912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 rot="1524506">
              <a:off x="1649437" y="3890812"/>
              <a:ext cx="179121" cy="17912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 rot="1524506">
              <a:off x="1289397" y="4250852"/>
              <a:ext cx="179121" cy="17912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 rot="1524506">
              <a:off x="3089596" y="5474988"/>
              <a:ext cx="179121" cy="17912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 rot="1524506">
              <a:off x="1289397" y="5763020"/>
              <a:ext cx="179121" cy="17912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 rot="1524506">
              <a:off x="2801565" y="5763021"/>
              <a:ext cx="179121" cy="17912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4077871" y="3757841"/>
            <a:ext cx="4556692" cy="1968276"/>
            <a:chOff x="4077871" y="3757841"/>
            <a:chExt cx="4556692" cy="1968276"/>
          </a:xfrm>
        </p:grpSpPr>
        <p:grpSp>
          <p:nvGrpSpPr>
            <p:cNvPr id="22" name="Группа 21"/>
            <p:cNvGrpSpPr/>
            <p:nvPr/>
          </p:nvGrpSpPr>
          <p:grpSpPr>
            <a:xfrm rot="9924497">
              <a:off x="4077871" y="3757841"/>
              <a:ext cx="4556692" cy="1805499"/>
              <a:chOff x="5076056" y="3933056"/>
              <a:chExt cx="2520280" cy="1512168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5364088" y="3933056"/>
                <a:ext cx="1800200" cy="216024"/>
              </a:xfrm>
              <a:prstGeom prst="line">
                <a:avLst/>
              </a:prstGeom>
              <a:ln w="76200" cap="rnd">
                <a:solidFill>
                  <a:schemeClr val="bg1"/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7164288" y="4149080"/>
                <a:ext cx="432048" cy="504056"/>
              </a:xfrm>
              <a:prstGeom prst="line">
                <a:avLst/>
              </a:prstGeom>
              <a:ln w="76200" cap="rnd">
                <a:solidFill>
                  <a:schemeClr val="bg1"/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flipH="1">
                <a:off x="7308304" y="4653136"/>
                <a:ext cx="288032" cy="792088"/>
              </a:xfrm>
              <a:prstGeom prst="line">
                <a:avLst/>
              </a:prstGeom>
              <a:ln w="76200" cap="rnd">
                <a:solidFill>
                  <a:schemeClr val="bg1"/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H="1" flipV="1">
                <a:off x="6156176" y="5301208"/>
                <a:ext cx="1152128" cy="144016"/>
              </a:xfrm>
              <a:prstGeom prst="line">
                <a:avLst/>
              </a:prstGeom>
              <a:ln w="76200" cap="rnd">
                <a:solidFill>
                  <a:schemeClr val="bg1"/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H="1" flipV="1">
                <a:off x="5796136" y="4869160"/>
                <a:ext cx="360040" cy="432048"/>
              </a:xfrm>
              <a:prstGeom prst="line">
                <a:avLst/>
              </a:prstGeom>
              <a:ln w="76200" cap="rnd">
                <a:solidFill>
                  <a:schemeClr val="bg1"/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H="1">
                <a:off x="5076056" y="4869160"/>
                <a:ext cx="720080" cy="0"/>
              </a:xfrm>
              <a:prstGeom prst="line">
                <a:avLst/>
              </a:prstGeom>
              <a:ln w="76200" cap="rnd">
                <a:solidFill>
                  <a:schemeClr val="bg1"/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5076056" y="3933056"/>
                <a:ext cx="288032" cy="936104"/>
              </a:xfrm>
              <a:prstGeom prst="line">
                <a:avLst/>
              </a:prstGeom>
              <a:ln w="76200" cap="rnd">
                <a:solidFill>
                  <a:schemeClr val="bg1"/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Овал 39"/>
            <p:cNvSpPr/>
            <p:nvPr/>
          </p:nvSpPr>
          <p:spPr>
            <a:xfrm rot="1524506">
              <a:off x="4313733" y="4178845"/>
              <a:ext cx="179121" cy="17912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 rot="1524506">
              <a:off x="6401964" y="3818805"/>
              <a:ext cx="179121" cy="17912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 rot="1524506">
              <a:off x="4961804" y="5546996"/>
              <a:ext cx="179121" cy="17912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 rot="1524506">
              <a:off x="4097709" y="5186956"/>
              <a:ext cx="179121" cy="17912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 rot="1524506">
              <a:off x="8418188" y="3818805"/>
              <a:ext cx="179121" cy="17912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 rot="1524506">
              <a:off x="8202165" y="4970933"/>
              <a:ext cx="179121" cy="17912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 rot="1524506">
              <a:off x="7122045" y="4106837"/>
              <a:ext cx="179121" cy="17912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5302640" y="1675989"/>
            <a:ext cx="2894579" cy="2894579"/>
            <a:chOff x="5302640" y="1675989"/>
            <a:chExt cx="2894579" cy="2894579"/>
          </a:xfrm>
        </p:grpSpPr>
        <p:sp>
          <p:nvSpPr>
            <p:cNvPr id="2" name="Равнобедренный треугольник 1"/>
            <p:cNvSpPr/>
            <p:nvPr/>
          </p:nvSpPr>
          <p:spPr>
            <a:xfrm>
              <a:off x="5436096" y="1772816"/>
              <a:ext cx="2664296" cy="2664296"/>
            </a:xfrm>
            <a:prstGeom prst="triangle">
              <a:avLst/>
            </a:prstGeom>
            <a:noFill/>
            <a:ln w="76200">
              <a:solidFill>
                <a:schemeClr val="bg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Овал 2"/>
            <p:cNvSpPr/>
            <p:nvPr/>
          </p:nvSpPr>
          <p:spPr>
            <a:xfrm rot="1524506">
              <a:off x="6617098" y="1675989"/>
              <a:ext cx="283977" cy="28397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 rot="1524506">
              <a:off x="5302640" y="4268277"/>
              <a:ext cx="283977" cy="28397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 rot="1524506">
              <a:off x="7913242" y="4286591"/>
              <a:ext cx="283977" cy="28397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2276872"/>
            <a:ext cx="5472608" cy="11430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Треугольник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1450836" y="667876"/>
            <a:ext cx="2876265" cy="1508114"/>
            <a:chOff x="1450836" y="667876"/>
            <a:chExt cx="2876265" cy="1508114"/>
          </a:xfrm>
        </p:grpSpPr>
        <p:sp>
          <p:nvSpPr>
            <p:cNvPr id="7" name="Прямоугольный треугольник 6"/>
            <p:cNvSpPr/>
            <p:nvPr/>
          </p:nvSpPr>
          <p:spPr>
            <a:xfrm>
              <a:off x="1619672" y="836712"/>
              <a:ext cx="2555255" cy="1224136"/>
            </a:xfrm>
            <a:prstGeom prst="rtTriangle">
              <a:avLst/>
            </a:prstGeom>
            <a:noFill/>
            <a:ln w="76200">
              <a:solidFill>
                <a:schemeClr val="bg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 rot="1524506">
              <a:off x="1522846" y="1892013"/>
              <a:ext cx="283977" cy="28397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 rot="1524506">
              <a:off x="1450836" y="667876"/>
              <a:ext cx="283977" cy="28397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 rot="1524506">
              <a:off x="4043124" y="1892013"/>
              <a:ext cx="283977" cy="28397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874773" y="3620205"/>
            <a:ext cx="3956384" cy="1796144"/>
            <a:chOff x="874773" y="3620205"/>
            <a:chExt cx="3956384" cy="1796144"/>
          </a:xfrm>
        </p:grpSpPr>
        <p:sp>
          <p:nvSpPr>
            <p:cNvPr id="8" name="Равнобедренный треугольник 7"/>
            <p:cNvSpPr/>
            <p:nvPr/>
          </p:nvSpPr>
          <p:spPr>
            <a:xfrm>
              <a:off x="971600" y="3717032"/>
              <a:ext cx="3744416" cy="1584176"/>
            </a:xfrm>
            <a:prstGeom prst="triangle">
              <a:avLst/>
            </a:prstGeom>
            <a:noFill/>
            <a:ln w="76200">
              <a:solidFill>
                <a:schemeClr val="bg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 rot="1524506">
              <a:off x="2674972" y="3620205"/>
              <a:ext cx="283977" cy="28397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 rot="1524506">
              <a:off x="4547180" y="5132372"/>
              <a:ext cx="283977" cy="28397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 rot="1524506">
              <a:off x="874773" y="5132372"/>
              <a:ext cx="283977" cy="28397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2348880"/>
            <a:ext cx="8712968" cy="11430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Четырехугольник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1577428" y="794469"/>
            <a:ext cx="2771411" cy="1403257"/>
            <a:chOff x="1577428" y="794469"/>
            <a:chExt cx="2771411" cy="140325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691680" y="908720"/>
              <a:ext cx="2592288" cy="1224136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 rot="1524506">
              <a:off x="1577428" y="794469"/>
              <a:ext cx="179121" cy="17912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 rot="1524506">
              <a:off x="1577429" y="2018604"/>
              <a:ext cx="179121" cy="17912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 rot="1524506">
              <a:off x="4169716" y="794469"/>
              <a:ext cx="179121" cy="17912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 rot="1524506">
              <a:off x="4169718" y="2018605"/>
              <a:ext cx="179121" cy="17912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537868" y="722460"/>
            <a:ext cx="2123337" cy="1403258"/>
            <a:chOff x="5537868" y="722460"/>
            <a:chExt cx="2123337" cy="1403258"/>
          </a:xfrm>
        </p:grpSpPr>
        <p:sp>
          <p:nvSpPr>
            <p:cNvPr id="6" name="Трапеция 5"/>
            <p:cNvSpPr/>
            <p:nvPr/>
          </p:nvSpPr>
          <p:spPr>
            <a:xfrm>
              <a:off x="5580112" y="836712"/>
              <a:ext cx="2016224" cy="1224136"/>
            </a:xfrm>
            <a:prstGeom prst="trapezoid">
              <a:avLst/>
            </a:prstGeom>
            <a:noFill/>
            <a:ln w="76200">
              <a:solidFill>
                <a:schemeClr val="bg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 rot="1524506">
              <a:off x="5537868" y="1946597"/>
              <a:ext cx="179121" cy="17912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 rot="1524506">
              <a:off x="5825901" y="722460"/>
              <a:ext cx="179121" cy="17912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 rot="1524506">
              <a:off x="7194053" y="722460"/>
              <a:ext cx="179121" cy="17912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 rot="1524506">
              <a:off x="7482084" y="1946597"/>
              <a:ext cx="179121" cy="17912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69316" y="3746796"/>
            <a:ext cx="1619282" cy="1619282"/>
            <a:chOff x="569316" y="3746796"/>
            <a:chExt cx="1619282" cy="161928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83568" y="3861048"/>
              <a:ext cx="1440160" cy="1440160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 rot="1524506">
              <a:off x="569316" y="3746797"/>
              <a:ext cx="179121" cy="17912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 rot="1524506">
              <a:off x="2009476" y="3746796"/>
              <a:ext cx="179121" cy="17912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 rot="1524506">
              <a:off x="569316" y="5186956"/>
              <a:ext cx="179121" cy="17912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 rot="1524506">
              <a:off x="2009477" y="5186957"/>
              <a:ext cx="179121" cy="17912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945580" y="3662304"/>
            <a:ext cx="3275467" cy="1944216"/>
            <a:chOff x="2945580" y="3662304"/>
            <a:chExt cx="3275467" cy="1944216"/>
          </a:xfrm>
        </p:grpSpPr>
        <p:sp>
          <p:nvSpPr>
            <p:cNvPr id="7" name="Параллелограмм 6"/>
            <p:cNvSpPr/>
            <p:nvPr/>
          </p:nvSpPr>
          <p:spPr>
            <a:xfrm rot="15603065">
              <a:off x="3571804" y="3225081"/>
              <a:ext cx="1944216" cy="2818661"/>
            </a:xfrm>
            <a:prstGeom prst="parallelogram">
              <a:avLst/>
            </a:prstGeom>
            <a:noFill/>
            <a:ln w="76200">
              <a:solidFill>
                <a:schemeClr val="bg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 rot="1524506">
              <a:off x="2945580" y="3818805"/>
              <a:ext cx="179121" cy="17912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 rot="1524506">
              <a:off x="5753894" y="3818803"/>
              <a:ext cx="179121" cy="17912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 rot="1524506">
              <a:off x="3161604" y="5258965"/>
              <a:ext cx="179121" cy="17912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 rot="1524506">
              <a:off x="6041926" y="5258966"/>
              <a:ext cx="179121" cy="17912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617989" y="3674789"/>
            <a:ext cx="1619281" cy="1763297"/>
            <a:chOff x="6617989" y="3674789"/>
            <a:chExt cx="1619281" cy="1763297"/>
          </a:xfrm>
        </p:grpSpPr>
        <p:sp>
          <p:nvSpPr>
            <p:cNvPr id="8" name="Блок-схема: решение 7"/>
            <p:cNvSpPr/>
            <p:nvPr/>
          </p:nvSpPr>
          <p:spPr>
            <a:xfrm>
              <a:off x="6732240" y="3789040"/>
              <a:ext cx="1440160" cy="1584176"/>
            </a:xfrm>
            <a:prstGeom prst="flowChartDecision">
              <a:avLst/>
            </a:prstGeom>
            <a:noFill/>
            <a:ln w="76200">
              <a:solidFill>
                <a:schemeClr val="bg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 rot="1524506">
              <a:off x="7387450" y="5258965"/>
              <a:ext cx="179121" cy="17912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 rot="1524506">
              <a:off x="8058149" y="4466877"/>
              <a:ext cx="179121" cy="17912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 rot="1524506">
              <a:off x="6617989" y="4466877"/>
              <a:ext cx="179121" cy="17912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 rot="1524506">
              <a:off x="7338068" y="3674789"/>
              <a:ext cx="179121" cy="17912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116632"/>
            <a:ext cx="8712968" cy="100811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*ЗАДАНИЕ: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-108520" y="1196752"/>
            <a:ext cx="8964488" cy="18722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000" b="1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На каком рисунке изображен четырехугольник, треугольник?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635896" y="2924944"/>
            <a:ext cx="2304256" cy="1368152"/>
            <a:chOff x="971600" y="2564904"/>
            <a:chExt cx="2304256" cy="1368152"/>
          </a:xfr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Дуга 3"/>
            <p:cNvSpPr/>
            <p:nvPr/>
          </p:nvSpPr>
          <p:spPr>
            <a:xfrm>
              <a:off x="971600" y="2564904"/>
              <a:ext cx="2304256" cy="1152128"/>
            </a:xfrm>
            <a:prstGeom prst="arc">
              <a:avLst/>
            </a:prstGeom>
            <a:grpFill/>
            <a:ln w="57150" cap="rnd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1259632" y="2564904"/>
              <a:ext cx="864096" cy="360040"/>
            </a:xfrm>
            <a:prstGeom prst="line">
              <a:avLst/>
            </a:prstGeom>
            <a:grpFill/>
            <a:ln w="57150" cap="rnd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1259632" y="2924944"/>
              <a:ext cx="792088" cy="1008112"/>
            </a:xfrm>
            <a:prstGeom prst="line">
              <a:avLst/>
            </a:prstGeom>
            <a:grpFill/>
            <a:ln w="57150" cap="rnd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>
              <a:endCxn id="4" idx="2"/>
            </p:cNvCxnSpPr>
            <p:nvPr/>
          </p:nvCxnSpPr>
          <p:spPr>
            <a:xfrm flipV="1">
              <a:off x="2051720" y="3140968"/>
              <a:ext cx="1224136" cy="792088"/>
            </a:xfrm>
            <a:prstGeom prst="line">
              <a:avLst/>
            </a:prstGeom>
            <a:grpFill/>
            <a:ln w="57150" cap="rnd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Равнобедренный треугольник 12"/>
          <p:cNvSpPr/>
          <p:nvPr/>
        </p:nvSpPr>
        <p:spPr>
          <a:xfrm>
            <a:off x="1547664" y="4869160"/>
            <a:ext cx="1728192" cy="1008112"/>
          </a:xfrm>
          <a:prstGeom prst="triangle">
            <a:avLst/>
          </a:prstGeom>
          <a:noFill/>
          <a:ln w="57150" cap="rnd">
            <a:solidFill>
              <a:srgbClr val="0070C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03648" y="2996952"/>
            <a:ext cx="2016224" cy="1296144"/>
          </a:xfrm>
          <a:prstGeom prst="roundRect">
            <a:avLst/>
          </a:prstGeom>
          <a:noFill/>
          <a:ln w="57150" cap="rnd">
            <a:solidFill>
              <a:srgbClr val="0070C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779912" y="4869160"/>
            <a:ext cx="2088232" cy="1080120"/>
          </a:xfrm>
          <a:prstGeom prst="rect">
            <a:avLst/>
          </a:prstGeom>
          <a:noFill/>
          <a:ln w="57150" cap="rnd">
            <a:solidFill>
              <a:srgbClr val="0070C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абличка 16"/>
          <p:cNvSpPr/>
          <p:nvPr/>
        </p:nvSpPr>
        <p:spPr>
          <a:xfrm>
            <a:off x="6372200" y="3501008"/>
            <a:ext cx="1944216" cy="1872208"/>
          </a:xfrm>
          <a:prstGeom prst="plaque">
            <a:avLst/>
          </a:prstGeom>
          <a:noFill/>
          <a:ln w="57150" cap="rnd">
            <a:solidFill>
              <a:srgbClr val="0070C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041985" y="3429000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Рис.1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9992" y="3356992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Рис.2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79712" y="5373216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Рис.3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27984" y="5229200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Рис.4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48264" y="4221088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Рис.5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-247790" y="4803180"/>
            <a:ext cx="2136932" cy="570036"/>
            <a:chOff x="-247790" y="4803180"/>
            <a:chExt cx="2136932" cy="570036"/>
          </a:xfrm>
        </p:grpSpPr>
        <p:cxnSp>
          <p:nvCxnSpPr>
            <p:cNvPr id="26" name="Прямая со стрелкой 25"/>
            <p:cNvCxnSpPr/>
            <p:nvPr/>
          </p:nvCxnSpPr>
          <p:spPr>
            <a:xfrm>
              <a:off x="1043608" y="5229200"/>
              <a:ext cx="648072" cy="14401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 rot="19448721">
              <a:off x="-247790" y="4803180"/>
              <a:ext cx="2136932" cy="461665"/>
            </a:xfrm>
            <a:prstGeom prst="rect">
              <a:avLst/>
            </a:prstGeom>
            <a:noFill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Треугольник</a:t>
              </a:r>
              <a:endPara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012160" y="5589240"/>
            <a:ext cx="3131840" cy="1109737"/>
            <a:chOff x="6012160" y="5589240"/>
            <a:chExt cx="3131840" cy="1109737"/>
          </a:xfrm>
        </p:grpSpPr>
        <p:cxnSp>
          <p:nvCxnSpPr>
            <p:cNvPr id="24" name="Прямая со стрелкой 23"/>
            <p:cNvCxnSpPr/>
            <p:nvPr/>
          </p:nvCxnSpPr>
          <p:spPr>
            <a:xfrm flipH="1" flipV="1">
              <a:off x="6012160" y="5589240"/>
              <a:ext cx="936104" cy="7200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088868" y="6237312"/>
              <a:ext cx="3055132" cy="461665"/>
            </a:xfrm>
            <a:prstGeom prst="rect">
              <a:avLst/>
            </a:prstGeom>
            <a:noFill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Четырехугольник</a:t>
              </a:r>
              <a:endPara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404664"/>
            <a:ext cx="8712968" cy="11430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Вершины и углы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2699792" y="4797152"/>
            <a:ext cx="3672408" cy="1008112"/>
            <a:chOff x="755576" y="3356992"/>
            <a:chExt cx="3024336" cy="648072"/>
          </a:xfr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grpSpPr>
        <p:cxnSp>
          <p:nvCxnSpPr>
            <p:cNvPr id="8" name="Прямая со стрелкой 7"/>
            <p:cNvCxnSpPr/>
            <p:nvPr/>
          </p:nvCxnSpPr>
          <p:spPr>
            <a:xfrm flipH="1" flipV="1">
              <a:off x="755576" y="3356992"/>
              <a:ext cx="1440160" cy="648072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oval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flipV="1">
              <a:off x="2195736" y="3501008"/>
              <a:ext cx="1584176" cy="504056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oval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5220072" y="2060848"/>
            <a:ext cx="2448272" cy="1656184"/>
            <a:chOff x="1835696" y="1484784"/>
            <a:chExt cx="1512168" cy="1512168"/>
          </a:xfr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grpSpPr>
        <p:cxnSp>
          <p:nvCxnSpPr>
            <p:cNvPr id="4" name="Прямая со стрелкой 3"/>
            <p:cNvCxnSpPr/>
            <p:nvPr/>
          </p:nvCxnSpPr>
          <p:spPr>
            <a:xfrm>
              <a:off x="1835696" y="2996952"/>
              <a:ext cx="1512168" cy="0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oval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 flipV="1">
              <a:off x="1835696" y="1484784"/>
              <a:ext cx="648072" cy="1512168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oval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/>
          <p:cNvGrpSpPr/>
          <p:nvPr/>
        </p:nvGrpSpPr>
        <p:grpSpPr>
          <a:xfrm>
            <a:off x="1691680" y="1772816"/>
            <a:ext cx="1872208" cy="1944216"/>
            <a:chOff x="5076056" y="1988840"/>
            <a:chExt cx="1368152" cy="1224136"/>
          </a:xfr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grpSpPr>
        <p:cxnSp>
          <p:nvCxnSpPr>
            <p:cNvPr id="13" name="Прямая со стрелкой 12"/>
            <p:cNvCxnSpPr/>
            <p:nvPr/>
          </p:nvCxnSpPr>
          <p:spPr>
            <a:xfrm flipV="1">
              <a:off x="5076056" y="1988840"/>
              <a:ext cx="0" cy="1224136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oval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5076056" y="3212976"/>
              <a:ext cx="1368152" cy="0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oval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Овал 18"/>
          <p:cNvSpPr/>
          <p:nvPr/>
        </p:nvSpPr>
        <p:spPr>
          <a:xfrm rot="1524506">
            <a:off x="5083194" y="3602781"/>
            <a:ext cx="179121" cy="17912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rot="1524506">
            <a:off x="1577429" y="3602782"/>
            <a:ext cx="179121" cy="17912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 rot="1524506">
            <a:off x="4385740" y="5691013"/>
            <a:ext cx="179121" cy="17912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3" name="Группа 42"/>
          <p:cNvGrpSpPr/>
          <p:nvPr/>
        </p:nvGrpSpPr>
        <p:grpSpPr>
          <a:xfrm>
            <a:off x="665310" y="2357643"/>
            <a:ext cx="6210946" cy="3744945"/>
            <a:chOff x="665310" y="2357643"/>
            <a:chExt cx="6210946" cy="3744945"/>
          </a:xfrm>
        </p:grpSpPr>
        <p:cxnSp>
          <p:nvCxnSpPr>
            <p:cNvPr id="28" name="Прямая со стрелкой 27"/>
            <p:cNvCxnSpPr/>
            <p:nvPr/>
          </p:nvCxnSpPr>
          <p:spPr>
            <a:xfrm flipV="1">
              <a:off x="1187624" y="3861048"/>
              <a:ext cx="360040" cy="360040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flipH="1" flipV="1">
              <a:off x="4644008" y="5877272"/>
              <a:ext cx="1152128" cy="72008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>
              <a:off x="4499992" y="2708920"/>
              <a:ext cx="576064" cy="792088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65310" y="4221088"/>
              <a:ext cx="1098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Вершина</a:t>
              </a:r>
              <a:endParaRPr lang="ru-RU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20017204">
              <a:off x="3880807" y="2357643"/>
              <a:ext cx="1098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Вершина</a:t>
              </a:r>
              <a:endParaRPr lang="ru-RU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777878" y="5733256"/>
              <a:ext cx="1098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Вершина</a:t>
              </a:r>
              <a:endParaRPr lang="ru-RU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672847" y="2996952"/>
            <a:ext cx="4747371" cy="2664297"/>
            <a:chOff x="1672847" y="2996952"/>
            <a:chExt cx="4747371" cy="2664297"/>
          </a:xfrm>
        </p:grpSpPr>
        <p:sp>
          <p:nvSpPr>
            <p:cNvPr id="24" name="Левая круглая скобка 23"/>
            <p:cNvSpPr/>
            <p:nvPr/>
          </p:nvSpPr>
          <p:spPr>
            <a:xfrm rot="7900547">
              <a:off x="1923029" y="3029611"/>
              <a:ext cx="216024" cy="716387"/>
            </a:xfrm>
            <a:prstGeom prst="leftBracket">
              <a:avLst>
                <a:gd name="adj" fmla="val 150000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Левая круглая скобка 24"/>
            <p:cNvSpPr/>
            <p:nvPr/>
          </p:nvSpPr>
          <p:spPr>
            <a:xfrm rot="8986560">
              <a:off x="5537341" y="3236040"/>
              <a:ext cx="216024" cy="460595"/>
            </a:xfrm>
            <a:prstGeom prst="leftBracket">
              <a:avLst>
                <a:gd name="adj" fmla="val 150000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Левая круглая скобка 25"/>
            <p:cNvSpPr/>
            <p:nvPr/>
          </p:nvSpPr>
          <p:spPr>
            <a:xfrm rot="5400000">
              <a:off x="4393826" y="5195043"/>
              <a:ext cx="216024" cy="716387"/>
            </a:xfrm>
            <a:prstGeom prst="leftBracket">
              <a:avLst>
                <a:gd name="adj" fmla="val 150000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11960" y="5013176"/>
              <a:ext cx="624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Угол</a:t>
              </a:r>
              <a:endParaRPr lang="ru-RU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796136" y="3140968"/>
              <a:ext cx="624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Угол</a:t>
              </a:r>
              <a:endParaRPr lang="ru-RU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123728" y="2996952"/>
              <a:ext cx="624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Угол</a:t>
              </a:r>
              <a:endParaRPr lang="ru-RU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0"/>
            <a:ext cx="8229600" cy="6858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0" b="1" i="0" u="none" strike="noStrike" kern="1200" cap="none" spc="0" normalizeH="0" baseline="0" noProof="0" dirty="0" smtClean="0">
              <a:ln w="18415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ndara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0" b="1" dirty="0">
              <a:ln w="18415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ndara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1 класс. </a:t>
            </a:r>
            <a:r>
              <a:rPr lang="ru-RU" sz="8000" b="1" dirty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2</a:t>
            </a:r>
            <a:r>
              <a:rPr kumimoji="0" lang="ru-RU" sz="8000" b="1" i="0" u="none" strike="noStrike" kern="1200" cap="none" spc="0" normalizeH="0" baseline="0" noProof="0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 часть.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2276872"/>
            <a:ext cx="8712968" cy="11430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Определений нет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0"/>
            <a:ext cx="8229600" cy="6858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0" b="1" i="0" u="none" strike="noStrike" kern="1200" cap="none" spc="0" normalizeH="0" baseline="0" noProof="0" dirty="0" smtClean="0">
              <a:ln w="18415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ndara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0" b="1" dirty="0">
              <a:ln w="18415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ndara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dirty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2</a:t>
            </a:r>
            <a:r>
              <a:rPr kumimoji="0" lang="ru-RU" sz="8000" b="1" i="0" u="none" strike="noStrike" kern="1200" cap="none" spc="0" normalizeH="0" baseline="0" noProof="0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 класс. 1 часть.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Шестиугольник 2"/>
          <p:cNvSpPr/>
          <p:nvPr/>
        </p:nvSpPr>
        <p:spPr>
          <a:xfrm>
            <a:off x="2915816" y="2780928"/>
            <a:ext cx="3312368" cy="2520280"/>
          </a:xfrm>
          <a:prstGeom prst="hexagon">
            <a:avLst/>
          </a:prstGeom>
          <a:noFill/>
          <a:ln w="76200" cap="rnd" cmpd="sng">
            <a:solidFill>
              <a:schemeClr val="bg1"/>
            </a:solidFill>
            <a:round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2555776" y="2420888"/>
            <a:ext cx="4104456" cy="3321660"/>
            <a:chOff x="2555776" y="2420888"/>
            <a:chExt cx="4104456" cy="3321660"/>
          </a:xfrm>
        </p:grpSpPr>
        <p:sp>
          <p:nvSpPr>
            <p:cNvPr id="6" name="TextBox 5"/>
            <p:cNvSpPr txBox="1"/>
            <p:nvPr/>
          </p:nvSpPr>
          <p:spPr>
            <a:xfrm>
              <a:off x="2555776" y="3851756"/>
              <a:ext cx="3600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i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А</a:t>
              </a:r>
              <a:endPara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03848" y="2420888"/>
              <a:ext cx="3600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i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В</a:t>
              </a:r>
              <a:endPara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80112" y="2420888"/>
              <a:ext cx="3600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i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С</a:t>
              </a:r>
              <a:endPara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00192" y="386104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D</a:t>
              </a:r>
              <a:endPara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08104" y="5373216"/>
              <a:ext cx="3600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K</a:t>
              </a:r>
              <a:endPara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47864" y="5363924"/>
              <a:ext cx="3600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M</a:t>
              </a:r>
              <a:endPara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cxnSp>
        <p:nvCxnSpPr>
          <p:cNvPr id="15" name="Скругленная соединительная линия 14"/>
          <p:cNvCxnSpPr/>
          <p:nvPr/>
        </p:nvCxnSpPr>
        <p:spPr>
          <a:xfrm rot="5400000" flipH="1" flipV="1">
            <a:off x="2382725" y="2994629"/>
            <a:ext cx="1246202" cy="468052"/>
          </a:xfrm>
          <a:prstGeom prst="curvedConnector2">
            <a:avLst/>
          </a:prstGeom>
          <a:ln>
            <a:solidFill>
              <a:srgbClr val="57C7FF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4"/>
          <p:cNvCxnSpPr/>
          <p:nvPr/>
        </p:nvCxnSpPr>
        <p:spPr>
          <a:xfrm>
            <a:off x="3599892" y="2492896"/>
            <a:ext cx="2016224" cy="12700"/>
          </a:xfrm>
          <a:prstGeom prst="curvedConnector3">
            <a:avLst>
              <a:gd name="adj1" fmla="val 50000"/>
            </a:avLst>
          </a:prstGeom>
          <a:ln>
            <a:solidFill>
              <a:srgbClr val="57C7FF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14"/>
          <p:cNvCxnSpPr/>
          <p:nvPr/>
        </p:nvCxnSpPr>
        <p:spPr>
          <a:xfrm>
            <a:off x="5976156" y="2605554"/>
            <a:ext cx="468052" cy="1255494"/>
          </a:xfrm>
          <a:prstGeom prst="curvedConnector2">
            <a:avLst/>
          </a:prstGeom>
          <a:ln>
            <a:solidFill>
              <a:srgbClr val="57C7FF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Скругленная соединительная линия 14"/>
          <p:cNvCxnSpPr/>
          <p:nvPr/>
        </p:nvCxnSpPr>
        <p:spPr>
          <a:xfrm rot="5400000">
            <a:off x="5474423" y="4588097"/>
            <a:ext cx="1327502" cy="612068"/>
          </a:xfrm>
          <a:prstGeom prst="curvedConnector2">
            <a:avLst/>
          </a:prstGeom>
          <a:ln>
            <a:solidFill>
              <a:srgbClr val="57C7FF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Скругленная соединительная линия 14"/>
          <p:cNvCxnSpPr/>
          <p:nvPr/>
        </p:nvCxnSpPr>
        <p:spPr>
          <a:xfrm rot="10800000">
            <a:off x="3743908" y="5651955"/>
            <a:ext cx="1728192" cy="9292"/>
          </a:xfrm>
          <a:prstGeom prst="curvedConnector3">
            <a:avLst>
              <a:gd name="adj1" fmla="val 50000"/>
            </a:avLst>
          </a:prstGeom>
          <a:ln>
            <a:solidFill>
              <a:srgbClr val="57C7FF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Скругленная соединительная линия 14"/>
          <p:cNvCxnSpPr/>
          <p:nvPr/>
        </p:nvCxnSpPr>
        <p:spPr>
          <a:xfrm rot="10800000">
            <a:off x="2771800" y="4221088"/>
            <a:ext cx="612068" cy="1327502"/>
          </a:xfrm>
          <a:prstGeom prst="curvedConnector2">
            <a:avLst/>
          </a:prstGeom>
          <a:ln>
            <a:solidFill>
              <a:srgbClr val="57C7FF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34"/>
          <p:cNvGrpSpPr/>
          <p:nvPr/>
        </p:nvGrpSpPr>
        <p:grpSpPr>
          <a:xfrm>
            <a:off x="2996381" y="2636912"/>
            <a:ext cx="3015780" cy="2808312"/>
            <a:chOff x="2996381" y="2636912"/>
            <a:chExt cx="3015780" cy="2808312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4572001" y="5157192"/>
              <a:ext cx="0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Группа 28"/>
            <p:cNvGrpSpPr/>
            <p:nvPr/>
          </p:nvGrpSpPr>
          <p:grpSpPr>
            <a:xfrm rot="5106419">
              <a:off x="3068389" y="4452072"/>
              <a:ext cx="216024" cy="360040"/>
              <a:chOff x="395536" y="1628800"/>
              <a:chExt cx="216024" cy="360040"/>
            </a:xfrm>
          </p:grpSpPr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395536" y="1772816"/>
                <a:ext cx="216024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395536" y="1628800"/>
                <a:ext cx="216024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Группа 30"/>
            <p:cNvGrpSpPr/>
            <p:nvPr/>
          </p:nvGrpSpPr>
          <p:grpSpPr>
            <a:xfrm rot="5400000">
              <a:off x="5724129" y="3140968"/>
              <a:ext cx="216024" cy="360040"/>
              <a:chOff x="395536" y="1628800"/>
              <a:chExt cx="216024" cy="360040"/>
            </a:xfrm>
          </p:grpSpPr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395536" y="1772816"/>
                <a:ext cx="216024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395536" y="1628800"/>
                <a:ext cx="216024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Группа 34"/>
            <p:cNvGrpSpPr/>
            <p:nvPr/>
          </p:nvGrpSpPr>
          <p:grpSpPr>
            <a:xfrm>
              <a:off x="5796137" y="4437112"/>
              <a:ext cx="216024" cy="360040"/>
              <a:chOff x="395536" y="1628800"/>
              <a:chExt cx="216024" cy="360040"/>
            </a:xfrm>
          </p:grpSpPr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395536" y="1772816"/>
                <a:ext cx="216024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395536" y="1628800"/>
                <a:ext cx="216024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Группа 42"/>
            <p:cNvGrpSpPr/>
            <p:nvPr/>
          </p:nvGrpSpPr>
          <p:grpSpPr>
            <a:xfrm>
              <a:off x="3131841" y="3140968"/>
              <a:ext cx="216024" cy="360040"/>
              <a:chOff x="395536" y="1628800"/>
              <a:chExt cx="216024" cy="360040"/>
            </a:xfrm>
          </p:grpSpPr>
          <p:cxnSp>
            <p:nvCxnSpPr>
              <p:cNvPr id="44" name="Прямая соединительная линия 43"/>
              <p:cNvCxnSpPr/>
              <p:nvPr/>
            </p:nvCxnSpPr>
            <p:spPr>
              <a:xfrm>
                <a:off x="395536" y="1772816"/>
                <a:ext cx="216024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395536" y="1628800"/>
                <a:ext cx="216024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Прямая соединительная линия 46"/>
            <p:cNvCxnSpPr/>
            <p:nvPr/>
          </p:nvCxnSpPr>
          <p:spPr>
            <a:xfrm>
              <a:off x="4572001" y="2636912"/>
              <a:ext cx="0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79512" y="274638"/>
            <a:ext cx="8640960" cy="178621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Периметр многоугольника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0"/>
            <a:ext cx="8229600" cy="6858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0" b="1" i="0" u="none" strike="noStrike" kern="1200" cap="none" spc="0" normalizeH="0" baseline="0" noProof="0" dirty="0" smtClean="0">
              <a:ln w="18415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ndara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0" b="1" dirty="0">
              <a:ln w="18415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ndara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dirty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2</a:t>
            </a:r>
            <a:r>
              <a:rPr kumimoji="0" lang="ru-RU" sz="8000" b="1" i="0" u="none" strike="noStrike" kern="1200" cap="none" spc="0" normalizeH="0" baseline="0" noProof="0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 класс. 2 часть.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858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ru-RU" sz="8000" b="1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1 класс. 1 часть.</a:t>
            </a:r>
            <a:endParaRPr lang="ru-RU" sz="8000" b="1" dirty="0">
              <a:ln w="18415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274638"/>
            <a:ext cx="8640960" cy="106613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Изображение угла: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1763688" y="1772816"/>
            <a:ext cx="1317050" cy="280831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080738" y="3457803"/>
            <a:ext cx="4515598" cy="1123325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 rot="1524506">
            <a:off x="2906309" y="4355598"/>
            <a:ext cx="376127" cy="37612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3347864" y="4725144"/>
            <a:ext cx="2504675" cy="504056"/>
            <a:chOff x="3347864" y="4725144"/>
            <a:chExt cx="2504675" cy="504056"/>
          </a:xfrm>
        </p:grpSpPr>
        <p:cxnSp>
          <p:nvCxnSpPr>
            <p:cNvPr id="13" name="Прямая со стрелкой 12"/>
            <p:cNvCxnSpPr/>
            <p:nvPr/>
          </p:nvCxnSpPr>
          <p:spPr>
            <a:xfrm flipH="1" flipV="1">
              <a:off x="3347864" y="4725144"/>
              <a:ext cx="864096" cy="288032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283968" y="4859868"/>
              <a:ext cx="1568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n>
                    <a:solidFill>
                      <a:schemeClr val="accent4">
                        <a:lumMod val="50000"/>
                      </a:schemeClr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Вершина угла</a:t>
              </a:r>
              <a:endParaRPr lang="ru-RU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534117" y="1852334"/>
            <a:ext cx="5827513" cy="2866260"/>
            <a:chOff x="1534117" y="1852334"/>
            <a:chExt cx="5827513" cy="2866260"/>
          </a:xfrm>
        </p:grpSpPr>
        <p:sp>
          <p:nvSpPr>
            <p:cNvPr id="10" name="Левая фигурная скобка 9"/>
            <p:cNvSpPr/>
            <p:nvPr/>
          </p:nvSpPr>
          <p:spPr>
            <a:xfrm rot="20149170">
              <a:off x="1905549" y="1852334"/>
              <a:ext cx="299039" cy="2866260"/>
            </a:xfrm>
            <a:prstGeom prst="leftBrace">
              <a:avLst>
                <a:gd name="adj1" fmla="val 80896"/>
                <a:gd name="adj2" fmla="val 50000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Левая фигурная скобка 10"/>
            <p:cNvSpPr/>
            <p:nvPr/>
          </p:nvSpPr>
          <p:spPr>
            <a:xfrm rot="4537605">
              <a:off x="5030246" y="1429768"/>
              <a:ext cx="334790" cy="4327978"/>
            </a:xfrm>
            <a:prstGeom prst="leftBrace">
              <a:avLst>
                <a:gd name="adj1" fmla="val 80896"/>
                <a:gd name="adj2" fmla="val 50000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 rot="3912503">
              <a:off x="981145" y="3271345"/>
              <a:ext cx="1475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n>
                    <a:solidFill>
                      <a:schemeClr val="accent4">
                        <a:lumMod val="50000"/>
                      </a:schemeClr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Сторона угла</a:t>
              </a:r>
              <a:endParaRPr lang="ru-RU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20843868">
              <a:off x="4370348" y="3047194"/>
              <a:ext cx="1475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n>
                    <a:solidFill>
                      <a:schemeClr val="accent4">
                        <a:lumMod val="50000"/>
                      </a:schemeClr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Сторона угла</a:t>
              </a:r>
              <a:endParaRPr lang="ru-RU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331640" y="1772816"/>
            <a:ext cx="2799158" cy="1760091"/>
            <a:chOff x="1331640" y="1772816"/>
            <a:chExt cx="2799158" cy="1760091"/>
          </a:xfrm>
        </p:grpSpPr>
        <p:pic>
          <p:nvPicPr>
            <p:cNvPr id="2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1640" y="1772816"/>
              <a:ext cx="2774918" cy="176009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" name="Line 10"/>
            <p:cNvSpPr>
              <a:spLocks noChangeShapeType="1"/>
            </p:cNvSpPr>
            <p:nvPr/>
          </p:nvSpPr>
          <p:spPr bwMode="auto">
            <a:xfrm>
              <a:off x="1331640" y="2636912"/>
              <a:ext cx="279915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788024" y="1772816"/>
            <a:ext cx="2808312" cy="1728192"/>
            <a:chOff x="4788024" y="1772816"/>
            <a:chExt cx="2808312" cy="1728192"/>
          </a:xfrm>
        </p:grpSpPr>
        <p:pic>
          <p:nvPicPr>
            <p:cNvPr id="4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8024" y="1772816"/>
              <a:ext cx="2808312" cy="1728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" name="AutoShape 14"/>
            <p:cNvSpPr>
              <a:spLocks noChangeArrowheads="1"/>
            </p:cNvSpPr>
            <p:nvPr/>
          </p:nvSpPr>
          <p:spPr bwMode="auto">
            <a:xfrm>
              <a:off x="5076056" y="2060848"/>
              <a:ext cx="1368152" cy="586986"/>
            </a:xfrm>
            <a:prstGeom prst="curvedDownArrow">
              <a:avLst>
                <a:gd name="adj1" fmla="val 33393"/>
                <a:gd name="adj2" fmla="val 72786"/>
                <a:gd name="adj3" fmla="val 3812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131840" y="3717032"/>
            <a:ext cx="2578031" cy="2304504"/>
            <a:chOff x="3131840" y="3717032"/>
            <a:chExt cx="2578031" cy="2304504"/>
          </a:xfrm>
        </p:grpSpPr>
        <p:pic>
          <p:nvPicPr>
            <p:cNvPr id="6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31840" y="3717032"/>
              <a:ext cx="2578031" cy="230450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AutoShape 16"/>
            <p:cNvSpPr>
              <a:spLocks noChangeArrowheads="1"/>
            </p:cNvSpPr>
            <p:nvPr/>
          </p:nvSpPr>
          <p:spPr bwMode="auto">
            <a:xfrm>
              <a:off x="3203848" y="3861048"/>
              <a:ext cx="648072" cy="864096"/>
            </a:xfrm>
            <a:prstGeom prst="curvedRightArrow">
              <a:avLst>
                <a:gd name="adj1" fmla="val 23346"/>
                <a:gd name="adj2" fmla="val 62028"/>
                <a:gd name="adj3" fmla="val 4391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76672"/>
            <a:ext cx="8640960" cy="106613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Прямой угол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274638"/>
            <a:ext cx="8640960" cy="106613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Острый</a:t>
            </a:r>
            <a:r>
              <a:rPr kumimoji="0" lang="ru-RU" sz="6000" b="1" i="0" u="none" strike="noStrike" kern="1200" cap="none" spc="0" normalizeH="0" noProof="0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 угол</a:t>
            </a:r>
            <a:endParaRPr kumimoji="0" lang="ru-RU" sz="6000" b="1" i="0" u="none" strike="noStrike" kern="1200" cap="none" spc="0" normalizeH="0" baseline="0" noProof="0" dirty="0" smtClean="0">
              <a:ln w="18415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15" name="Овал 14"/>
          <p:cNvSpPr/>
          <p:nvPr/>
        </p:nvSpPr>
        <p:spPr>
          <a:xfrm rot="1524506">
            <a:off x="5186705" y="5123826"/>
            <a:ext cx="232544" cy="2325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5186706" y="2780928"/>
            <a:ext cx="2121598" cy="2575442"/>
            <a:chOff x="5186706" y="2780928"/>
            <a:chExt cx="2121598" cy="2575442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5220072" y="2780928"/>
              <a:ext cx="2088232" cy="2520280"/>
              <a:chOff x="5220072" y="2780928"/>
              <a:chExt cx="2088232" cy="2520280"/>
            </a:xfrm>
          </p:grpSpPr>
          <p:cxnSp>
            <p:nvCxnSpPr>
              <p:cNvPr id="10" name="Прямая со стрелкой 9"/>
              <p:cNvCxnSpPr/>
              <p:nvPr/>
            </p:nvCxnSpPr>
            <p:spPr>
              <a:xfrm flipH="1" flipV="1">
                <a:off x="5220072" y="2780928"/>
                <a:ext cx="72008" cy="252028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arrow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 стрелкой 12"/>
              <p:cNvCxnSpPr/>
              <p:nvPr/>
            </p:nvCxnSpPr>
            <p:spPr>
              <a:xfrm flipV="1">
                <a:off x="5292080" y="3933056"/>
                <a:ext cx="2016224" cy="1368152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arrow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Овал 15"/>
            <p:cNvSpPr/>
            <p:nvPr/>
          </p:nvSpPr>
          <p:spPr>
            <a:xfrm rot="1524506">
              <a:off x="5186706" y="5123826"/>
              <a:ext cx="232544" cy="23254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154257" y="1412776"/>
            <a:ext cx="2337623" cy="2215402"/>
            <a:chOff x="1154257" y="1412776"/>
            <a:chExt cx="2337623" cy="2215402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1259632" y="1412776"/>
              <a:ext cx="2232248" cy="2160240"/>
              <a:chOff x="1259632" y="1412776"/>
              <a:chExt cx="2232248" cy="2160240"/>
            </a:xfrm>
          </p:grpSpPr>
          <p:cxnSp>
            <p:nvCxnSpPr>
              <p:cNvPr id="4" name="Прямая со стрелкой 3"/>
              <p:cNvCxnSpPr/>
              <p:nvPr/>
            </p:nvCxnSpPr>
            <p:spPr>
              <a:xfrm flipV="1">
                <a:off x="1259632" y="1412776"/>
                <a:ext cx="0" cy="216024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arrow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 стрелкой 5"/>
              <p:cNvCxnSpPr/>
              <p:nvPr/>
            </p:nvCxnSpPr>
            <p:spPr>
              <a:xfrm>
                <a:off x="1259632" y="3573016"/>
                <a:ext cx="2232248" cy="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arrow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Овал 17"/>
            <p:cNvSpPr/>
            <p:nvPr/>
          </p:nvSpPr>
          <p:spPr>
            <a:xfrm rot="1524506">
              <a:off x="1154257" y="3395634"/>
              <a:ext cx="232544" cy="23254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187624" y="3933056"/>
            <a:ext cx="1469057" cy="945396"/>
            <a:chOff x="1187624" y="3933056"/>
            <a:chExt cx="1469057" cy="945396"/>
          </a:xfrm>
        </p:grpSpPr>
        <p:cxnSp>
          <p:nvCxnSpPr>
            <p:cNvPr id="20" name="Прямая со стрелкой 19"/>
            <p:cNvCxnSpPr/>
            <p:nvPr/>
          </p:nvCxnSpPr>
          <p:spPr>
            <a:xfrm flipV="1">
              <a:off x="1907704" y="3933056"/>
              <a:ext cx="0" cy="576064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187624" y="4509120"/>
              <a:ext cx="14690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n>
                    <a:solidFill>
                      <a:schemeClr val="accent4">
                        <a:lumMod val="50000"/>
                      </a:schemeClr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Прямой угол</a:t>
              </a:r>
              <a:endParaRPr lang="ru-RU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 rot="21040740">
            <a:off x="5860908" y="2688887"/>
            <a:ext cx="1641799" cy="793340"/>
            <a:chOff x="6201519" y="2316290"/>
            <a:chExt cx="1425775" cy="793340"/>
          </a:xfrm>
        </p:grpSpPr>
        <p:cxnSp>
          <p:nvCxnSpPr>
            <p:cNvPr id="22" name="Прямая со стрелкой 21"/>
            <p:cNvCxnSpPr/>
            <p:nvPr/>
          </p:nvCxnSpPr>
          <p:spPr>
            <a:xfrm flipH="1">
              <a:off x="6297800" y="2605574"/>
              <a:ext cx="360040" cy="504056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2126408">
              <a:off x="6201519" y="2316290"/>
              <a:ext cx="14257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n>
                    <a:solidFill>
                      <a:schemeClr val="accent4">
                        <a:lumMod val="50000"/>
                      </a:schemeClr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Острый угол</a:t>
              </a:r>
              <a:endParaRPr lang="ru-RU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274638"/>
            <a:ext cx="8640960" cy="106613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Тупой</a:t>
            </a:r>
            <a:r>
              <a:rPr kumimoji="0" lang="ru-RU" sz="6000" b="1" i="0" u="none" strike="noStrike" kern="1200" cap="none" spc="0" normalizeH="0" noProof="0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 угол</a:t>
            </a:r>
            <a:endParaRPr kumimoji="0" lang="ru-RU" sz="6000" b="1" i="0" u="none" strike="noStrike" kern="1200" cap="none" spc="0" normalizeH="0" baseline="0" noProof="0" dirty="0" smtClean="0">
              <a:ln w="18415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938233" y="1268760"/>
            <a:ext cx="2337623" cy="2215402"/>
            <a:chOff x="1154257" y="1412776"/>
            <a:chExt cx="2337623" cy="2215402"/>
          </a:xfrm>
        </p:grpSpPr>
        <p:grpSp>
          <p:nvGrpSpPr>
            <p:cNvPr id="4" name="Группа 24"/>
            <p:cNvGrpSpPr/>
            <p:nvPr/>
          </p:nvGrpSpPr>
          <p:grpSpPr>
            <a:xfrm>
              <a:off x="1259632" y="1412776"/>
              <a:ext cx="2232248" cy="2160240"/>
              <a:chOff x="1259632" y="1412776"/>
              <a:chExt cx="2232248" cy="2160240"/>
            </a:xfrm>
          </p:grpSpPr>
          <p:cxnSp>
            <p:nvCxnSpPr>
              <p:cNvPr id="6" name="Прямая со стрелкой 5"/>
              <p:cNvCxnSpPr/>
              <p:nvPr/>
            </p:nvCxnSpPr>
            <p:spPr>
              <a:xfrm flipV="1">
                <a:off x="1259632" y="1412776"/>
                <a:ext cx="0" cy="216024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arrow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 стрелкой 6"/>
              <p:cNvCxnSpPr/>
              <p:nvPr/>
            </p:nvCxnSpPr>
            <p:spPr>
              <a:xfrm>
                <a:off x="1259632" y="3573016"/>
                <a:ext cx="2232248" cy="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arrow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Овал 4"/>
            <p:cNvSpPr/>
            <p:nvPr/>
          </p:nvSpPr>
          <p:spPr>
            <a:xfrm rot="1524506">
              <a:off x="1154257" y="3395634"/>
              <a:ext cx="232544" cy="23254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370281" y="3645024"/>
            <a:ext cx="1469057" cy="945396"/>
            <a:chOff x="1370281" y="3645024"/>
            <a:chExt cx="1469057" cy="945396"/>
          </a:xfrm>
        </p:grpSpPr>
        <p:cxnSp>
          <p:nvCxnSpPr>
            <p:cNvPr id="8" name="Прямая со стрелкой 7"/>
            <p:cNvCxnSpPr/>
            <p:nvPr/>
          </p:nvCxnSpPr>
          <p:spPr>
            <a:xfrm flipV="1">
              <a:off x="2090361" y="3645024"/>
              <a:ext cx="0" cy="576064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370281" y="4221088"/>
              <a:ext cx="14690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n>
                    <a:solidFill>
                      <a:schemeClr val="accent4">
                        <a:lumMod val="50000"/>
                      </a:schemeClr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Прямой угол</a:t>
              </a:r>
              <a:endParaRPr lang="ru-RU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750667" y="2799488"/>
            <a:ext cx="1255793" cy="1349592"/>
            <a:chOff x="5750667" y="2799488"/>
            <a:chExt cx="1255793" cy="1349592"/>
          </a:xfrm>
        </p:grpSpPr>
        <p:cxnSp>
          <p:nvCxnSpPr>
            <p:cNvPr id="20" name="Прямая со стрелкой 19"/>
            <p:cNvCxnSpPr/>
            <p:nvPr/>
          </p:nvCxnSpPr>
          <p:spPr>
            <a:xfrm flipH="1">
              <a:off x="6012160" y="3284984"/>
              <a:ext cx="288032" cy="864096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 rot="939250">
              <a:off x="5750667" y="2799488"/>
              <a:ext cx="125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n>
                    <a:solidFill>
                      <a:schemeClr val="accent4">
                        <a:lumMod val="50000"/>
                      </a:schemeClr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Тупой угол</a:t>
              </a:r>
              <a:endParaRPr lang="ru-RU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923928" y="4293096"/>
            <a:ext cx="4104456" cy="1207139"/>
            <a:chOff x="3923928" y="4293096"/>
            <a:chExt cx="4104456" cy="1207139"/>
          </a:xfrm>
        </p:grpSpPr>
        <p:cxnSp>
          <p:nvCxnSpPr>
            <p:cNvPr id="17" name="Прямая со стрелкой 16"/>
            <p:cNvCxnSpPr/>
            <p:nvPr/>
          </p:nvCxnSpPr>
          <p:spPr>
            <a:xfrm flipV="1">
              <a:off x="5868144" y="4437112"/>
              <a:ext cx="2160240" cy="1008112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 flipH="1" flipV="1">
              <a:off x="3923928" y="4293096"/>
              <a:ext cx="1944216" cy="115212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Овал 23"/>
            <p:cNvSpPr/>
            <p:nvPr/>
          </p:nvSpPr>
          <p:spPr>
            <a:xfrm rot="1524506">
              <a:off x="5741645" y="5267691"/>
              <a:ext cx="231838" cy="23254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116632"/>
            <a:ext cx="8712968" cy="100811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*ЗАДАНИЕ: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196752"/>
            <a:ext cx="9144000" cy="18722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000" b="1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Найди острый угол</a:t>
            </a:r>
          </a:p>
        </p:txBody>
      </p:sp>
      <p:sp>
        <p:nvSpPr>
          <p:cNvPr id="18" name="TextBox 17"/>
          <p:cNvSpPr txBox="1"/>
          <p:nvPr/>
        </p:nvSpPr>
        <p:spPr>
          <a:xfrm rot="20645348">
            <a:off x="1726945" y="3171792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Рис.1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8064" y="2996952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Рис.2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43808" y="4941168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Рис.3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92080" y="5373216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Рис.4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 rot="20660152">
            <a:off x="6633083" y="3069176"/>
            <a:ext cx="2297745" cy="1181745"/>
            <a:chOff x="6660232" y="3212976"/>
            <a:chExt cx="2297745" cy="1181745"/>
          </a:xfrm>
        </p:grpSpPr>
        <p:cxnSp>
          <p:nvCxnSpPr>
            <p:cNvPr id="24" name="Прямая со стрелкой 23"/>
            <p:cNvCxnSpPr/>
            <p:nvPr/>
          </p:nvCxnSpPr>
          <p:spPr>
            <a:xfrm flipH="1" flipV="1">
              <a:off x="6804248" y="3212976"/>
              <a:ext cx="936104" cy="7200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660232" y="3933056"/>
              <a:ext cx="2297745" cy="461665"/>
            </a:xfrm>
            <a:prstGeom prst="rect">
              <a:avLst/>
            </a:prstGeom>
            <a:noFill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Острый угол</a:t>
              </a:r>
              <a:endPara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043608" y="2420888"/>
            <a:ext cx="2232248" cy="2016224"/>
            <a:chOff x="1259632" y="2420888"/>
            <a:chExt cx="1872208" cy="1512168"/>
          </a:xfrm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grpSpPr>
        <p:cxnSp>
          <p:nvCxnSpPr>
            <p:cNvPr id="25" name="Прямая со стрелкой 24"/>
            <p:cNvCxnSpPr/>
            <p:nvPr/>
          </p:nvCxnSpPr>
          <p:spPr>
            <a:xfrm flipV="1">
              <a:off x="1691680" y="2420888"/>
              <a:ext cx="1440160" cy="360040"/>
            </a:xfrm>
            <a:prstGeom prst="straightConnector1">
              <a:avLst/>
            </a:prstGeom>
            <a:ln w="57150">
              <a:solidFill>
                <a:srgbClr val="00B0F0"/>
              </a:solidFill>
              <a:headEnd type="oval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 flipH="1">
              <a:off x="1259632" y="2780928"/>
              <a:ext cx="432048" cy="1152128"/>
            </a:xfrm>
            <a:prstGeom prst="straightConnector1">
              <a:avLst/>
            </a:prstGeom>
            <a:ln w="57150">
              <a:solidFill>
                <a:srgbClr val="00B0F0"/>
              </a:solidFill>
              <a:headEnd type="oval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Группа 34"/>
          <p:cNvGrpSpPr/>
          <p:nvPr/>
        </p:nvGrpSpPr>
        <p:grpSpPr>
          <a:xfrm>
            <a:off x="5292080" y="4797152"/>
            <a:ext cx="2448272" cy="1152128"/>
            <a:chOff x="2843808" y="3861048"/>
            <a:chExt cx="2448272" cy="648072"/>
          </a:xfrm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grpSpPr>
        <p:cxnSp>
          <p:nvCxnSpPr>
            <p:cNvPr id="32" name="Прямая со стрелкой 31"/>
            <p:cNvCxnSpPr/>
            <p:nvPr/>
          </p:nvCxnSpPr>
          <p:spPr>
            <a:xfrm flipV="1">
              <a:off x="3635896" y="3861048"/>
              <a:ext cx="1656184" cy="648072"/>
            </a:xfrm>
            <a:prstGeom prst="straightConnector1">
              <a:avLst/>
            </a:prstGeom>
            <a:ln w="57150">
              <a:solidFill>
                <a:srgbClr val="00B0F0"/>
              </a:solidFill>
              <a:headEnd type="oval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flipH="1">
              <a:off x="2843808" y="4509120"/>
              <a:ext cx="792088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headEnd type="oval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/>
          <p:cNvGrpSpPr/>
          <p:nvPr/>
        </p:nvGrpSpPr>
        <p:grpSpPr>
          <a:xfrm>
            <a:off x="2339752" y="4221088"/>
            <a:ext cx="1944216" cy="1800200"/>
            <a:chOff x="2843808" y="4365104"/>
            <a:chExt cx="1368152" cy="1224136"/>
          </a:xfrm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grpSpPr>
        <p:cxnSp>
          <p:nvCxnSpPr>
            <p:cNvPr id="38" name="Прямая со стрелкой 37"/>
            <p:cNvCxnSpPr/>
            <p:nvPr/>
          </p:nvCxnSpPr>
          <p:spPr>
            <a:xfrm flipV="1">
              <a:off x="2843808" y="4365104"/>
              <a:ext cx="0" cy="1224136"/>
            </a:xfrm>
            <a:prstGeom prst="straightConnector1">
              <a:avLst/>
            </a:prstGeom>
            <a:ln w="57150">
              <a:solidFill>
                <a:srgbClr val="00B0F0"/>
              </a:solidFill>
              <a:headEnd type="oval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>
              <a:off x="2843808" y="5589240"/>
              <a:ext cx="1368152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headEnd type="oval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Группа 47"/>
          <p:cNvGrpSpPr/>
          <p:nvPr/>
        </p:nvGrpSpPr>
        <p:grpSpPr>
          <a:xfrm>
            <a:off x="4211960" y="2564904"/>
            <a:ext cx="2232248" cy="1728192"/>
            <a:chOff x="4211960" y="2708920"/>
            <a:chExt cx="1944216" cy="1296144"/>
          </a:xfrm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grpSpPr>
        <p:cxnSp>
          <p:nvCxnSpPr>
            <p:cNvPr id="43" name="Прямая со стрелкой 42"/>
            <p:cNvCxnSpPr/>
            <p:nvPr/>
          </p:nvCxnSpPr>
          <p:spPr>
            <a:xfrm flipH="1" flipV="1">
              <a:off x="4211960" y="2708920"/>
              <a:ext cx="1296144" cy="1296144"/>
            </a:xfrm>
            <a:prstGeom prst="straightConnector1">
              <a:avLst/>
            </a:prstGeom>
            <a:ln w="57150">
              <a:solidFill>
                <a:srgbClr val="00B0F0"/>
              </a:solidFill>
              <a:headEnd type="oval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 flipV="1">
              <a:off x="5508104" y="2780928"/>
              <a:ext cx="648072" cy="1224136"/>
            </a:xfrm>
            <a:prstGeom prst="straightConnector1">
              <a:avLst/>
            </a:prstGeom>
            <a:ln w="57150">
              <a:solidFill>
                <a:srgbClr val="00B0F0"/>
              </a:solidFill>
              <a:headEnd type="oval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1268760"/>
            <a:ext cx="8640960" cy="106613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Прямоугольник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2780928"/>
            <a:ext cx="4464496" cy="2448272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2267744" y="2758847"/>
            <a:ext cx="4477285" cy="2407637"/>
            <a:chOff x="2267744" y="2758847"/>
            <a:chExt cx="4477285" cy="2407637"/>
          </a:xfrm>
        </p:grpSpPr>
        <p:sp>
          <p:nvSpPr>
            <p:cNvPr id="13" name="Левая круглая скобка 12"/>
            <p:cNvSpPr/>
            <p:nvPr/>
          </p:nvSpPr>
          <p:spPr>
            <a:xfrm rot="13024865">
              <a:off x="2461873" y="2773621"/>
              <a:ext cx="216024" cy="716387"/>
            </a:xfrm>
            <a:prstGeom prst="leftBracket">
              <a:avLst>
                <a:gd name="adj" fmla="val 150000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Левая круглая скобка 13"/>
            <p:cNvSpPr/>
            <p:nvPr/>
          </p:nvSpPr>
          <p:spPr>
            <a:xfrm rot="3037362">
              <a:off x="6278824" y="4560268"/>
              <a:ext cx="216024" cy="716387"/>
            </a:xfrm>
            <a:prstGeom prst="leftBracket">
              <a:avLst>
                <a:gd name="adj" fmla="val 150000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Левая круглая скобка 14"/>
            <p:cNvSpPr/>
            <p:nvPr/>
          </p:nvSpPr>
          <p:spPr>
            <a:xfrm rot="19030059">
              <a:off x="6301498" y="2758847"/>
              <a:ext cx="216024" cy="716387"/>
            </a:xfrm>
            <a:prstGeom prst="leftBracket">
              <a:avLst>
                <a:gd name="adj" fmla="val 150000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Левая круглая скобка 15"/>
            <p:cNvSpPr/>
            <p:nvPr/>
          </p:nvSpPr>
          <p:spPr>
            <a:xfrm rot="7327231">
              <a:off x="2520528" y="4517067"/>
              <a:ext cx="216024" cy="716387"/>
            </a:xfrm>
            <a:prstGeom prst="leftBracket">
              <a:avLst>
                <a:gd name="adj" fmla="val 150000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39752" y="4797152"/>
              <a:ext cx="465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i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90</a:t>
              </a:r>
              <a:r>
                <a:rPr lang="ru-RU" sz="1600" b="1" i="1" baseline="54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о</a:t>
              </a:r>
              <a:endParaRPr lang="ru-RU" b="1" i="1" baseline="5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28184" y="2852936"/>
              <a:ext cx="465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i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90</a:t>
              </a:r>
              <a:r>
                <a:rPr lang="ru-RU" sz="1600" b="1" i="1" baseline="54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о</a:t>
              </a:r>
              <a:endParaRPr lang="ru-RU" b="1" i="1" baseline="5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28184" y="4797152"/>
              <a:ext cx="465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i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90</a:t>
              </a:r>
              <a:r>
                <a:rPr lang="ru-RU" sz="1600" b="1" i="1" baseline="54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о</a:t>
              </a:r>
              <a:endParaRPr lang="ru-RU" b="1" i="1" baseline="5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67744" y="2852936"/>
              <a:ext cx="465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i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90</a:t>
              </a:r>
              <a:r>
                <a:rPr lang="ru-RU" sz="1600" b="1" i="1" baseline="54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о</a:t>
              </a:r>
              <a:endParaRPr lang="ru-RU" b="1" i="1" baseline="5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620688"/>
            <a:ext cx="8640960" cy="106613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Противоположенные стороны прямоугольника равны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2780928"/>
            <a:ext cx="4464496" cy="2448272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2051720" y="3933056"/>
            <a:ext cx="4896544" cy="0"/>
            <a:chOff x="2051720" y="3933056"/>
            <a:chExt cx="4896544" cy="0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2051720" y="3933056"/>
              <a:ext cx="432048" cy="0"/>
            </a:xfrm>
            <a:prstGeom prst="line">
              <a:avLst/>
            </a:prstGeom>
            <a:ln w="57150">
              <a:solidFill>
                <a:srgbClr val="FFFF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H="1">
              <a:off x="6516216" y="3933056"/>
              <a:ext cx="432048" cy="0"/>
            </a:xfrm>
            <a:prstGeom prst="line">
              <a:avLst/>
            </a:prstGeom>
            <a:ln w="57150">
              <a:solidFill>
                <a:srgbClr val="FFFF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/>
          <p:cNvGrpSpPr/>
          <p:nvPr/>
        </p:nvGrpSpPr>
        <p:grpSpPr>
          <a:xfrm>
            <a:off x="4355976" y="2564904"/>
            <a:ext cx="144016" cy="2880320"/>
            <a:chOff x="4355976" y="2564904"/>
            <a:chExt cx="144016" cy="2880320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4355976" y="2564904"/>
              <a:ext cx="144016" cy="432048"/>
              <a:chOff x="1187624" y="2564904"/>
              <a:chExt cx="144016" cy="432048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1187624" y="2564904"/>
                <a:ext cx="0" cy="36004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1331640" y="2636912"/>
                <a:ext cx="0" cy="36004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Группа 40"/>
            <p:cNvGrpSpPr/>
            <p:nvPr/>
          </p:nvGrpSpPr>
          <p:grpSpPr>
            <a:xfrm>
              <a:off x="4355976" y="5013176"/>
              <a:ext cx="144016" cy="432048"/>
              <a:chOff x="1187624" y="2564904"/>
              <a:chExt cx="144016" cy="432048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1187624" y="2564904"/>
                <a:ext cx="0" cy="36004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1331640" y="2636912"/>
                <a:ext cx="0" cy="36004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420888"/>
            <a:ext cx="4572000" cy="106613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Квадрат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1844824"/>
            <a:ext cx="2880320" cy="2880320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4716016" y="1628800"/>
            <a:ext cx="3312368" cy="3312368"/>
            <a:chOff x="4716016" y="1628800"/>
            <a:chExt cx="3312368" cy="3312368"/>
          </a:xfrm>
        </p:grpSpPr>
        <p:grpSp>
          <p:nvGrpSpPr>
            <p:cNvPr id="7" name="Группа 6"/>
            <p:cNvGrpSpPr/>
            <p:nvPr/>
          </p:nvGrpSpPr>
          <p:grpSpPr>
            <a:xfrm rot="5400000" flipV="1">
              <a:off x="4860032" y="3140968"/>
              <a:ext cx="144016" cy="432048"/>
              <a:chOff x="1187624" y="2564904"/>
              <a:chExt cx="144016" cy="432048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1187624" y="2564904"/>
                <a:ext cx="0" cy="36004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1331640" y="2636912"/>
                <a:ext cx="0" cy="36004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Группа 9"/>
            <p:cNvGrpSpPr/>
            <p:nvPr/>
          </p:nvGrpSpPr>
          <p:grpSpPr>
            <a:xfrm>
              <a:off x="6228184" y="4509120"/>
              <a:ext cx="144016" cy="432048"/>
              <a:chOff x="1187624" y="2564904"/>
              <a:chExt cx="144016" cy="432048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1187624" y="2564904"/>
                <a:ext cx="0" cy="36004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1331640" y="2636912"/>
                <a:ext cx="0" cy="36004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Группа 12"/>
            <p:cNvGrpSpPr/>
            <p:nvPr/>
          </p:nvGrpSpPr>
          <p:grpSpPr>
            <a:xfrm>
              <a:off x="6228184" y="1628800"/>
              <a:ext cx="144016" cy="432048"/>
              <a:chOff x="1187624" y="2564904"/>
              <a:chExt cx="144016" cy="432048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1187624" y="2564904"/>
                <a:ext cx="0" cy="36004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1331640" y="2636912"/>
                <a:ext cx="0" cy="36004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Группа 15"/>
            <p:cNvGrpSpPr/>
            <p:nvPr/>
          </p:nvGrpSpPr>
          <p:grpSpPr>
            <a:xfrm rot="5400000" flipV="1">
              <a:off x="7740352" y="3140968"/>
              <a:ext cx="144016" cy="432048"/>
              <a:chOff x="1187624" y="2564904"/>
              <a:chExt cx="144016" cy="432048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1187624" y="2564904"/>
                <a:ext cx="0" cy="36004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1331640" y="2636912"/>
                <a:ext cx="0" cy="36004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3528" y="2060848"/>
            <a:ext cx="5400600" cy="11430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ТОЧКА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896" y="1556792"/>
            <a:ext cx="4176464" cy="3888432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 rot="18737162">
            <a:off x="4364063" y="4399070"/>
            <a:ext cx="390620" cy="3892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18737162">
            <a:off x="6765493" y="2119980"/>
            <a:ext cx="390620" cy="3892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18737162">
            <a:off x="5588199" y="3246942"/>
            <a:ext cx="390620" cy="3892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980728"/>
            <a:ext cx="8712968" cy="2232248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ПРЯМАЯ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ЛИНИЯ</a:t>
            </a:r>
            <a:endParaRPr kumimoji="0" lang="ru-RU" sz="7200" b="1" i="0" u="none" strike="noStrike" kern="1200" cap="none" spc="0" normalizeH="0" baseline="0" noProof="0" dirty="0" smtClean="0">
              <a:ln w="18415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15616" y="3933056"/>
            <a:ext cx="6984776" cy="0"/>
          </a:xfrm>
          <a:prstGeom prst="line">
            <a:avLst/>
          </a:prstGeom>
          <a:ln w="76200">
            <a:solidFill>
              <a:schemeClr val="bg1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1124744"/>
            <a:ext cx="8712968" cy="11430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Отрезок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763688" y="3284984"/>
            <a:ext cx="5616624" cy="0"/>
          </a:xfrm>
          <a:prstGeom prst="line">
            <a:avLst/>
          </a:prstGeom>
          <a:ln w="76200">
            <a:solidFill>
              <a:schemeClr val="bg1">
                <a:lumMod val="95000"/>
              </a:schemeClr>
            </a:solidFill>
            <a:headEnd type="oval" w="med" len="med"/>
            <a:tailEnd type="oval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1619672" y="3140968"/>
            <a:ext cx="288032" cy="2880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236296" y="3140968"/>
            <a:ext cx="288032" cy="2880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2267744" y="2492896"/>
            <a:ext cx="5256584" cy="2520280"/>
          </a:xfrm>
          <a:prstGeom prst="line">
            <a:avLst/>
          </a:prstGeom>
          <a:ln w="76200">
            <a:solidFill>
              <a:schemeClr val="bg1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 rot="1524506">
            <a:off x="2255564" y="4784972"/>
            <a:ext cx="360040" cy="3600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1124744"/>
            <a:ext cx="8712968" cy="11430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Луч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512" y="260648"/>
            <a:ext cx="8712968" cy="11430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Ломаная</a:t>
            </a:r>
            <a:r>
              <a:rPr kumimoji="0" lang="ru-RU" sz="7200" b="1" i="0" u="none" strike="noStrike" kern="1200" cap="none" spc="0" normalizeH="0" noProof="0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 линия</a:t>
            </a:r>
            <a:endParaRPr kumimoji="0" lang="ru-RU" sz="7200" b="1" i="0" u="none" strike="noStrike" kern="1200" cap="none" spc="0" normalizeH="0" baseline="0" noProof="0" dirty="0" smtClean="0">
              <a:ln w="18415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95536" y="2204864"/>
            <a:ext cx="7992888" cy="3168352"/>
            <a:chOff x="1547664" y="2852936"/>
            <a:chExt cx="3600400" cy="1008112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1547664" y="2852936"/>
              <a:ext cx="792088" cy="1008112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  <a:headEnd type="oval" w="med" len="med"/>
              <a:tailEnd type="oval" w="med" len="med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2339752" y="2852936"/>
              <a:ext cx="432048" cy="576064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  <a:headEnd type="oval" w="med" len="med"/>
              <a:tailEnd type="oval" w="med" len="med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2771800" y="2852936"/>
              <a:ext cx="1872208" cy="576064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  <a:headEnd type="oval" w="med" len="med"/>
              <a:tailEnd type="oval" w="med" len="med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4644008" y="2852936"/>
              <a:ext cx="504056" cy="936104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  <a:headEnd type="oval" w="med" len="med"/>
              <a:tailEnd type="oval" w="med" len="med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Овал 12"/>
          <p:cNvSpPr/>
          <p:nvPr/>
        </p:nvSpPr>
        <p:spPr>
          <a:xfrm rot="1524506">
            <a:off x="239340" y="5145011"/>
            <a:ext cx="360040" cy="3600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1524506">
            <a:off x="1967532" y="2048668"/>
            <a:ext cx="360040" cy="3600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1524506">
            <a:off x="2975643" y="3848868"/>
            <a:ext cx="360040" cy="3600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rot="1524506">
            <a:off x="7080100" y="2048668"/>
            <a:ext cx="360040" cy="3600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rot="1524506">
            <a:off x="8232228" y="4928988"/>
            <a:ext cx="360040" cy="3600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3327723" y="3228274"/>
            <a:ext cx="3989111" cy="652774"/>
            <a:chOff x="3327723" y="3228274"/>
            <a:chExt cx="3989111" cy="652774"/>
          </a:xfrm>
        </p:grpSpPr>
        <p:sp>
          <p:nvSpPr>
            <p:cNvPr id="18" name="Левая фигурная скобка 17"/>
            <p:cNvSpPr/>
            <p:nvPr/>
          </p:nvSpPr>
          <p:spPr>
            <a:xfrm rot="14780520">
              <a:off x="5142259" y="1413738"/>
              <a:ext cx="360040" cy="3989111"/>
            </a:xfrm>
            <a:prstGeom prst="leftBrace">
              <a:avLst>
                <a:gd name="adj1" fmla="val 67289"/>
                <a:gd name="adj2" fmla="val 50000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 rot="20119180">
              <a:off x="4636318" y="3511716"/>
              <a:ext cx="18565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n>
                    <a:solidFill>
                      <a:schemeClr val="accent4">
                        <a:lumMod val="50000"/>
                      </a:schemeClr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Звено ломанной</a:t>
              </a:r>
              <a:endParaRPr lang="ru-RU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483768" y="1988840"/>
            <a:ext cx="3197832" cy="369332"/>
            <a:chOff x="2483768" y="1988840"/>
            <a:chExt cx="3197832" cy="369332"/>
          </a:xfrm>
        </p:grpSpPr>
        <p:cxnSp>
          <p:nvCxnSpPr>
            <p:cNvPr id="21" name="Прямая со стрелкой 20"/>
            <p:cNvCxnSpPr/>
            <p:nvPr/>
          </p:nvCxnSpPr>
          <p:spPr>
            <a:xfrm flipH="1">
              <a:off x="2483768" y="2204864"/>
              <a:ext cx="936104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501195" y="1988840"/>
              <a:ext cx="21804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ln>
                    <a:solidFill>
                      <a:schemeClr val="accent4">
                        <a:lumMod val="50000"/>
                      </a:schemeClr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Вершина ломанной</a:t>
              </a:r>
              <a:endParaRPr lang="ru-RU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827584" y="692696"/>
            <a:ext cx="4680520" cy="2376264"/>
            <a:chOff x="1115616" y="1052736"/>
            <a:chExt cx="3312368" cy="1080120"/>
          </a:xfr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1115616" y="1340768"/>
              <a:ext cx="504056" cy="792088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  <a:headEnd type="oval" w="med" len="med"/>
              <a:tailEnd type="oval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1619672" y="1844824"/>
              <a:ext cx="576064" cy="288032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  <a:headEnd type="oval" w="med" len="med"/>
              <a:tailEnd type="oval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2195736" y="1844824"/>
              <a:ext cx="792088" cy="144016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  <a:headEnd type="oval" w="med" len="med"/>
              <a:tailEnd type="oval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2987824" y="1556792"/>
              <a:ext cx="216024" cy="432048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  <a:headEnd type="oval" w="med" len="med"/>
              <a:tailEnd type="oval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3203848" y="1052736"/>
              <a:ext cx="1224136" cy="504056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  <a:headEnd type="oval" w="med" len="med"/>
              <a:tailEnd type="oval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Овал 12"/>
          <p:cNvSpPr/>
          <p:nvPr/>
        </p:nvSpPr>
        <p:spPr>
          <a:xfrm rot="1524506">
            <a:off x="2242925" y="2252053"/>
            <a:ext cx="283977" cy="2839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1524506">
            <a:off x="1378828" y="2972132"/>
            <a:ext cx="283977" cy="2839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1524506">
            <a:off x="3323044" y="2612092"/>
            <a:ext cx="283977" cy="2839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rot="1524506">
            <a:off x="3611076" y="1675988"/>
            <a:ext cx="283977" cy="2839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rot="1524506">
            <a:off x="5411277" y="523860"/>
            <a:ext cx="283977" cy="2839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rot="1524506">
            <a:off x="658748" y="1171932"/>
            <a:ext cx="283977" cy="2839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40"/>
          <p:cNvGrpSpPr/>
          <p:nvPr/>
        </p:nvGrpSpPr>
        <p:grpSpPr>
          <a:xfrm>
            <a:off x="4481677" y="3338677"/>
            <a:ext cx="3816424" cy="2592288"/>
            <a:chOff x="5364088" y="3140968"/>
            <a:chExt cx="2376264" cy="1800200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6300192" y="3140968"/>
              <a:ext cx="1440160" cy="288032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  <a:headEnd type="oval" w="med" len="med"/>
              <a:tailEnd type="oval" w="med" len="med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7740352" y="3429000"/>
              <a:ext cx="0" cy="1224136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  <a:headEnd type="oval" w="med" len="med"/>
              <a:tailEnd type="oval" w="med" len="med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H="1" flipV="1">
              <a:off x="7236296" y="4437112"/>
              <a:ext cx="504056" cy="216024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  <a:headEnd type="oval" w="med" len="med"/>
              <a:tailEnd type="oval" w="med" len="med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H="1">
              <a:off x="6300192" y="4437112"/>
              <a:ext cx="936104" cy="504056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  <a:headEnd type="oval" w="med" len="med"/>
              <a:tailEnd type="oval" w="med" len="med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H="1" flipV="1">
              <a:off x="5364088" y="3645024"/>
              <a:ext cx="936104" cy="1296144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  <a:headEnd type="oval" w="med" len="med"/>
              <a:tailEnd type="oval" w="med" len="med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5364088" y="3140968"/>
              <a:ext cx="936104" cy="504056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  <a:headEnd type="oval" w="med" len="med"/>
              <a:tailEnd type="oval" w="med" len="med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Овал 41"/>
          <p:cNvSpPr/>
          <p:nvPr/>
        </p:nvSpPr>
        <p:spPr>
          <a:xfrm rot="1524506">
            <a:off x="4312842" y="3889922"/>
            <a:ext cx="283977" cy="2839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 rot="1524506">
            <a:off x="5825009" y="3169842"/>
            <a:ext cx="283977" cy="2839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 rot="1524506">
            <a:off x="8129266" y="3601890"/>
            <a:ext cx="283977" cy="2839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 rot="1524506">
            <a:off x="5825009" y="5762130"/>
            <a:ext cx="283977" cy="2839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 rot="1524506">
            <a:off x="7337178" y="5042050"/>
            <a:ext cx="283977" cy="2839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 rot="1524506">
            <a:off x="8129265" y="5402089"/>
            <a:ext cx="283977" cy="2839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683568" y="4581128"/>
            <a:ext cx="3672408" cy="369332"/>
            <a:chOff x="683568" y="4581128"/>
            <a:chExt cx="3672408" cy="369332"/>
          </a:xfrm>
        </p:grpSpPr>
        <p:cxnSp>
          <p:nvCxnSpPr>
            <p:cNvPr id="21" name="Прямая со стрелкой 20"/>
            <p:cNvCxnSpPr/>
            <p:nvPr/>
          </p:nvCxnSpPr>
          <p:spPr>
            <a:xfrm>
              <a:off x="3059832" y="4797152"/>
              <a:ext cx="1296144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683568" y="4581128"/>
              <a:ext cx="2175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n>
                    <a:solidFill>
                      <a:schemeClr val="accent4">
                        <a:lumMod val="50000"/>
                      </a:schemeClr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Замкнутая ломаная</a:t>
              </a:r>
              <a:endParaRPr lang="ru-RU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220072" y="1844824"/>
            <a:ext cx="3504182" cy="369332"/>
            <a:chOff x="5220072" y="1844824"/>
            <a:chExt cx="3504182" cy="369332"/>
          </a:xfrm>
        </p:grpSpPr>
        <p:cxnSp>
          <p:nvCxnSpPr>
            <p:cNvPr id="20" name="Прямая со стрелкой 19"/>
            <p:cNvCxnSpPr/>
            <p:nvPr/>
          </p:nvCxnSpPr>
          <p:spPr>
            <a:xfrm flipH="1">
              <a:off x="5220072" y="2060848"/>
              <a:ext cx="1008112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300192" y="1844824"/>
              <a:ext cx="24240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n>
                    <a:solidFill>
                      <a:schemeClr val="accent4">
                        <a:lumMod val="50000"/>
                      </a:schemeClr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Незамкнутая ломаная</a:t>
              </a:r>
              <a:endParaRPr lang="ru-RU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116632"/>
            <a:ext cx="8712968" cy="100811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*ЗАДАНИЕ: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23528" y="2708920"/>
            <a:ext cx="2357454" cy="2286016"/>
            <a:chOff x="928662" y="2428868"/>
            <a:chExt cx="2357454" cy="2286016"/>
          </a:xfrm>
        </p:grpSpPr>
        <p:cxnSp>
          <p:nvCxnSpPr>
            <p:cNvPr id="11" name="Прямая со стрелкой 10"/>
            <p:cNvCxnSpPr/>
            <p:nvPr/>
          </p:nvCxnSpPr>
          <p:spPr>
            <a:xfrm flipV="1">
              <a:off x="928662" y="2428868"/>
              <a:ext cx="2357454" cy="214314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 rot="16200000" flipH="1">
              <a:off x="1964513" y="3679033"/>
              <a:ext cx="1643074" cy="428628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3131840" y="4005064"/>
            <a:ext cx="1937946" cy="2357454"/>
            <a:chOff x="3786182" y="2204864"/>
            <a:chExt cx="1937946" cy="2357454"/>
          </a:xfrm>
        </p:grpSpPr>
        <p:cxnSp>
          <p:nvCxnSpPr>
            <p:cNvPr id="14" name="Прямая со стрелкой 13"/>
            <p:cNvCxnSpPr/>
            <p:nvPr/>
          </p:nvCxnSpPr>
          <p:spPr>
            <a:xfrm rot="16200000" flipH="1">
              <a:off x="2964645" y="3188657"/>
              <a:ext cx="2143140" cy="500066"/>
            </a:xfrm>
            <a:prstGeom prst="straightConnector1">
              <a:avLst/>
            </a:prstGeom>
            <a:ln w="57150">
              <a:solidFill>
                <a:srgbClr val="92D05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rot="5400000" flipH="1" flipV="1">
              <a:off x="3607587" y="3045781"/>
              <a:ext cx="2143140" cy="785818"/>
            </a:xfrm>
            <a:prstGeom prst="straightConnector1">
              <a:avLst/>
            </a:prstGeom>
            <a:ln w="57150">
              <a:solidFill>
                <a:srgbClr val="92D05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Дуга 15"/>
            <p:cNvSpPr/>
            <p:nvPr/>
          </p:nvSpPr>
          <p:spPr>
            <a:xfrm>
              <a:off x="4866872" y="2204864"/>
              <a:ext cx="857256" cy="2357454"/>
            </a:xfrm>
            <a:prstGeom prst="arc">
              <a:avLst>
                <a:gd name="adj1" fmla="val 15449762"/>
                <a:gd name="adj2" fmla="val 5026346"/>
              </a:avLst>
            </a:prstGeom>
            <a:ln w="57150">
              <a:solidFill>
                <a:srgbClr val="92D05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868144" y="3068960"/>
            <a:ext cx="2571768" cy="2571768"/>
            <a:chOff x="5929322" y="2428868"/>
            <a:chExt cx="2571768" cy="2571768"/>
          </a:xfrm>
        </p:grpSpPr>
        <p:cxnSp>
          <p:nvCxnSpPr>
            <p:cNvPr id="18" name="Прямая со стрелкой 17"/>
            <p:cNvCxnSpPr/>
            <p:nvPr/>
          </p:nvCxnSpPr>
          <p:spPr>
            <a:xfrm rot="5400000" flipH="1" flipV="1">
              <a:off x="5214942" y="3500438"/>
              <a:ext cx="2214578" cy="785818"/>
            </a:xfrm>
            <a:prstGeom prst="straightConnector1">
              <a:avLst/>
            </a:prstGeom>
            <a:ln w="57150" cap="rnd">
              <a:solidFill>
                <a:schemeClr val="accent5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 rot="16200000" flipH="1">
              <a:off x="6143636" y="3357562"/>
              <a:ext cx="1357322" cy="214314"/>
            </a:xfrm>
            <a:prstGeom prst="straightConnector1">
              <a:avLst/>
            </a:prstGeom>
            <a:ln w="57150" cap="rnd">
              <a:solidFill>
                <a:schemeClr val="accent5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rot="5400000" flipH="1" flipV="1">
              <a:off x="6858016" y="2500306"/>
              <a:ext cx="1714512" cy="1571636"/>
            </a:xfrm>
            <a:prstGeom prst="straightConnector1">
              <a:avLst/>
            </a:prstGeom>
            <a:ln w="57150" cap="rnd">
              <a:solidFill>
                <a:schemeClr val="accent5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Заголовок 1"/>
          <p:cNvSpPr txBox="1">
            <a:spLocks/>
          </p:cNvSpPr>
          <p:nvPr/>
        </p:nvSpPr>
        <p:spPr>
          <a:xfrm>
            <a:off x="0" y="1052736"/>
            <a:ext cx="9144000" cy="64807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 w="317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 каком рисунке изображена ломаная линия?</a:t>
            </a:r>
          </a:p>
        </p:txBody>
      </p:sp>
      <p:sp>
        <p:nvSpPr>
          <p:cNvPr id="22" name="TextBox 21"/>
          <p:cNvSpPr txBox="1"/>
          <p:nvPr/>
        </p:nvSpPr>
        <p:spPr>
          <a:xfrm rot="19062643">
            <a:off x="847507" y="3290665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Рис.1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19872" y="3717032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Рис.2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727028">
            <a:off x="6330024" y="5165226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Рис.3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92080" y="2708920"/>
            <a:ext cx="3600400" cy="324036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154</Words>
  <Application>Microsoft Office PowerPoint</Application>
  <PresentationFormat>Экран (4:3)</PresentationFormat>
  <Paragraphs>79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МАТЕМАТИКА</vt:lpstr>
      <vt:lpstr>1 класс. 1 часть.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Периметр многоугольника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IRBIS</dc:creator>
  <cp:lastModifiedBy>IRBIS</cp:lastModifiedBy>
  <cp:revision>34</cp:revision>
  <dcterms:created xsi:type="dcterms:W3CDTF">2014-01-18T12:20:52Z</dcterms:created>
  <dcterms:modified xsi:type="dcterms:W3CDTF">2014-01-18T20:05:22Z</dcterms:modified>
</cp:coreProperties>
</file>