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3"/>
  </p:notesMasterIdLst>
  <p:sldIdLst>
    <p:sldId id="310" r:id="rId2"/>
    <p:sldId id="259" r:id="rId3"/>
    <p:sldId id="400" r:id="rId4"/>
    <p:sldId id="262" r:id="rId5"/>
    <p:sldId id="308" r:id="rId6"/>
    <p:sldId id="373" r:id="rId7"/>
    <p:sldId id="402" r:id="rId8"/>
    <p:sldId id="376" r:id="rId9"/>
    <p:sldId id="407" r:id="rId10"/>
    <p:sldId id="388" r:id="rId11"/>
    <p:sldId id="377" r:id="rId12"/>
    <p:sldId id="378" r:id="rId13"/>
    <p:sldId id="344" r:id="rId14"/>
    <p:sldId id="394" r:id="rId15"/>
    <p:sldId id="351" r:id="rId16"/>
    <p:sldId id="379" r:id="rId17"/>
    <p:sldId id="339" r:id="rId18"/>
    <p:sldId id="408" r:id="rId19"/>
    <p:sldId id="335" r:id="rId20"/>
    <p:sldId id="381" r:id="rId21"/>
    <p:sldId id="336" r:id="rId22"/>
    <p:sldId id="389" r:id="rId23"/>
    <p:sldId id="382" r:id="rId24"/>
    <p:sldId id="415" r:id="rId25"/>
    <p:sldId id="409" r:id="rId26"/>
    <p:sldId id="383" r:id="rId27"/>
    <p:sldId id="413" r:id="rId28"/>
    <p:sldId id="384" r:id="rId29"/>
    <p:sldId id="341" r:id="rId30"/>
    <p:sldId id="385" r:id="rId31"/>
    <p:sldId id="41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800080"/>
    <a:srgbClr val="0065B0"/>
    <a:srgbClr val="9999FF"/>
    <a:srgbClr val="287435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4" autoAdjust="0"/>
    <p:restoredTop sz="93827" autoAdjust="0"/>
  </p:normalViewPr>
  <p:slideViewPr>
    <p:cSldViewPr>
      <p:cViewPr>
        <p:scale>
          <a:sx n="70" d="100"/>
          <a:sy n="70" d="100"/>
        </p:scale>
        <p:origin x="-1194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305A0-CDFC-4EBE-B632-B70CDF1B5A2E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6DDF3-7B7F-4706-B387-6E66A802BF7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70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509DA4-B6E9-43FA-80CF-156E8449DBB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6DDF3-7B7F-4706-B387-6E66A802BF7A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6DDF3-7B7F-4706-B387-6E66A802BF7A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509DA4-B6E9-43FA-80CF-156E8449DBB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6DDF3-7B7F-4706-B387-6E66A802BF7A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F1211B-84DD-446B-915E-99C308BE540D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F1211B-84DD-446B-915E-99C308BE540D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F1211B-84DD-446B-915E-99C308BE540D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F1211B-84DD-446B-915E-99C308BE540D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F1211B-84DD-446B-915E-99C308BE540D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F1211B-84DD-446B-915E-99C308BE540D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F1211B-84DD-446B-915E-99C308BE540D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F1211B-84DD-446B-915E-99C308BE540D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F1211B-84DD-446B-915E-99C308BE540D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6F1211B-84DD-446B-915E-99C308BE540D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F1211B-84DD-446B-915E-99C308BE540D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6F1211B-84DD-446B-915E-99C308BE540D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slide" Target="slide20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2"/>
          <p:cNvSpPr>
            <a:spLocks noChangeArrowheads="1"/>
          </p:cNvSpPr>
          <p:nvPr/>
        </p:nvSpPr>
        <p:spPr bwMode="auto">
          <a:xfrm>
            <a:off x="228600" y="404664"/>
            <a:ext cx="8915400" cy="5386406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51" name="WordArt 10"/>
          <p:cNvSpPr>
            <a:spLocks noChangeArrowheads="1" noChangeShapeType="1" noTextEdit="1"/>
          </p:cNvSpPr>
          <p:nvPr/>
        </p:nvSpPr>
        <p:spPr bwMode="auto">
          <a:xfrm>
            <a:off x="3203848" y="3717032"/>
            <a:ext cx="2368284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28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2" name="Text Box 24"/>
          <p:cNvSpPr txBox="1">
            <a:spLocks noChangeArrowheads="1"/>
          </p:cNvSpPr>
          <p:nvPr/>
        </p:nvSpPr>
        <p:spPr bwMode="auto">
          <a:xfrm>
            <a:off x="4071934" y="4572008"/>
            <a:ext cx="4000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Курбангалиева Г.Ф.,     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начальных классов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МБОУ «СОШ 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9»                              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г.Нефтеюганска</a:t>
            </a:r>
          </a:p>
        </p:txBody>
      </p:sp>
      <p:sp>
        <p:nvSpPr>
          <p:cNvPr id="127003" name="Rectangle 27"/>
          <p:cNvSpPr>
            <a:spLocks noGrp="1" noChangeArrowheads="1"/>
          </p:cNvSpPr>
          <p:nvPr>
            <p:ph type="title"/>
          </p:nvPr>
        </p:nvSpPr>
        <p:spPr>
          <a:xfrm>
            <a:off x="785786" y="1643050"/>
            <a:ext cx="7358114" cy="1643074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Мультимедийная  презентация урока</a:t>
            </a: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по математике в 1 классе </a:t>
            </a:r>
            <a:b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 учебнику </a:t>
            </a:r>
            <a:r>
              <a:rPr lang="ru-RU" sz="2800" i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Т.Е.Демидова,С.А.Козлова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«Математика»</a:t>
            </a:r>
            <a:b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(система «Школа 2100»)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проведён в технологии деятельностного метода)</a:t>
            </a:r>
            <a:endParaRPr lang="ru-RU" sz="18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72008"/>
            <a:ext cx="8588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числовые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57"/>
          <a:stretch/>
        </p:blipFill>
        <p:spPr bwMode="auto">
          <a:xfrm>
            <a:off x="556704" y="2204864"/>
            <a:ext cx="8136904" cy="288032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7668344" y="6021288"/>
            <a:ext cx="1008112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63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71550" y="333375"/>
            <a:ext cx="81724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этап. Выявление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места и причины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затруднения</a:t>
            </a:r>
            <a:r>
              <a:rPr lang="ru-RU" u="sng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/>
            </a:r>
            <a:br>
              <a:rPr lang="ru-RU" u="sng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</a:b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выявление и фиксация места и причины затруднения.</a:t>
            </a:r>
            <a:endParaRPr lang="ru-RU" sz="1600" u="sng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1508" name="Picture 2" descr="d:\Мои документы\Мои рисунки\школьная тем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6" t="2702" r="76923" b="48648"/>
          <a:stretch>
            <a:fillRect/>
          </a:stretch>
        </p:blipFill>
        <p:spPr bwMode="auto">
          <a:xfrm>
            <a:off x="144463" y="279673"/>
            <a:ext cx="647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 descr="2"/>
          <p:cNvSpPr>
            <a:spLocks noChangeArrowheads="1"/>
          </p:cNvSpPr>
          <p:nvPr/>
        </p:nvSpPr>
        <p:spPr bwMode="gray">
          <a:xfrm>
            <a:off x="468313" y="5157788"/>
            <a:ext cx="80645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 dirty="0">
              <a:solidFill>
                <a:srgbClr val="000000"/>
              </a:solidFill>
              <a:latin typeface="Georgia" pitchFamily="18" charset="0"/>
            </a:endParaRPr>
          </a:p>
        </p:txBody>
      </p:sp>
      <p:graphicFrame>
        <p:nvGraphicFramePr>
          <p:cNvPr id="11" name="Group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719516"/>
              </p:ext>
            </p:extLst>
          </p:nvPr>
        </p:nvGraphicFramePr>
        <p:xfrm>
          <a:off x="611188" y="1341438"/>
          <a:ext cx="8064500" cy="4907000"/>
        </p:xfrm>
        <a:graphic>
          <a:graphicData uri="http://schemas.openxmlformats.org/drawingml/2006/table">
            <a:tbl>
              <a:tblPr/>
              <a:tblGrid>
                <a:gridCol w="3994566"/>
                <a:gridCol w="4069934"/>
              </a:tblGrid>
              <a:tr h="7009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Деятельность учителя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Деятельность учащихся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</a:tr>
              <a:tr h="4205972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Совместно с учениками выявляем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800" b="0" i="1" u="none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место</a:t>
                      </a:r>
                      <a:r>
                        <a:rPr lang="ru-RU" sz="1800" b="0" i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 и </a:t>
                      </a:r>
                      <a:r>
                        <a:rPr lang="ru-RU" sz="1800" b="0" i="1" u="none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причину</a:t>
                      </a:r>
                      <a:r>
                        <a:rPr lang="ru-RU" sz="1800" b="0" i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   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затруднения.</a:t>
                      </a:r>
                    </a:p>
                    <a:p>
                      <a:pPr>
                        <a:buFontTx/>
                        <a:buNone/>
                      </a:pPr>
                      <a:endParaRPr lang="ru-RU" sz="1200" i="1" dirty="0" smtClean="0">
                        <a:solidFill>
                          <a:schemeClr val="tx1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  <a:p>
                      <a:pPr eaLnBrk="1" hangingPunct="1">
                        <a:buFontTx/>
                        <a:buNone/>
                      </a:pP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Задаю  вопросы, которые позволяют  пошагово проанализировать свои действия с опорой на знаковую фиксацию.</a:t>
                      </a:r>
                    </a:p>
                    <a:p>
                      <a:pPr eaLnBrk="1" hangingPunct="1">
                        <a:buFontTx/>
                        <a:buChar char="-"/>
                      </a:pPr>
                      <a:endParaRPr lang="ru-RU" sz="1200" i="1" dirty="0" smtClean="0">
                        <a:solidFill>
                          <a:schemeClr val="tx1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  <a:p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-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Какое задание выполняли?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- Чем это задание отличается от предыдущего?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Где конкретно возникло у вас затруднение, почему?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800" i="1" dirty="0" smtClean="0">
                        <a:solidFill>
                          <a:schemeClr val="tx1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  <a:p>
                      <a:pPr eaLnBrk="1" hangingPunct="1">
                        <a:buFontTx/>
                        <a:buNone/>
                      </a:pP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Организую обсуждение  ответов. </a:t>
                      </a: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1" hangingPunct="1"/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Повторяют задание пробного действия. </a:t>
                      </a:r>
                    </a:p>
                    <a:p>
                      <a:pPr eaLnBrk="1" hangingPunct="1"/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   </a:t>
                      </a:r>
                    </a:p>
                    <a:p>
                      <a:pPr eaLnBrk="1" hangingPunct="1"/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 Выявляют место и причины  затруднения (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Мы не изучали число 7, у нас нет эталона.)</a:t>
                      </a:r>
                      <a:endParaRPr lang="ru-RU" sz="1800" i="1" dirty="0" smtClean="0">
                        <a:solidFill>
                          <a:schemeClr val="tx1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  <a:p>
                      <a:pPr eaLnBrk="1" hangingPunct="1"/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      </a:t>
                      </a:r>
                    </a:p>
                    <a:p>
                      <a:pPr eaLnBrk="1" hangingPunct="1"/>
                      <a:r>
                        <a:rPr lang="ru-RU" sz="1800" i="1" dirty="0" smtClean="0">
                          <a:solidFill>
                            <a:srgbClr val="002060"/>
                          </a:solidFill>
                          <a:latin typeface="Georgia" pitchFamily="18" charset="0"/>
                          <a:cs typeface="Arial" pitchFamily="34" charset="0"/>
                        </a:rPr>
                        <a:t>Делают вывод о  том ,что у</a:t>
                      </a:r>
                      <a:r>
                        <a:rPr lang="ru-RU" sz="1800" i="1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cs typeface="Arial" pitchFamily="34" charset="0"/>
                        </a:rPr>
                        <a:t> них не получилось.</a:t>
                      </a:r>
                      <a:endParaRPr lang="ru-RU" sz="1800" i="1" dirty="0" smtClean="0">
                        <a:solidFill>
                          <a:srgbClr val="002060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marL="91436" marR="91436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16013" y="1"/>
            <a:ext cx="802798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этап. Построение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проекта выхода из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затруднения</a:t>
            </a:r>
            <a:r>
              <a:rPr lang="ru-RU" sz="2000" b="1" u="sng" dirty="0">
                <a:solidFill>
                  <a:srgbClr val="0070C0"/>
                </a:solidFill>
                <a:latin typeface="Georgia" pitchFamily="18" charset="0"/>
                <a:cs typeface="Arial" pitchFamily="34" charset="0"/>
              </a:rPr>
              <a:t/>
            </a:r>
            <a:br>
              <a:rPr lang="ru-RU" sz="2000" b="1" u="sng" dirty="0">
                <a:solidFill>
                  <a:srgbClr val="0070C0"/>
                </a:solidFill>
                <a:latin typeface="Georgia" pitchFamily="18" charset="0"/>
                <a:cs typeface="Arial" pitchFamily="34" charset="0"/>
              </a:rPr>
            </a:br>
            <a:r>
              <a:rPr lang="ru-RU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постановка цели учебной деятельности,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выбор способа и средств ее реализации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u="sng" kern="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2532" name="Picture 2" descr="d:\Мои документы\Мои рисунки\школьная тем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6" t="2702" r="76923" b="48648"/>
          <a:stretch>
            <a:fillRect/>
          </a:stretch>
        </p:blipFill>
        <p:spPr bwMode="auto">
          <a:xfrm>
            <a:off x="144463" y="172245"/>
            <a:ext cx="8271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 descr="2"/>
          <p:cNvSpPr>
            <a:spLocks noChangeArrowheads="1"/>
          </p:cNvSpPr>
          <p:nvPr/>
        </p:nvSpPr>
        <p:spPr bwMode="gray">
          <a:xfrm>
            <a:off x="468313" y="5157788"/>
            <a:ext cx="80645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 dirty="0">
              <a:solidFill>
                <a:srgbClr val="000000"/>
              </a:solidFill>
              <a:latin typeface="Georgia" pitchFamily="18" charset="0"/>
            </a:endParaRPr>
          </a:p>
        </p:txBody>
      </p:sp>
      <p:graphicFrame>
        <p:nvGraphicFramePr>
          <p:cNvPr id="11" name="Group 15">
            <a:hlinkClick r:id="rId3" action="ppaction://hlinksldjump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877476"/>
              </p:ext>
            </p:extLst>
          </p:nvPr>
        </p:nvGraphicFramePr>
        <p:xfrm>
          <a:off x="380221" y="1158002"/>
          <a:ext cx="8549497" cy="5396825"/>
        </p:xfrm>
        <a:graphic>
          <a:graphicData uri="http://schemas.openxmlformats.org/drawingml/2006/table">
            <a:tbl>
              <a:tblPr/>
              <a:tblGrid>
                <a:gridCol w="4839851"/>
                <a:gridCol w="3709646"/>
              </a:tblGrid>
              <a:tr h="586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Деятельность учителя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Деятельность учащихся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</a:tr>
              <a:tr h="4756755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Создаю условия для  определения обучающимися конкретной цели своих будущих учебных действий.</a:t>
                      </a:r>
                    </a:p>
                    <a:p>
                      <a:pPr eaLnBrk="1" hangingPunct="1"/>
                      <a:endParaRPr lang="ru-RU" sz="18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  <a:buFontTx/>
                        <a:buChar char="-"/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Какую </a:t>
                      </a:r>
                      <a:r>
                        <a:rPr lang="ru-RU" sz="1800" b="0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цель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можете поставить</a:t>
                      </a:r>
                    </a:p>
                    <a:p>
                      <a:pPr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на урок?</a:t>
                      </a:r>
                    </a:p>
                    <a:p>
                      <a:pPr>
                        <a:lnSpc>
                          <a:spcPct val="80000"/>
                        </a:lnSpc>
                        <a:buFontTx/>
                        <a:buNone/>
                      </a:pPr>
                      <a:endParaRPr lang="ru-RU" sz="18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  <a:buFontTx/>
                        <a:buChar char="-"/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Сформулируйте</a:t>
                      </a:r>
                      <a:r>
                        <a:rPr lang="ru-RU" sz="18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тему урока</a:t>
                      </a:r>
                      <a:r>
                        <a:rPr lang="ru-RU" sz="1800" b="0" i="0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.</a:t>
                      </a:r>
                      <a:endParaRPr lang="ru-RU" sz="1800" b="0" i="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  <a:buFontTx/>
                        <a:buNone/>
                      </a:pPr>
                      <a:endParaRPr lang="ru-RU" sz="18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  <a:buFontTx/>
                        <a:buChar char="-"/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Подумайте, что нам поможет </a:t>
                      </a:r>
                    </a:p>
                    <a:p>
                      <a:pPr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открыть новое</a:t>
                      </a:r>
                      <a:r>
                        <a:rPr lang="ru-RU" sz="18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знание.</a:t>
                      </a:r>
                    </a:p>
                    <a:p>
                      <a:pPr>
                        <a:lnSpc>
                          <a:spcPct val="80000"/>
                        </a:lnSpc>
                        <a:buFontTx/>
                        <a:buChar char="-"/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Какой эталон можно использовать?</a:t>
                      </a:r>
                    </a:p>
                    <a:p>
                      <a:pPr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80000"/>
                        </a:lnSpc>
                        <a:buFontTx/>
                        <a:buChar char="-"/>
                      </a:pP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Составим план исследования</a:t>
                      </a:r>
                      <a:r>
                        <a:rPr lang="ru-RU" sz="18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«Знакомство с  числом и цифрой 7»</a:t>
                      </a:r>
                    </a:p>
                    <a:p>
                      <a:pPr>
                        <a:lnSpc>
                          <a:spcPct val="80000"/>
                        </a:lnSpc>
                        <a:buFontTx/>
                        <a:buChar char="-"/>
                      </a:pPr>
                      <a:r>
                        <a:rPr lang="ru-RU" sz="18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процессе диалога  выясняю  какие сказки, пословицы знают учащиеся о цифре7.</a:t>
                      </a:r>
                    </a:p>
                    <a:p>
                      <a:pPr>
                        <a:lnSpc>
                          <a:spcPct val="80000"/>
                        </a:lnSpc>
                        <a:buFontTx/>
                        <a:buChar char="-"/>
                      </a:pPr>
                      <a:r>
                        <a:rPr lang="ru-RU" sz="18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знакомлю с интересными фактами о  числе 7.</a:t>
                      </a: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eaLnBrk="1" hangingPunct="1"/>
                      <a:endParaRPr lang="ru-RU" sz="18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/>
                      <a:endParaRPr lang="ru-RU" sz="18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/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Формулируют цель урока по</a:t>
                      </a:r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формированию новых умений.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ru-RU" sz="18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Определяют тему урока.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ru-RU" sz="18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ru-RU" sz="18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Составляют </a:t>
                      </a: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 </a:t>
                      </a:r>
                      <a:r>
                        <a:rPr lang="ru-RU" sz="1800" b="1" i="0" u="sng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план</a:t>
                      </a: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  </a:t>
                      </a: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исследования.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Вспоминают сказки и пословицы, где упоминается число 7.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sng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Знакомятся с интересными  фактами о числе 7.</a:t>
                      </a:r>
                      <a:endParaRPr lang="ru-RU" sz="1800" b="0" i="0" u="sng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ru-RU" sz="18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429124" y="1920875"/>
            <a:ext cx="4210050" cy="4937125"/>
          </a:xfrm>
        </p:spPr>
        <p:txBody>
          <a:bodyPr>
            <a:normAutofit fontScale="92500"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вы будете действовать?                       ( составим план)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Мы сначала определим место числа 7 на числовом отрезке.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Договоримся в записи числа с помощью точек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Будем учиться  писать цифру  7.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Откроем состав   числа  7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comp\Рабочий стол\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958965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comp\Рабочий стол\з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50009"/>
            <a:ext cx="3286148" cy="24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2967334"/>
            <a:ext cx="3000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Сформулируйте цель урока.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Научиться красиво писать цифру 7; познакомиться с составом числа 7)</a:t>
            </a:r>
          </a:p>
        </p:txBody>
      </p:sp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8431882" y="6321388"/>
            <a:ext cx="532606" cy="3479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692696"/>
            <a:ext cx="453650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Тема урока</a:t>
            </a: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523004" y="1714488"/>
            <a:ext cx="78819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 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«Число и цифра 7»</a:t>
            </a:r>
            <a:endParaRPr lang="ru-RU" sz="4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400" y="3276600"/>
            <a:ext cx="2286000" cy="2209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1828800" y="3352800"/>
            <a:ext cx="990600" cy="2057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676400" y="3276600"/>
            <a:ext cx="1143000" cy="381000"/>
          </a:xfrm>
          <a:custGeom>
            <a:avLst/>
            <a:gdLst/>
            <a:ahLst/>
            <a:cxnLst>
              <a:cxn ang="0">
                <a:pos x="0" y="264"/>
              </a:cxn>
              <a:cxn ang="0">
                <a:pos x="144" y="120"/>
              </a:cxn>
              <a:cxn ang="0">
                <a:pos x="384" y="24"/>
              </a:cxn>
              <a:cxn ang="0">
                <a:pos x="624" y="72"/>
              </a:cxn>
              <a:cxn ang="0">
                <a:pos x="912" y="216"/>
              </a:cxn>
              <a:cxn ang="0">
                <a:pos x="1104" y="264"/>
              </a:cxn>
              <a:cxn ang="0">
                <a:pos x="1296" y="216"/>
              </a:cxn>
              <a:cxn ang="0">
                <a:pos x="1680" y="24"/>
              </a:cxn>
              <a:cxn ang="0">
                <a:pos x="1584" y="72"/>
              </a:cxn>
              <a:cxn ang="0">
                <a:pos x="1632" y="72"/>
              </a:cxn>
            </a:cxnLst>
            <a:rect l="0" t="0" r="r" b="b"/>
            <a:pathLst>
              <a:path w="1728" h="264">
                <a:moveTo>
                  <a:pt x="0" y="264"/>
                </a:moveTo>
                <a:cubicBezTo>
                  <a:pt x="40" y="212"/>
                  <a:pt x="80" y="160"/>
                  <a:pt x="144" y="120"/>
                </a:cubicBezTo>
                <a:cubicBezTo>
                  <a:pt x="208" y="80"/>
                  <a:pt x="304" y="32"/>
                  <a:pt x="384" y="24"/>
                </a:cubicBezTo>
                <a:cubicBezTo>
                  <a:pt x="464" y="16"/>
                  <a:pt x="536" y="40"/>
                  <a:pt x="624" y="72"/>
                </a:cubicBezTo>
                <a:cubicBezTo>
                  <a:pt x="712" y="104"/>
                  <a:pt x="832" y="184"/>
                  <a:pt x="912" y="216"/>
                </a:cubicBezTo>
                <a:cubicBezTo>
                  <a:pt x="992" y="248"/>
                  <a:pt x="1040" y="264"/>
                  <a:pt x="1104" y="264"/>
                </a:cubicBezTo>
                <a:cubicBezTo>
                  <a:pt x="1168" y="264"/>
                  <a:pt x="1200" y="256"/>
                  <a:pt x="1296" y="216"/>
                </a:cubicBezTo>
                <a:cubicBezTo>
                  <a:pt x="1392" y="176"/>
                  <a:pt x="1632" y="48"/>
                  <a:pt x="1680" y="24"/>
                </a:cubicBezTo>
                <a:cubicBezTo>
                  <a:pt x="1728" y="0"/>
                  <a:pt x="1592" y="64"/>
                  <a:pt x="1584" y="72"/>
                </a:cubicBezTo>
                <a:cubicBezTo>
                  <a:pt x="1576" y="80"/>
                  <a:pt x="1624" y="72"/>
                  <a:pt x="1632" y="72"/>
                </a:cubicBezTo>
              </a:path>
            </a:pathLst>
          </a:custGeom>
          <a:noFill/>
          <a:ln w="762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676400" y="4419600"/>
            <a:ext cx="11430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2743200" y="32766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0" name="Рисунок 9" descr="j0343325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0"/>
            <a:ext cx="2000232" cy="197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dns\Desktop\к уроку фото\,бу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7"/>
          <a:stretch>
            <a:fillRect/>
          </a:stretch>
        </p:blipFill>
        <p:spPr bwMode="auto">
          <a:xfrm>
            <a:off x="3786182" y="2857496"/>
            <a:ext cx="4500594" cy="3093403"/>
          </a:xfrm>
          <a:prstGeom prst="rect">
            <a:avLst/>
          </a:prstGeom>
          <a:noFill/>
          <a:ln w="57150">
            <a:solidFill>
              <a:srgbClr val="0033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" y="125958"/>
            <a:ext cx="8588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Управляющая кнопка: домой 12">
            <a:hlinkClick r:id="rId6" action="ppaction://hlinksldjump" highlightClick="1"/>
          </p:cNvPr>
          <p:cNvSpPr/>
          <p:nvPr/>
        </p:nvSpPr>
        <p:spPr>
          <a:xfrm>
            <a:off x="8358182" y="6215082"/>
            <a:ext cx="785818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Назовите дни недели по порядку.</a:t>
            </a:r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Кто знает цвета радуги? </a:t>
            </a:r>
            <a:r>
              <a:rPr lang="ru-RU" sz="1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Дети называют дни недели и цвета радуги.)</a:t>
            </a:r>
          </a:p>
          <a:p>
            <a:pPr lvl="0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Где еще мы можем встретить число 7?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(В сказках) 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каких ?</a:t>
            </a:r>
          </a:p>
          <a:p>
            <a:pPr marL="0" indent="10953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(«Волк и семеро козлят», «Сказка о мёртвой царевне и семи богатырях», «Белоснежка и семь гномов»)</a:t>
            </a:r>
            <a:r>
              <a:rPr lang="ru-RU" sz="1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indent="10953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solidFill>
                  <a:srgbClr val="80008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Назовите   пословицы, где встречается число 7?</a:t>
            </a:r>
          </a:p>
          <a:p>
            <a:pPr marL="0" indent="10953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solidFill>
                  <a:srgbClr val="80008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Семеро  одного не ждут.  Семь раз отмерь, один раз отрежь. Лук от семи недуг. Семь бед – один ответ.  и т.д.)</a:t>
            </a:r>
            <a:endParaRPr lang="ru-RU" sz="1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481328"/>
            <a:ext cx="3900486" cy="45259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rgbClr val="80008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И это не случайно. Оказывается, в древности семёрка была окружена большим почётом. </a:t>
            </a:r>
            <a:r>
              <a:rPr lang="ru-RU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Число 7 считается необычным, магическим у многих народов. Оно играло большую роль в древней мифологии (7 римских богов, 7 чудес света).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Дома у родителей спросите, что это за семь чудес света и завтра расскажите.</a:t>
            </a:r>
          </a:p>
          <a:p>
            <a:pPr marL="0" indent="10953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10953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solidFill>
                  <a:srgbClr val="80008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Вот такое загадочное число. </a:t>
            </a:r>
          </a:p>
          <a:p>
            <a:pPr marL="0" indent="109538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Ребята, чем примечательно это число? </a:t>
            </a:r>
            <a:b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Чем отличается от других и где встречается?</a:t>
            </a:r>
            <a:endParaRPr lang="ru-RU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956376" y="6309320"/>
            <a:ext cx="792088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1537" y="1"/>
            <a:ext cx="7697813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None/>
            </a:pP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этап. Реализация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построенного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0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latin typeface="Georgia" pitchFamily="18" charset="0"/>
                <a:cs typeface="Arial" pitchFamily="34" charset="0"/>
              </a:rPr>
              <a:t>Цель</a:t>
            </a:r>
            <a:r>
              <a:rPr lang="ru-RU" b="1" i="1" dirty="0" smtClean="0">
                <a:latin typeface="Georgia" pitchFamily="18" charset="0"/>
                <a:cs typeface="Arial" pitchFamily="34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реализовать построенный проект в соответствии с планом;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зафиксировать способы записи и состав числа 7 на эталоне;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организовать фиксацию преодоления затруднения.</a:t>
            </a:r>
          </a:p>
          <a:p>
            <a:pPr algn="ctr" fontAlgn="auto">
              <a:spcAft>
                <a:spcPts val="0"/>
              </a:spcAft>
              <a:defRPr/>
            </a:pPr>
            <a:endParaRPr lang="ru-RU" b="1" i="1" u="sng" kern="0" dirty="0">
              <a:solidFill>
                <a:srgbClr val="7030A0"/>
              </a:solidFill>
              <a:latin typeface="Georgia" pitchFamily="18" charset="0"/>
              <a:ea typeface="+mj-ea"/>
              <a:cs typeface="Arial" pitchFamily="34" charset="0"/>
            </a:endParaRPr>
          </a:p>
        </p:txBody>
      </p:sp>
      <p:pic>
        <p:nvPicPr>
          <p:cNvPr id="24580" name="Picture 2" descr="d:\Мои документы\Мои рисунки\школьная тем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6" t="2702" r="76923" b="48648"/>
          <a:stretch>
            <a:fillRect/>
          </a:stretch>
        </p:blipFill>
        <p:spPr bwMode="auto">
          <a:xfrm>
            <a:off x="165318" y="271191"/>
            <a:ext cx="647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 descr="2"/>
          <p:cNvSpPr>
            <a:spLocks noChangeArrowheads="1"/>
          </p:cNvSpPr>
          <p:nvPr/>
        </p:nvSpPr>
        <p:spPr bwMode="gray">
          <a:xfrm>
            <a:off x="468313" y="5157788"/>
            <a:ext cx="80645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 dirty="0">
              <a:solidFill>
                <a:srgbClr val="000000"/>
              </a:solidFill>
              <a:latin typeface="Georgia" pitchFamily="18" charset="0"/>
            </a:endParaRPr>
          </a:p>
        </p:txBody>
      </p:sp>
      <p:graphicFrame>
        <p:nvGraphicFramePr>
          <p:cNvPr id="11" name="Group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729655"/>
              </p:ext>
            </p:extLst>
          </p:nvPr>
        </p:nvGraphicFramePr>
        <p:xfrm>
          <a:off x="539750" y="1341438"/>
          <a:ext cx="8208962" cy="4988278"/>
        </p:xfrm>
        <a:graphic>
          <a:graphicData uri="http://schemas.openxmlformats.org/drawingml/2006/table">
            <a:tbl>
              <a:tblPr/>
              <a:tblGrid>
                <a:gridCol w="4319711"/>
                <a:gridCol w="3889251"/>
              </a:tblGrid>
              <a:tr h="681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Деятельность учителя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41" marR="91441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Деятельность учащихся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41" marR="91441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</a:tr>
              <a:tr h="4287256"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1800" i="0" dirty="0" smtClean="0">
                          <a:latin typeface="Arial" pitchFamily="34" charset="0"/>
                          <a:cs typeface="Arial" pitchFamily="34" charset="0"/>
                        </a:rPr>
                        <a:t>Организую работу по</a:t>
                      </a:r>
                      <a:r>
                        <a:rPr lang="ru-RU" sz="1800" i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i="0" dirty="0" smtClean="0">
                          <a:latin typeface="Arial" pitchFamily="34" charset="0"/>
                          <a:cs typeface="Arial" pitchFamily="34" charset="0"/>
                        </a:rPr>
                        <a:t>построению и фиксации нового знания</a:t>
                      </a:r>
                      <a:r>
                        <a:rPr lang="ru-RU" sz="1800" i="0" baseline="0" dirty="0" smtClean="0">
                          <a:latin typeface="Arial" pitchFamily="34" charset="0"/>
                          <a:cs typeface="Arial" pitchFamily="34" charset="0"/>
                        </a:rPr>
                        <a:t> с опорой на </a:t>
                      </a:r>
                      <a:r>
                        <a:rPr lang="ru-RU" sz="1800" b="1" i="0" u="sng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план.</a:t>
                      </a:r>
                    </a:p>
                    <a:p>
                      <a:pPr>
                        <a:lnSpc>
                          <a:spcPct val="80000"/>
                        </a:lnSpc>
                        <a:buFontTx/>
                        <a:buNone/>
                      </a:pPr>
                      <a:endParaRPr lang="ru-RU" sz="1800" i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80000"/>
                        </a:lnSpc>
                        <a:buFontTx/>
                        <a:buChar char="-"/>
                      </a:pP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для определения места числа 7 на числовом отрезке организую работу со  </a:t>
                      </a:r>
                      <a:r>
                        <a:rPr lang="ru-RU" sz="1800" i="0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3" action="ppaction://hlinksldjump"/>
                        </a:rPr>
                        <a:t>слайдовой презентацией.</a:t>
                      </a:r>
                      <a:endParaRPr lang="ru-RU" sz="1800" i="0" u="sng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80000"/>
                        </a:lnSpc>
                        <a:buFontTx/>
                        <a:buChar char="-"/>
                      </a:pPr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организую работу </a:t>
                      </a:r>
                      <a:r>
                        <a:rPr lang="ru-RU" sz="1800" i="0" u="sng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 учебнику с.76, задание №1.</a:t>
                      </a:r>
                    </a:p>
                    <a:p>
                      <a:pPr>
                        <a:lnSpc>
                          <a:spcPct val="80000"/>
                        </a:lnSpc>
                        <a:buFontTx/>
                        <a:buNone/>
                      </a:pPr>
                      <a:endParaRPr lang="ru-RU" sz="1800" i="0" u="sng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80000"/>
                        </a:lnSpc>
                        <a:buFontTx/>
                        <a:buNone/>
                      </a:pPr>
                      <a:endParaRPr lang="ru-RU" sz="1800" i="0" u="none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180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</a:t>
                      </a:r>
                    </a:p>
                    <a:p>
                      <a:pPr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180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для с</a:t>
                      </a:r>
                      <a:r>
                        <a:rPr lang="ru-RU" sz="1800" u="none" dirty="0" smtClean="0">
                          <a:latin typeface="Arial" pitchFamily="34" charset="0"/>
                          <a:cs typeface="Arial" pitchFamily="34" charset="0"/>
                        </a:rPr>
                        <a:t>огласования  написания </a:t>
                      </a:r>
                      <a:r>
                        <a:rPr lang="ru-RU" sz="1800" u="sng" dirty="0" smtClean="0">
                          <a:latin typeface="Arial" pitchFamily="34" charset="0"/>
                          <a:cs typeface="Arial" pitchFamily="34" charset="0"/>
                          <a:hlinkClick r:id="rId4" action="ppaction://hlinksldjump"/>
                        </a:rPr>
                        <a:t>графической модели числа 7</a:t>
                      </a:r>
                      <a:r>
                        <a:rPr lang="ru-RU" sz="1800" u="sng" baseline="0" dirty="0" smtClean="0">
                          <a:latin typeface="Arial" pitchFamily="34" charset="0"/>
                          <a:cs typeface="Arial" pitchFamily="34" charset="0"/>
                          <a:hlinkClick r:id="rId4" action="ppaction://hlinksldjump"/>
                        </a:rPr>
                        <a:t> </a:t>
                      </a:r>
                      <a:r>
                        <a:rPr lang="ru-RU" sz="1800" u="none" baseline="0" dirty="0" smtClean="0">
                          <a:latin typeface="Arial" pitchFamily="34" charset="0"/>
                          <a:cs typeface="Arial" pitchFamily="34" charset="0"/>
                        </a:rPr>
                        <a:t>организую работу с помощью интерактивной доски.</a:t>
                      </a:r>
                      <a:endParaRPr lang="ru-RU" sz="1800" i="0" u="sng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endParaRPr lang="ru-RU" sz="1800" i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/>
                      <a:endParaRPr lang="ru-RU" sz="1800" i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/>
                      <a:endParaRPr lang="ru-RU" sz="1800" i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/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Наблюдают, рассуждают, сравнивают.</a:t>
                      </a:r>
                    </a:p>
                    <a:p>
                      <a:pPr eaLnBrk="1" hangingPunct="1"/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Работают по учебнику.</a:t>
                      </a:r>
                    </a:p>
                    <a:p>
                      <a:pPr eaLnBrk="1" hangingPunct="1"/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Записывают выражения. </a:t>
                      </a: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5" action="ppaction://hlinksldjump"/>
                        </a:rPr>
                        <a:t>Проверяют </a:t>
                      </a:r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5" action="ppaction://hlinksldjump"/>
                        </a:rPr>
                        <a:t> и дают оценку своей работе.</a:t>
                      </a:r>
                      <a:endParaRPr lang="ru-RU" sz="1800" i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/>
                      <a:endParaRPr lang="ru-RU" sz="1800" i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/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Работают  на индивидуальных</a:t>
                      </a:r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планшетах, </a:t>
                      </a: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комментируют свои</a:t>
                      </a:r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действия.                                                                                                             </a:t>
                      </a:r>
                      <a:endParaRPr lang="ru-RU" sz="1800" b="0" i="1" u="sng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единительная линия 42"/>
          <p:cNvCxnSpPr/>
          <p:nvPr/>
        </p:nvCxnSpPr>
        <p:spPr>
          <a:xfrm flipH="1">
            <a:off x="5572132" y="1643050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6786578" y="1643050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4714876" y="1643050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857224" y="1714488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857356" y="1643050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2910" y="214311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71736" y="2143117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70730" y="2143116"/>
            <a:ext cx="429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43306" y="2143117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3786182" y="1643050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857488" y="1643050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3342" y="214290"/>
            <a:ext cx="8719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1) Обозначение места числа 7 на числовом отрезке.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равенства можно записать к рисункам?</a:t>
            </a:r>
          </a:p>
        </p:txBody>
      </p:sp>
      <p:sp>
        <p:nvSpPr>
          <p:cNvPr id="44" name="Блок-схема: узел 43"/>
          <p:cNvSpPr/>
          <p:nvPr/>
        </p:nvSpPr>
        <p:spPr>
          <a:xfrm>
            <a:off x="5572132" y="1785926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65347" y="1239143"/>
            <a:ext cx="262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Вправо  - плюс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Блок-схема: узел 49"/>
          <p:cNvSpPr/>
          <p:nvPr/>
        </p:nvSpPr>
        <p:spPr>
          <a:xfrm>
            <a:off x="6643702" y="1785926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571612"/>
            <a:ext cx="1182890" cy="28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4429124" y="2143116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00694" y="1214423"/>
            <a:ext cx="785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86380" y="2143117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341439" y="1857364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341439" y="3857628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857224" y="3643314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1857356" y="3643314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2857488" y="3643314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4786314" y="3643314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3857620" y="3643314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6929454" y="3643314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5786446" y="3643314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71472" y="4143380"/>
            <a:ext cx="47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68" name="TextBox 67"/>
          <p:cNvSpPr txBox="1"/>
          <p:nvPr/>
        </p:nvSpPr>
        <p:spPr>
          <a:xfrm>
            <a:off x="1643042" y="4143381"/>
            <a:ext cx="2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  <p:sp>
        <p:nvSpPr>
          <p:cNvPr id="71" name="TextBox 70"/>
          <p:cNvSpPr txBox="1"/>
          <p:nvPr/>
        </p:nvSpPr>
        <p:spPr>
          <a:xfrm>
            <a:off x="2714612" y="4143379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</a:t>
            </a:r>
            <a:endParaRPr lang="ru-RU" sz="3600" dirty="0"/>
          </a:p>
        </p:txBody>
      </p:sp>
      <p:sp>
        <p:nvSpPr>
          <p:cNvPr id="72" name="TextBox 71"/>
          <p:cNvSpPr txBox="1"/>
          <p:nvPr/>
        </p:nvSpPr>
        <p:spPr>
          <a:xfrm>
            <a:off x="3571868" y="4143380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4</a:t>
            </a:r>
            <a:endParaRPr lang="ru-RU" sz="3600" dirty="0"/>
          </a:p>
        </p:txBody>
      </p:sp>
      <p:sp>
        <p:nvSpPr>
          <p:cNvPr id="73" name="TextBox 72"/>
          <p:cNvSpPr txBox="1"/>
          <p:nvPr/>
        </p:nvSpPr>
        <p:spPr>
          <a:xfrm>
            <a:off x="4572000" y="414338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5</a:t>
            </a:r>
            <a:endParaRPr lang="ru-RU" sz="3600" dirty="0"/>
          </a:p>
        </p:txBody>
      </p:sp>
      <p:sp>
        <p:nvSpPr>
          <p:cNvPr id="74" name="TextBox 73"/>
          <p:cNvSpPr txBox="1"/>
          <p:nvPr/>
        </p:nvSpPr>
        <p:spPr>
          <a:xfrm>
            <a:off x="5643570" y="4071943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6</a:t>
            </a:r>
            <a:endParaRPr lang="ru-RU" sz="3600" dirty="0"/>
          </a:p>
        </p:txBody>
      </p:sp>
      <p:sp>
        <p:nvSpPr>
          <p:cNvPr id="75" name="TextBox 74"/>
          <p:cNvSpPr txBox="1"/>
          <p:nvPr/>
        </p:nvSpPr>
        <p:spPr>
          <a:xfrm>
            <a:off x="6572264" y="407194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7</a:t>
            </a:r>
            <a:endParaRPr lang="ru-RU" sz="3600" dirty="0"/>
          </a:p>
        </p:txBody>
      </p:sp>
      <p:sp>
        <p:nvSpPr>
          <p:cNvPr id="77" name="Прямоугольник 76"/>
          <p:cNvSpPr/>
          <p:nvPr/>
        </p:nvSpPr>
        <p:spPr>
          <a:xfrm rot="10800000" flipV="1">
            <a:off x="6572264" y="2211843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594526" y="2928934"/>
            <a:ext cx="4092329" cy="428628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428596" y="4929198"/>
            <a:ext cx="4092329" cy="428628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429388" y="2928934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Влево  - минус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5" y="3571876"/>
            <a:ext cx="1194473" cy="28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Прямоугольник 81"/>
          <p:cNvSpPr/>
          <p:nvPr/>
        </p:nvSpPr>
        <p:spPr>
          <a:xfrm>
            <a:off x="5786446" y="3143248"/>
            <a:ext cx="71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Блок-схема: узел 82"/>
          <p:cNvSpPr/>
          <p:nvPr/>
        </p:nvSpPr>
        <p:spPr>
          <a:xfrm>
            <a:off x="5786446" y="3786190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Блок-схема: узел 83"/>
          <p:cNvSpPr/>
          <p:nvPr/>
        </p:nvSpPr>
        <p:spPr>
          <a:xfrm>
            <a:off x="6858016" y="3786190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28662" y="0"/>
            <a:ext cx="8215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u="sng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8582084" y="6394746"/>
            <a:ext cx="521208" cy="3173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006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Самопроверка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6+1=7</a:t>
            </a:r>
            <a:endParaRPr lang="ru-RU" sz="6000" dirty="0">
              <a:hlinkClick r:id="rId2" action="ppaction://hlinksldjump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6000" b="1" dirty="0" smtClean="0"/>
              <a:t>7-1=6</a:t>
            </a:r>
          </a:p>
          <a:p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358182" y="6101336"/>
            <a:ext cx="785818" cy="756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413338"/>
            <a:ext cx="7429552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Сравните свой ответ с образцом.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тебе нужно было сделать?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Удалось тебе это?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Ты составил всё правильно или были недочёты?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Ты составил всё сам или с помощью товарища?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Возьмите свои листы самооценки и оцените задание №3.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857496"/>
            <a:ext cx="665163" cy="665163"/>
          </a:xfrm>
          <a:prstGeom prst="rect">
            <a:avLst/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857496"/>
            <a:ext cx="669925" cy="669925"/>
          </a:xfrm>
          <a:prstGeom prst="rect">
            <a:avLst/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857496"/>
            <a:ext cx="669925" cy="669925"/>
          </a:xfrm>
          <a:prstGeom prst="rect">
            <a:avLst/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857496"/>
            <a:ext cx="676275" cy="669925"/>
          </a:xfrm>
          <a:prstGeom prst="rect">
            <a:avLst/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665163" cy="665163"/>
          </a:xfrm>
          <a:prstGeom prst="rect">
            <a:avLst/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" name="TextBox 170"/>
          <p:cNvSpPr txBox="1"/>
          <p:nvPr/>
        </p:nvSpPr>
        <p:spPr>
          <a:xfrm>
            <a:off x="184970" y="1166138"/>
            <a:ext cx="802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ru-RU" sz="2800" dirty="0" smtClean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" name="Группа 138"/>
          <p:cNvGrpSpPr/>
          <p:nvPr/>
        </p:nvGrpSpPr>
        <p:grpSpPr>
          <a:xfrm>
            <a:off x="7072330" y="2214554"/>
            <a:ext cx="455418" cy="143670"/>
            <a:chOff x="3737068" y="2714620"/>
            <a:chExt cx="455418" cy="143670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38"/>
          <p:cNvGrpSpPr/>
          <p:nvPr/>
        </p:nvGrpSpPr>
        <p:grpSpPr>
          <a:xfrm>
            <a:off x="4786314" y="2143116"/>
            <a:ext cx="455418" cy="143670"/>
            <a:chOff x="3737068" y="2714620"/>
            <a:chExt cx="455418" cy="143670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138"/>
          <p:cNvGrpSpPr/>
          <p:nvPr/>
        </p:nvGrpSpPr>
        <p:grpSpPr>
          <a:xfrm>
            <a:off x="3786182" y="2214554"/>
            <a:ext cx="455418" cy="143670"/>
            <a:chOff x="3737068" y="2714620"/>
            <a:chExt cx="455418" cy="143670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36"/>
          <p:cNvGrpSpPr/>
          <p:nvPr/>
        </p:nvGrpSpPr>
        <p:grpSpPr>
          <a:xfrm>
            <a:off x="2643174" y="2143116"/>
            <a:ext cx="455418" cy="143670"/>
            <a:chOff x="3737068" y="2714620"/>
            <a:chExt cx="455418" cy="143670"/>
          </a:xfrm>
        </p:grpSpPr>
        <p:cxnSp>
          <p:nvCxnSpPr>
            <p:cNvPr id="80" name="Прямая соединительная линия 79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138"/>
          <p:cNvGrpSpPr/>
          <p:nvPr/>
        </p:nvGrpSpPr>
        <p:grpSpPr>
          <a:xfrm>
            <a:off x="5929322" y="2214554"/>
            <a:ext cx="455418" cy="143670"/>
            <a:chOff x="3737068" y="2714620"/>
            <a:chExt cx="455418" cy="143670"/>
          </a:xfrm>
        </p:grpSpPr>
        <p:cxnSp>
          <p:nvCxnSpPr>
            <p:cNvPr id="84" name="Прямая соединительная линия 83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05"/>
          <p:cNvGrpSpPr/>
          <p:nvPr/>
        </p:nvGrpSpPr>
        <p:grpSpPr>
          <a:xfrm>
            <a:off x="285720" y="1643050"/>
            <a:ext cx="1857356" cy="1071570"/>
            <a:chOff x="428596" y="2428868"/>
            <a:chExt cx="2286016" cy="1214446"/>
          </a:xfrm>
        </p:grpSpPr>
        <p:grpSp>
          <p:nvGrpSpPr>
            <p:cNvPr id="8" name="Группа 95"/>
            <p:cNvGrpSpPr/>
            <p:nvPr/>
          </p:nvGrpSpPr>
          <p:grpSpPr>
            <a:xfrm>
              <a:off x="428596" y="2428868"/>
              <a:ext cx="1571636" cy="1214446"/>
              <a:chOff x="1928794" y="2143116"/>
              <a:chExt cx="1571636" cy="1214446"/>
            </a:xfrm>
          </p:grpSpPr>
          <p:sp>
            <p:nvSpPr>
              <p:cNvPr id="92" name="Прямоугольник 91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3" name="Овал 92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4" name="Овал 93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89" name="Прямая соединительная линия 88"/>
            <p:cNvCxnSpPr/>
            <p:nvPr/>
          </p:nvCxnSpPr>
          <p:spPr>
            <a:xfrm>
              <a:off x="2000232" y="3143248"/>
              <a:ext cx="71438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rot="5400000">
              <a:off x="2143108" y="3143248"/>
              <a:ext cx="14287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rot="5400000">
              <a:off x="2428860" y="3143248"/>
              <a:ext cx="14287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95"/>
          <p:cNvGrpSpPr/>
          <p:nvPr/>
        </p:nvGrpSpPr>
        <p:grpSpPr>
          <a:xfrm>
            <a:off x="2000232" y="2000240"/>
            <a:ext cx="736704" cy="642942"/>
            <a:chOff x="1928794" y="2143116"/>
            <a:chExt cx="1571636" cy="1214446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" name="Группа 95"/>
          <p:cNvGrpSpPr/>
          <p:nvPr/>
        </p:nvGrpSpPr>
        <p:grpSpPr>
          <a:xfrm>
            <a:off x="3143240" y="2000240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00" name="Прямоугольник 99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95"/>
          <p:cNvGrpSpPr/>
          <p:nvPr/>
        </p:nvGrpSpPr>
        <p:grpSpPr>
          <a:xfrm>
            <a:off x="4143372" y="2000240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05" name="Прямоугольник 104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" name="Группа 95"/>
          <p:cNvGrpSpPr/>
          <p:nvPr/>
        </p:nvGrpSpPr>
        <p:grpSpPr>
          <a:xfrm>
            <a:off x="6357950" y="2000240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09" name="Прямоугольник 108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Группа 95"/>
          <p:cNvGrpSpPr/>
          <p:nvPr/>
        </p:nvGrpSpPr>
        <p:grpSpPr>
          <a:xfrm>
            <a:off x="5286380" y="2000240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32" name="Прямоугольник 131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000240"/>
            <a:ext cx="7493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676275" cy="669925"/>
          </a:xfrm>
          <a:prstGeom prst="rect">
            <a:avLst/>
          </a:prstGeom>
          <a:solidFill>
            <a:srgbClr val="9999FF"/>
          </a:solidFill>
          <a:ln>
            <a:noFill/>
          </a:ln>
          <a:effectLst/>
          <a:extLst/>
        </p:spPr>
      </p:pic>
      <p:sp>
        <p:nvSpPr>
          <p:cNvPr id="58" name="TextBox 57"/>
          <p:cNvSpPr txBox="1"/>
          <p:nvPr/>
        </p:nvSpPr>
        <p:spPr>
          <a:xfrm>
            <a:off x="285720" y="3786190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-За каким числом будет следовать число 7?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-Сравните 6 и 7.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-Чего мы еще не знаем о нём? ( из каких чисел состоит число 7)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429124" y="5786454"/>
            <a:ext cx="857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500958" y="5143512"/>
            <a:ext cx="1071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85720" y="785794"/>
            <a:ext cx="8606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Сколько всего вагонов на рисунке? Какой по счёту последний вагон? Сколько точек должно быть нарисовано на последней карточке? 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14282" y="5072074"/>
            <a:ext cx="80010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63" name="Управляющая кнопка: домой 62">
            <a:hlinkClick r:id="rId9" action="ppaction://hlinksldjump" highlightClick="1"/>
          </p:cNvPr>
          <p:cNvSpPr/>
          <p:nvPr/>
        </p:nvSpPr>
        <p:spPr>
          <a:xfrm>
            <a:off x="8460432" y="6247632"/>
            <a:ext cx="394344" cy="6103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285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kern="0" dirty="0" smtClean="0">
                <a:solidFill>
                  <a:srgbClr val="002060"/>
                </a:solidFill>
                <a:latin typeface="Georgia" pitchFamily="18" charset="0"/>
              </a:rPr>
              <a:t>Тема: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«Число и цифра 7»</a:t>
            </a:r>
            <a:endParaRPr lang="ru-RU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143000" y="692696"/>
            <a:ext cx="8784976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  урока</a:t>
            </a:r>
            <a:r>
              <a:rPr lang="ru-RU" sz="2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открытия 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нового знания.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урока:</a:t>
            </a:r>
          </a:p>
          <a:p>
            <a:r>
              <a:rPr lang="ru-RU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представления о числе и цифре 7, умения записывать его с помощью графической модели и цифры.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урока: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 правильно писать цифру 7 и соотносить количество предметов с цифрой;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умение складывать и вычитать в пределах 7;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логическое мышление, математическую  речь;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 умение планировать, контролировать  и оценивать свою деятельность по ходу выполнения задания;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условия для учебного сотрудничества с учителем и сверстниками.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800" b="1" i="1" kern="0" dirty="0" smtClean="0">
              <a:solidFill>
                <a:srgbClr val="0070C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800" b="1" i="1" kern="0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 flipV="1">
            <a:off x="1071537" y="-45718"/>
            <a:ext cx="7697813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b="1" i="1" u="sng" kern="0" dirty="0">
              <a:solidFill>
                <a:srgbClr val="7030A0"/>
              </a:solidFill>
              <a:latin typeface="Georgia" pitchFamily="18" charset="0"/>
              <a:ea typeface="+mj-ea"/>
              <a:cs typeface="Arial" pitchFamily="34" charset="0"/>
            </a:endParaRPr>
          </a:p>
        </p:txBody>
      </p:sp>
      <p:pic>
        <p:nvPicPr>
          <p:cNvPr id="24580" name="Picture 2" descr="d:\Мои документы\Мои рисунки\школьная тем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6" t="2702" r="76923" b="48648"/>
          <a:stretch>
            <a:fillRect/>
          </a:stretch>
        </p:blipFill>
        <p:spPr bwMode="auto">
          <a:xfrm>
            <a:off x="539750" y="476250"/>
            <a:ext cx="647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 descr="2"/>
          <p:cNvSpPr>
            <a:spLocks noChangeArrowheads="1"/>
          </p:cNvSpPr>
          <p:nvPr/>
        </p:nvSpPr>
        <p:spPr bwMode="gray">
          <a:xfrm>
            <a:off x="468313" y="5157788"/>
            <a:ext cx="80645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 dirty="0">
              <a:solidFill>
                <a:srgbClr val="000000"/>
              </a:solidFill>
              <a:latin typeface="Georgia" pitchFamily="18" charset="0"/>
            </a:endParaRPr>
          </a:p>
        </p:txBody>
      </p:sp>
      <p:graphicFrame>
        <p:nvGraphicFramePr>
          <p:cNvPr id="11" name="Group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37915"/>
              </p:ext>
            </p:extLst>
          </p:nvPr>
        </p:nvGraphicFramePr>
        <p:xfrm>
          <a:off x="539750" y="285728"/>
          <a:ext cx="8208962" cy="6223980"/>
        </p:xfrm>
        <a:graphic>
          <a:graphicData uri="http://schemas.openxmlformats.org/drawingml/2006/table">
            <a:tbl>
              <a:tblPr/>
              <a:tblGrid>
                <a:gridCol w="4319711"/>
                <a:gridCol w="3889251"/>
              </a:tblGrid>
              <a:tr h="50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Деятельность учителя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41" marR="91441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Деятельность учащихся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41" marR="91441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</a:tr>
              <a:tr h="5194603"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Какой третий шаг должны сделать? </a:t>
                      </a:r>
                    </a:p>
                    <a:p>
                      <a:pPr lvl="0"/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Работа по учебнику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странице               с. 76.</a:t>
                      </a:r>
                    </a:p>
                    <a:p>
                      <a:pPr lvl="0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-определите последовательность написания цифры 7.</a:t>
                      </a:r>
                    </a:p>
                    <a:p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-вывешиваю на доску изображение цифры 7 .</a:t>
                      </a:r>
                    </a:p>
                    <a:p>
                      <a:pPr lvl="0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-расскажите, как писать эту цифру. </a:t>
                      </a:r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-п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оказываю</a:t>
                      </a:r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последовательность </a:t>
                      </a:r>
                      <a:r>
                        <a:rPr kumimoji="0" lang="ru-RU" sz="1800" b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действий  </a:t>
                      </a:r>
                      <a:r>
                        <a:rPr kumimoji="0" lang="ru-RU" sz="1800" b="0" u="non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написания цифры 7 на</a:t>
                      </a:r>
                      <a:r>
                        <a:rPr kumimoji="0" lang="ru-RU" sz="1800" b="0" u="none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u="sng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action="ppaction://hlinksldjump"/>
                        </a:rPr>
                        <a:t>презентации</a:t>
                      </a:r>
                      <a:endParaRPr kumimoji="0" lang="ru-RU" sz="1800" b="0" u="sng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-Знакомлю с 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 action="ppaction://hlinksldjump"/>
                        </a:rPr>
                        <a:t>эталоном записи           цифры 7.</a:t>
                      </a:r>
                      <a:endParaRPr kumimoji="0" lang="ru-RU" sz="18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организую работу по ознакомлению</a:t>
                      </a:r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составом числа 7 (</a:t>
                      </a:r>
                      <a:r>
                        <a:rPr lang="ru-RU" sz="1800" b="0" u="sng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Задание №3 в учебнике с. 76.</a:t>
                      </a:r>
                      <a:r>
                        <a:rPr lang="ru-RU" sz="1800" b="0" u="sng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u="sng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в парах)</a:t>
                      </a:r>
                    </a:p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фиксирую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 доске с помощью карточек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раздает учащимся эталон .</a:t>
                      </a:r>
                      <a:endParaRPr lang="ru-RU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/>
                      <a:endParaRPr kumimoji="0" lang="ru-RU" sz="1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ru-RU" sz="1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lnSpc>
                          <a:spcPct val="80000"/>
                        </a:lnSpc>
                        <a:buFontTx/>
                        <a:buNone/>
                      </a:pPr>
                      <a:endParaRPr lang="ru-RU" sz="1800" b="0" i="0" u="sng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Согласовать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как пишется цифра 7.</a:t>
                      </a: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Учащиеся комментируют последовательность шагов написания цифры 7.</a:t>
                      </a:r>
                    </a:p>
                    <a:p>
                      <a:pPr eaLnBrk="1" hangingPunct="1"/>
                      <a:endParaRPr lang="ru-RU" sz="1800" i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/>
                      <a:endParaRPr lang="ru-RU" sz="1800" i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/>
                      <a:endParaRPr lang="ru-RU" sz="1800" i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/>
                      <a:endParaRPr lang="ru-RU" sz="1800" i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/>
                      <a:endParaRPr lang="ru-RU" sz="1800" i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/>
                      <a:endParaRPr lang="ru-RU" sz="1800" i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/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Учащиеся </a:t>
                      </a:r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парах  с помощью иллюстраций  в учебнике знакомятся с составом числа 7.</a:t>
                      </a:r>
                      <a:endParaRPr lang="ru-RU" sz="18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/>
                      <a:r>
                        <a:rPr lang="ru-RU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Учащиеся называют пары чисел.</a:t>
                      </a:r>
                      <a:endParaRPr lang="ru-RU" sz="18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/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Учащиеся сверяют ответы с эталоном.                                                                               </a:t>
                      </a:r>
                      <a:endParaRPr lang="ru-RU" sz="1800" b="0" i="0" u="sng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4038600" cy="578344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 Согласование записи цифры 7</a:t>
            </a:r>
            <a:r>
              <a:rPr lang="ru-RU" u="sng" dirty="0" smtClean="0">
                <a:solidFill>
                  <a:srgbClr val="0070C0"/>
                </a:solidFill>
              </a:rPr>
              <a:t>.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Давайте посмотрим, как люди договорились записывать знак, обозначающий число 7 (презентация)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что похожа цифра 7?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Рассмотрим образец написания цифры 7.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скольких элементов состоит эта цифра?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Демонстрация написания цифры 7.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9" name="Picture 3">
            <a:hlinkClick r:id="rId3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5" t="50451" r="1519" b="1650"/>
          <a:stretch>
            <a:fillRect/>
          </a:stretch>
        </p:blipFill>
        <p:spPr bwMode="auto">
          <a:xfrm>
            <a:off x="4714876" y="0"/>
            <a:ext cx="1915243" cy="187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4643438" y="2428868"/>
            <a:ext cx="4143404" cy="37240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Откуда надо начинать писать цифру 7? (чуть ниже середины верхней линии клетки)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Поставлю точку в этом месте. Далее ведём вверх с небольшим плавным закруглением, делаем волнистую линию до правого верхнего угла и оттуда ведём прямую линию вниз до середины нижней линии клетки.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715140" y="928670"/>
            <a:ext cx="2071702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семёрка кочерга 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неё одна нога.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8429620" y="6215082"/>
            <a:ext cx="714380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361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еще шаг вы должны сделать? (Выяснить состав числа 7.)</a:t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Я предлагаю поработать вам в парах. Давайте вспомним основные правила работы. (Каждый имеет право высказаться, другой должен выслушать. Пара должна работать так, чтобы не мешать другим парам.)</a:t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>
                <a:effectLst/>
                <a:latin typeface="Times New Roman" pitchFamily="18" charset="0"/>
                <a:cs typeface="Times New Roman" pitchFamily="18" charset="0"/>
              </a:rPr>
              <a:t>( работа по учебнику с 76 №3)</a:t>
            </a:r>
            <a:br>
              <a:rPr lang="ru-RU" sz="2000" u="sng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1839"/>
            <a:ext cx="199390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08" y="2095165"/>
            <a:ext cx="2005758" cy="152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423" y="2131839"/>
            <a:ext cx="2214909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5" y="3859360"/>
            <a:ext cx="1285875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59360"/>
            <a:ext cx="122555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367" y="3914923"/>
            <a:ext cx="12255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0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476375" y="549275"/>
            <a:ext cx="72929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i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3200" b="1" u="sng" kern="0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8676" name="Picture 2" descr="d:\Мои документы\Мои рисунки\школьная тем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6" t="2702" r="76923" b="48648"/>
          <a:stretch>
            <a:fillRect/>
          </a:stretch>
        </p:blipFill>
        <p:spPr bwMode="auto">
          <a:xfrm>
            <a:off x="405469" y="272004"/>
            <a:ext cx="647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 descr="2"/>
          <p:cNvSpPr>
            <a:spLocks noChangeArrowheads="1"/>
          </p:cNvSpPr>
          <p:nvPr/>
        </p:nvSpPr>
        <p:spPr bwMode="gray">
          <a:xfrm>
            <a:off x="468313" y="5157788"/>
            <a:ext cx="80645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 dirty="0">
              <a:solidFill>
                <a:srgbClr val="000000"/>
              </a:solidFill>
              <a:latin typeface="Georgia" pitchFamily="18" charset="0"/>
            </a:endParaRPr>
          </a:p>
        </p:txBody>
      </p:sp>
      <p:graphicFrame>
        <p:nvGraphicFramePr>
          <p:cNvPr id="11" name="Group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294578"/>
              </p:ext>
            </p:extLst>
          </p:nvPr>
        </p:nvGraphicFramePr>
        <p:xfrm>
          <a:off x="539750" y="1484313"/>
          <a:ext cx="8208963" cy="5071856"/>
        </p:xfrm>
        <a:graphic>
          <a:graphicData uri="http://schemas.openxmlformats.org/drawingml/2006/table">
            <a:tbl>
              <a:tblPr/>
              <a:tblGrid>
                <a:gridCol w="4066122"/>
                <a:gridCol w="4142841"/>
              </a:tblGrid>
              <a:tr h="700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Деятельность учителя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41" marR="9144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Деятельность учащихся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41" marR="9144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</a:tr>
              <a:tr h="412343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Организую усвоение детьми нового</a:t>
                      </a:r>
                      <a:r>
                        <a:rPr lang="ru-RU" sz="18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способа действий при выполнении</a:t>
                      </a:r>
                      <a:r>
                        <a:rPr lang="ru-RU" sz="18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заданий данного вида с</a:t>
                      </a:r>
                      <a:r>
                        <a:rPr lang="ru-RU" sz="18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проговариванием во внешней речи.</a:t>
                      </a:r>
                    </a:p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endParaRPr lang="ru-RU" sz="180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Коллективная  работа по фиксации преодоления затруднения , вернувшись к </a:t>
                      </a:r>
                      <a:r>
                        <a:rPr kumimoji="0" lang="ru-RU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пробному действию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.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Работа </a:t>
                      </a:r>
                      <a:r>
                        <a:rPr lang="ru-RU" sz="1800" b="1" i="1" u="sng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в парах 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800" b="0" i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карточкам 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с</a:t>
                      </a:r>
                      <a:r>
                        <a:rPr lang="ru-RU" sz="18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комментированием.</a:t>
                      </a:r>
                    </a:p>
                  </a:txBody>
                  <a:tcPr marL="91441" marR="9144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Один ученик проговаривает шаги, остальные дети пишут цифру  7 в воздухе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Письмо цифры 7</a:t>
                      </a:r>
                      <a:r>
                        <a:rPr lang="ru-RU" sz="18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рабочей тетради</a:t>
                      </a:r>
                      <a:r>
                        <a:rPr lang="ru-RU" sz="18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с.37</a:t>
                      </a:r>
                    </a:p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ru-RU" sz="18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Записывают значение выражений</a:t>
                      </a:r>
                      <a:endParaRPr lang="ru-RU" sz="180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endParaRPr lang="ru-RU" sz="180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Работают  в парах по карточкам </a:t>
                      </a:r>
                    </a:p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8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комментированием.</a:t>
                      </a:r>
                    </a:p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Оценивают свою работу</a:t>
                      </a:r>
                      <a:endParaRPr lang="ru-RU" sz="180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259632" y="182459"/>
            <a:ext cx="7417196" cy="103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1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VI</a:t>
            </a: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этап. Первичное </a:t>
            </a: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закрепление во внешней </a:t>
            </a: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речи</a:t>
            </a:r>
            <a:r>
              <a:rPr lang="ru-RU" sz="2000" b="1" u="sng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u="sng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i="1" u="sng" kern="0" dirty="0">
                <a:latin typeface="Times New Roman" pitchFamily="18" charset="0"/>
                <a:ea typeface="+mj-ea"/>
                <a:cs typeface="Times New Roman" pitchFamily="18" charset="0"/>
              </a:rPr>
              <a:t>Цель</a:t>
            </a:r>
            <a:r>
              <a:rPr lang="ru-RU" b="1" i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зафиксировать во внешней речи способ записи цифры 7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состав числа 7.</a:t>
            </a:r>
            <a:endParaRPr lang="ru-RU" i="1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500034" y="571480"/>
            <a:ext cx="8215370" cy="5438795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значения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выражений.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94" y="1785926"/>
            <a:ext cx="7643866" cy="380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00392" y="6093296"/>
            <a:ext cx="755576" cy="4766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586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3327381" y="2594521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756009" y="2594521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113199" y="2594521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572000" y="259452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004048" y="2594521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327381" y="3226373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756009" y="3226373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113199" y="3226373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572000" y="322637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004048" y="3226373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52238" y="2594521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80866" y="2594521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238056" y="2594521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691680" y="259452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123728" y="2594521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52238" y="3226373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80866" y="3226373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238056" y="3226373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691680" y="322637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123728" y="3226373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327381" y="3858225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756009" y="3858225"/>
            <a:ext cx="2872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113199" y="3858225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385822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004048" y="3858225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327381" y="4490076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756009" y="4490076"/>
            <a:ext cx="37221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113199" y="4490076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572000" y="449007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004048" y="4490076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52238" y="3858225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880866" y="3858225"/>
            <a:ext cx="2872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238056" y="3858225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1691680" y="385822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2123728" y="3858225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52238" y="4490076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880866" y="4490076"/>
            <a:ext cx="2872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238056" y="4490076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691680" y="449007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123728" y="4490076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283968" y="1268760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403648" y="1268760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165226" y="5253007"/>
            <a:ext cx="4719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Прямоугольник 199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Прямоугольник 201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Прямоугольник 203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Прямоугольник 208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Прямоугольник 210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Прямоугольник 221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Прямоугольник 222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" name="Прямоугольник 224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6" name="Прямоугольник 225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1" name="Прямоугольник 230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2" name="Прямоугольник 231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" name="Прямоугольник 232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4" name="Прямоугольник 233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Прямоугольник 240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" name="Прямоугольник 244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6" name="Прямоугольник 245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Прямоугольник 246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8" name="Прямоугольник 247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9" name="Прямоугольник 248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0" name="Прямоугольник 249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1" name="Прямоугольник 250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2" name="Прямоугольник 251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4" name="Прямоугольник 253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Прямоугольник 255"/>
          <p:cNvSpPr/>
          <p:nvPr/>
        </p:nvSpPr>
        <p:spPr>
          <a:xfrm>
            <a:off x="3110580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7" name="Прямоугольник 256"/>
          <p:cNvSpPr/>
          <p:nvPr/>
        </p:nvSpPr>
        <p:spPr>
          <a:xfrm>
            <a:off x="257173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Прямоугольник 257"/>
          <p:cNvSpPr/>
          <p:nvPr/>
        </p:nvSpPr>
        <p:spPr>
          <a:xfrm>
            <a:off x="214282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Прямоугольник 258"/>
          <p:cNvSpPr/>
          <p:nvPr/>
        </p:nvSpPr>
        <p:spPr>
          <a:xfrm>
            <a:off x="857224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Прямоугольник 259"/>
          <p:cNvSpPr/>
          <p:nvPr/>
        </p:nvSpPr>
        <p:spPr>
          <a:xfrm>
            <a:off x="142872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Прямоугольник 260"/>
          <p:cNvSpPr/>
          <p:nvPr/>
        </p:nvSpPr>
        <p:spPr>
          <a:xfrm>
            <a:off x="1928794" y="5805264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Прямоугольник 261"/>
          <p:cNvSpPr/>
          <p:nvPr/>
        </p:nvSpPr>
        <p:spPr>
          <a:xfrm>
            <a:off x="3110580" y="5786454"/>
            <a:ext cx="318412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Прямоугольник 262"/>
          <p:cNvSpPr/>
          <p:nvPr/>
        </p:nvSpPr>
        <p:spPr>
          <a:xfrm>
            <a:off x="363589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4" name="Прямоугольник 263"/>
          <p:cNvSpPr/>
          <p:nvPr/>
        </p:nvSpPr>
        <p:spPr>
          <a:xfrm>
            <a:off x="3635896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Прямоугольник 264"/>
          <p:cNvSpPr/>
          <p:nvPr/>
        </p:nvSpPr>
        <p:spPr>
          <a:xfrm>
            <a:off x="3639748" y="5805264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Прямоугольник 265"/>
          <p:cNvSpPr/>
          <p:nvPr/>
        </p:nvSpPr>
        <p:spPr>
          <a:xfrm>
            <a:off x="3643306" y="5786454"/>
            <a:ext cx="364600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103"/>
            <a:ext cx="2109171" cy="34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38539"/>
            <a:ext cx="2376264" cy="33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44103"/>
            <a:ext cx="2440486" cy="3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8" name="Прямоугольник 267"/>
          <p:cNvSpPr/>
          <p:nvPr/>
        </p:nvSpPr>
        <p:spPr>
          <a:xfrm>
            <a:off x="6571593" y="2594521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Прямоугольник 268"/>
          <p:cNvSpPr/>
          <p:nvPr/>
        </p:nvSpPr>
        <p:spPr>
          <a:xfrm>
            <a:off x="7000221" y="2594521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Прямоугольник 269"/>
          <p:cNvSpPr/>
          <p:nvPr/>
        </p:nvSpPr>
        <p:spPr>
          <a:xfrm>
            <a:off x="7357411" y="2594521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Прямоугольник 270"/>
          <p:cNvSpPr/>
          <p:nvPr/>
        </p:nvSpPr>
        <p:spPr>
          <a:xfrm>
            <a:off x="7816212" y="259452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Прямоугольник 271"/>
          <p:cNvSpPr/>
          <p:nvPr/>
        </p:nvSpPr>
        <p:spPr>
          <a:xfrm>
            <a:off x="8248260" y="2594521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Прямоугольник 272"/>
          <p:cNvSpPr/>
          <p:nvPr/>
        </p:nvSpPr>
        <p:spPr>
          <a:xfrm>
            <a:off x="6571593" y="3226373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Прямоугольник 273"/>
          <p:cNvSpPr/>
          <p:nvPr/>
        </p:nvSpPr>
        <p:spPr>
          <a:xfrm>
            <a:off x="7000221" y="3226373"/>
            <a:ext cx="364202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Прямоугольник 274"/>
          <p:cNvSpPr/>
          <p:nvPr/>
        </p:nvSpPr>
        <p:spPr>
          <a:xfrm>
            <a:off x="7357411" y="3226373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Прямоугольник 275"/>
          <p:cNvSpPr/>
          <p:nvPr/>
        </p:nvSpPr>
        <p:spPr>
          <a:xfrm>
            <a:off x="7816212" y="322637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7" name="Прямоугольник 276"/>
          <p:cNvSpPr/>
          <p:nvPr/>
        </p:nvSpPr>
        <p:spPr>
          <a:xfrm>
            <a:off x="8248260" y="3226373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8" name="Прямоугольник 277"/>
          <p:cNvSpPr/>
          <p:nvPr/>
        </p:nvSpPr>
        <p:spPr>
          <a:xfrm>
            <a:off x="6571593" y="3858225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9" name="Прямоугольник 278"/>
          <p:cNvSpPr/>
          <p:nvPr/>
        </p:nvSpPr>
        <p:spPr>
          <a:xfrm>
            <a:off x="7000221" y="3858225"/>
            <a:ext cx="2872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Прямоугольник 279"/>
          <p:cNvSpPr/>
          <p:nvPr/>
        </p:nvSpPr>
        <p:spPr>
          <a:xfrm>
            <a:off x="7357411" y="3858225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1" name="Прямоугольник 280"/>
          <p:cNvSpPr/>
          <p:nvPr/>
        </p:nvSpPr>
        <p:spPr>
          <a:xfrm>
            <a:off x="7816212" y="3858225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2" name="Прямоугольник 281"/>
          <p:cNvSpPr/>
          <p:nvPr/>
        </p:nvSpPr>
        <p:spPr>
          <a:xfrm>
            <a:off x="8248260" y="3858225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Прямоугольник 282"/>
          <p:cNvSpPr/>
          <p:nvPr/>
        </p:nvSpPr>
        <p:spPr>
          <a:xfrm>
            <a:off x="6571593" y="4490076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4" name="Прямоугольник 283"/>
          <p:cNvSpPr/>
          <p:nvPr/>
        </p:nvSpPr>
        <p:spPr>
          <a:xfrm>
            <a:off x="7000221" y="4490076"/>
            <a:ext cx="37221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5" name="Прямоугольник 284"/>
          <p:cNvSpPr/>
          <p:nvPr/>
        </p:nvSpPr>
        <p:spPr>
          <a:xfrm>
            <a:off x="7357411" y="4490076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" name="Прямоугольник 285"/>
          <p:cNvSpPr/>
          <p:nvPr/>
        </p:nvSpPr>
        <p:spPr>
          <a:xfrm>
            <a:off x="7816212" y="449007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7" name="Прямоугольник 286"/>
          <p:cNvSpPr/>
          <p:nvPr/>
        </p:nvSpPr>
        <p:spPr>
          <a:xfrm>
            <a:off x="8248260" y="4490076"/>
            <a:ext cx="184731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7527748" y="1268760"/>
            <a:ext cx="428628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Управляющая кнопка: домой 288">
            <a:hlinkClick r:id="rId6" action="ppaction://hlinksldjump" highlightClick="1"/>
          </p:cNvPr>
          <p:cNvSpPr/>
          <p:nvPr/>
        </p:nvSpPr>
        <p:spPr>
          <a:xfrm>
            <a:off x="8501090" y="6072206"/>
            <a:ext cx="642910" cy="78579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29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476375" y="549275"/>
            <a:ext cx="72929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i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3200" b="1" u="sng" kern="0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24" name="Picture 2" descr="d:\Мои документы\Мои рисунки\школьная тем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6" t="2702" r="76923" b="48648"/>
          <a:stretch>
            <a:fillRect/>
          </a:stretch>
        </p:blipFill>
        <p:spPr bwMode="auto">
          <a:xfrm>
            <a:off x="144463" y="333375"/>
            <a:ext cx="647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 descr="2"/>
          <p:cNvSpPr>
            <a:spLocks noChangeArrowheads="1"/>
          </p:cNvSpPr>
          <p:nvPr/>
        </p:nvSpPr>
        <p:spPr bwMode="gray">
          <a:xfrm>
            <a:off x="468313" y="5157788"/>
            <a:ext cx="80645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 dirty="0">
              <a:solidFill>
                <a:srgbClr val="000000"/>
              </a:solidFill>
              <a:latin typeface="Georgia" pitchFamily="18" charset="0"/>
            </a:endParaRPr>
          </a:p>
        </p:txBody>
      </p:sp>
      <p:graphicFrame>
        <p:nvGraphicFramePr>
          <p:cNvPr id="11" name="Group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165357"/>
              </p:ext>
            </p:extLst>
          </p:nvPr>
        </p:nvGraphicFramePr>
        <p:xfrm>
          <a:off x="428596" y="1916113"/>
          <a:ext cx="8104217" cy="4173554"/>
        </p:xfrm>
        <a:graphic>
          <a:graphicData uri="http://schemas.openxmlformats.org/drawingml/2006/table">
            <a:tbl>
              <a:tblPr/>
              <a:tblGrid>
                <a:gridCol w="4014239"/>
                <a:gridCol w="4089978"/>
              </a:tblGrid>
              <a:tr h="701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Деятельность учителя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Деятельность учащихся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</a:tr>
              <a:tr h="347253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buFontTx/>
                        <a:buNone/>
                      </a:pPr>
                      <a:endParaRPr lang="ru-RU" sz="18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Организую:</a:t>
                      </a:r>
                    </a:p>
                    <a:p>
                      <a:pPr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самостоятельную работу</a:t>
                      </a:r>
                    </a:p>
                    <a:p>
                      <a:pPr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по карточкам </a:t>
                      </a:r>
                    </a:p>
                    <a:p>
                      <a:pPr>
                        <a:lnSpc>
                          <a:spcPct val="80000"/>
                        </a:lnSpc>
                        <a:buFontTx/>
                        <a:buNone/>
                      </a:pPr>
                      <a:endParaRPr lang="ru-RU" sz="18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самопроверку по </a:t>
                      </a:r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образцу</a:t>
                      </a:r>
                      <a:endParaRPr lang="ru-RU" sz="18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Выполняют </a:t>
                      </a:r>
                      <a:r>
                        <a:rPr lang="ru-RU" sz="1800" b="1" i="0" u="sng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самостоятельную работу</a:t>
                      </a:r>
                      <a:r>
                        <a:rPr lang="ru-RU" sz="1800" b="1" i="0" u="sng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 </a:t>
                      </a:r>
                      <a:r>
                        <a:rPr lang="ru-RU" sz="1800" b="0" i="0" u="non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.</a:t>
                      </a:r>
                      <a:endParaRPr lang="ru-RU" sz="1800" b="0" i="0" u="non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/>
                      <a:endParaRPr lang="ru-RU" sz="28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Выполняют самопроверку</a:t>
                      </a:r>
                      <a:r>
                        <a:rPr lang="ru-RU" sz="18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sng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по </a:t>
                      </a:r>
                      <a:r>
                        <a:rPr lang="ru-RU" sz="1800" b="1" i="0" u="sng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 образцу</a:t>
                      </a:r>
                      <a:endParaRPr lang="ru-RU" sz="1800" b="0" i="0" u="none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/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Комментируют причины затруднений и ошибок.</a:t>
                      </a:r>
                    </a:p>
                  </a:txBody>
                  <a:tcPr marL="91442" marR="91442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51521" y="333375"/>
            <a:ext cx="864096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1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VII</a:t>
            </a: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этап.  Самостоятельная </a:t>
            </a: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работа с </a:t>
            </a: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самопроверкой  по эталону</a:t>
            </a:r>
            <a:r>
              <a:rPr lang="ru-RU" sz="2000" b="1" u="sng" kern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u="sng" kern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 i="1" u="sng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Цель</a:t>
            </a:r>
            <a:r>
              <a:rPr lang="ru-RU" b="1" i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1) тренировать способность к самоконтролю и самооценке;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2) проверить сформированность представления о составе числа 7.</a:t>
            </a:r>
            <a:endParaRPr lang="ru-RU" b="1" i="1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954417"/>
              </p:ext>
            </p:extLst>
          </p:nvPr>
        </p:nvGraphicFramePr>
        <p:xfrm>
          <a:off x="857227" y="5214950"/>
          <a:ext cx="6500858" cy="142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8694"/>
                <a:gridCol w="928694"/>
                <a:gridCol w="928694"/>
                <a:gridCol w="928694"/>
                <a:gridCol w="928694"/>
                <a:gridCol w="928694"/>
                <a:gridCol w="928694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ц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43608" y="730875"/>
            <a:ext cx="774323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Самопроверка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0237" y="1556792"/>
            <a:ext cx="1143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1+6 =7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60236" y="2708920"/>
            <a:ext cx="2183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7- 5 =2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60237" y="3284984"/>
            <a:ext cx="1425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7- 2- 1=4</a:t>
            </a:r>
          </a:p>
          <a:p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60237" y="3861048"/>
            <a:ext cx="115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7- 6 =1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57158" y="2694265"/>
            <a:ext cx="446703" cy="446703"/>
          </a:xfrm>
          <a:prstGeom prst="ellipse">
            <a:avLst/>
          </a:prstGeom>
          <a:noFill/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57158" y="2118201"/>
            <a:ext cx="446703" cy="446703"/>
          </a:xfrm>
          <a:prstGeom prst="ellipse">
            <a:avLst/>
          </a:prstGeom>
          <a:noFill/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27" name="Овал 26"/>
          <p:cNvSpPr/>
          <p:nvPr/>
        </p:nvSpPr>
        <p:spPr>
          <a:xfrm>
            <a:off x="357158" y="1542137"/>
            <a:ext cx="446703" cy="446703"/>
          </a:xfrm>
          <a:prstGeom prst="ellipse">
            <a:avLst/>
          </a:prstGeom>
          <a:noFill/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57158" y="3270329"/>
            <a:ext cx="446703" cy="446703"/>
          </a:xfrm>
          <a:prstGeom prst="ellipse">
            <a:avLst/>
          </a:prstGeom>
          <a:noFill/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55195" y="1543345"/>
            <a:ext cx="446703" cy="446703"/>
          </a:xfrm>
          <a:prstGeom prst="ellipse">
            <a:avLst/>
          </a:prstGeom>
          <a:noFill/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63869" y="2122684"/>
            <a:ext cx="446703" cy="446703"/>
          </a:xfrm>
          <a:prstGeom prst="ellipse">
            <a:avLst/>
          </a:prstGeom>
          <a:noFill/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50422" y="2695473"/>
            <a:ext cx="446703" cy="446703"/>
          </a:xfrm>
          <a:prstGeom prst="ellipse">
            <a:avLst/>
          </a:prstGeom>
          <a:noFill/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350422" y="3861048"/>
            <a:ext cx="446703" cy="446703"/>
          </a:xfrm>
          <a:prstGeom prst="ellipse">
            <a:avLst/>
          </a:prstGeom>
          <a:noFill/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ы</a:t>
            </a:r>
          </a:p>
        </p:txBody>
      </p:sp>
      <p:sp>
        <p:nvSpPr>
          <p:cNvPr id="39" name="Овал 38"/>
          <p:cNvSpPr/>
          <p:nvPr/>
        </p:nvSpPr>
        <p:spPr>
          <a:xfrm>
            <a:off x="355195" y="4572008"/>
            <a:ext cx="430591" cy="441168"/>
          </a:xfrm>
          <a:prstGeom prst="ellipse">
            <a:avLst/>
          </a:prstGeom>
          <a:noFill/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3608" y="4509120"/>
            <a:ext cx="1742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4+ 1+ 1 =6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5990" y="2229573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7-4 =3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869" y="745928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65B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28" y="128469"/>
            <a:ext cx="796175" cy="10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3000364" y="1305343"/>
            <a:ext cx="6143636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слово получили? (Молодцы)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кого верно выполнено задания?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поднимают руки.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Сделайте вывод. (Мы хорошо все усвоили.)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кого не получилось слово?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Сравните свою запись с образцом.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ошиблись, исправьте ошибки зеленой ручкой.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исправил свою ошибку?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Молодцы! Вы очень внимательны!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Зафиксируйте результат  самостоятельной работы  в листе самооценки.</a:t>
            </a:r>
          </a:p>
          <a:p>
            <a:pPr lvl="0"/>
            <a:endParaRPr lang="ru-RU" dirty="0" smtClean="0"/>
          </a:p>
        </p:txBody>
      </p:sp>
      <p:sp>
        <p:nvSpPr>
          <p:cNvPr id="29" name="Управляющая кнопка: домой 28">
            <a:hlinkClick r:id="rId3" action="ppaction://hlinksldjump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43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476375" y="549275"/>
            <a:ext cx="72929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i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3200" b="1" u="sng" kern="0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ectangle 10" descr="2"/>
          <p:cNvSpPr>
            <a:spLocks noChangeArrowheads="1"/>
          </p:cNvSpPr>
          <p:nvPr/>
        </p:nvSpPr>
        <p:spPr bwMode="gray">
          <a:xfrm>
            <a:off x="468313" y="5157788"/>
            <a:ext cx="80645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 dirty="0">
              <a:solidFill>
                <a:srgbClr val="000000"/>
              </a:solidFill>
              <a:latin typeface="Georgia" pitchFamily="18" charset="0"/>
            </a:endParaRPr>
          </a:p>
        </p:txBody>
      </p:sp>
      <p:graphicFrame>
        <p:nvGraphicFramePr>
          <p:cNvPr id="11" name="Group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606413"/>
              </p:ext>
            </p:extLst>
          </p:nvPr>
        </p:nvGraphicFramePr>
        <p:xfrm>
          <a:off x="714375" y="1773238"/>
          <a:ext cx="7715250" cy="4584720"/>
        </p:xfrm>
        <a:graphic>
          <a:graphicData uri="http://schemas.openxmlformats.org/drawingml/2006/table">
            <a:tbl>
              <a:tblPr/>
              <a:tblGrid>
                <a:gridCol w="4214827"/>
                <a:gridCol w="3500423"/>
              </a:tblGrid>
              <a:tr h="868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Деятельность учителя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Деятельность учащихся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</a:tr>
              <a:tr h="371606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endParaRPr lang="ru-RU" sz="1800" i="1" dirty="0" smtClean="0">
                        <a:solidFill>
                          <a:schemeClr val="tx1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Организую работу по включению</a:t>
                      </a:r>
                    </a:p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нового знания в </a:t>
                      </a:r>
                      <a:r>
                        <a:rPr lang="ru-RU" sz="1800" b="1" i="1" u="sng" dirty="0" smtClean="0">
                          <a:solidFill>
                            <a:srgbClr val="0070C0"/>
                          </a:solidFill>
                          <a:latin typeface="Georgia" pitchFamily="18" charset="0"/>
                          <a:cs typeface="Arial" pitchFamily="34" charset="0"/>
                          <a:hlinkClick r:id="rId2" action="ppaction://hlinksldjump"/>
                        </a:rPr>
                        <a:t>систему знаний</a:t>
                      </a:r>
                      <a:r>
                        <a:rPr lang="ru-RU" sz="1800" i="1" dirty="0" smtClean="0">
                          <a:solidFill>
                            <a:srgbClr val="0070C0"/>
                          </a:solidFill>
                          <a:latin typeface="Georgia" pitchFamily="18" charset="0"/>
                          <a:cs typeface="Arial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ru-RU" sz="1800" i="1" dirty="0" smtClean="0">
                          <a:solidFill>
                            <a:srgbClr val="0070C0"/>
                          </a:solidFill>
                          <a:latin typeface="Georgia" pitchFamily="18" charset="0"/>
                          <a:cs typeface="Arial" pitchFamily="34" charset="0"/>
                        </a:rPr>
                        <a:t>-</a:t>
                      </a: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предлагаю задание на сравнение чисел .</a:t>
                      </a:r>
                    </a:p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endParaRPr lang="ru-RU" sz="1800" dirty="0" smtClean="0">
                        <a:solidFill>
                          <a:schemeClr val="tx1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endParaRPr lang="ru-RU" sz="1800" i="1" dirty="0" smtClean="0">
                        <a:solidFill>
                          <a:schemeClr val="tx1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ru-RU" sz="1800" i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Arial" pitchFamily="34" charset="0"/>
                        </a:rPr>
                        <a:t>-</a:t>
                      </a:r>
                      <a:r>
                        <a:rPr lang="ru-RU" dirty="0" smtClean="0">
                          <a:latin typeface="Arial" pitchFamily="34" charset="0"/>
                          <a:ea typeface="Times New Roman" pitchFamily="18" charset="0"/>
                        </a:rPr>
                        <a:t>Прокомментируйте выполнение сравнения  пары чисел</a:t>
                      </a:r>
                      <a:endParaRPr lang="ru-RU" sz="1800" i="1" dirty="0" smtClean="0">
                        <a:solidFill>
                          <a:schemeClr val="tx1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1800" i="1" dirty="0" smtClean="0">
                        <a:solidFill>
                          <a:schemeClr val="tx1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1800" i="1" dirty="0" smtClean="0">
                        <a:solidFill>
                          <a:schemeClr val="tx1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1800" i="1" dirty="0" smtClean="0">
                        <a:solidFill>
                          <a:schemeClr val="tx1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 pitchFamily="18" charset="0"/>
                        </a:rPr>
                        <a:t>учащиеся  находят правильные неравенства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</a:p>
                    <a:p>
                      <a:pPr>
                        <a:buFontTx/>
                        <a:buNone/>
                      </a:pPr>
                      <a:endParaRPr lang="ru-RU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 pitchFamily="18" charset="0"/>
                        </a:rPr>
                        <a:t>комментируют  свои ответы</a:t>
                      </a:r>
                      <a:endParaRPr lang="ru-RU" sz="1800" i="1" dirty="0" smtClean="0">
                        <a:solidFill>
                          <a:schemeClr val="tx1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1600" i="1" dirty="0" smtClean="0">
                        <a:solidFill>
                          <a:schemeClr val="tx1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1600" i="1" dirty="0" smtClean="0">
                        <a:solidFill>
                          <a:schemeClr val="tx1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1800" i="1" dirty="0" smtClean="0">
                        <a:solidFill>
                          <a:schemeClr val="tx1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1800" i="1" dirty="0" smtClean="0">
                        <a:solidFill>
                          <a:schemeClr val="tx1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826061" y="395383"/>
            <a:ext cx="82867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VIII</a:t>
            </a:r>
            <a:r>
              <a:rPr lang="ru-RU" sz="20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этап </a:t>
            </a:r>
            <a:r>
              <a:rPr lang="ru-RU" sz="2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Включение </a:t>
            </a:r>
            <a:r>
              <a:rPr lang="ru-RU" sz="20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систему знаний и </a:t>
            </a:r>
            <a:r>
              <a:rPr lang="ru-RU" sz="2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повторение</a:t>
            </a:r>
            <a:r>
              <a:rPr lang="ru-RU" sz="2000" b="1" u="sng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000" b="1" u="sng" kern="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b="1" u="sng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</a:t>
            </a:r>
            <a:r>
              <a:rPr lang="ru-RU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ru-RU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включение нового знания в систему знаний, </a:t>
            </a:r>
          </a:p>
          <a:p>
            <a:pPr algn="ctr">
              <a:defRPr/>
            </a:pPr>
            <a:r>
              <a:rPr lang="ru-RU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повторение и закрепление ранее изученного.</a:t>
            </a:r>
          </a:p>
        </p:txBody>
      </p:sp>
      <p:pic>
        <p:nvPicPr>
          <p:cNvPr id="31761" name="Picture 2" descr="d:\Мои документы\Мои рисунки\школьная тем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6" t="2702" r="76923" b="48648"/>
          <a:stretch>
            <a:fillRect/>
          </a:stretch>
        </p:blipFill>
        <p:spPr bwMode="auto">
          <a:xfrm>
            <a:off x="428625" y="571500"/>
            <a:ext cx="6111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единительная линия 42"/>
          <p:cNvCxnSpPr/>
          <p:nvPr/>
        </p:nvCxnSpPr>
        <p:spPr>
          <a:xfrm flipH="1">
            <a:off x="6717285" y="177281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882780" y="177281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5552582" y="1772816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395536" y="1935576"/>
            <a:ext cx="8424936" cy="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892182" y="1772816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056885" y="177281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3568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33028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91264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74792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4387085" y="1772816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3222382" y="1772816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0800000" flipV="1">
            <a:off x="285720" y="422789"/>
            <a:ext cx="864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Прочитай неравенства, которые составил Вова. Помоги ему исправить ошибки.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16556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05773" y="2188037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479730" y="2188037"/>
            <a:ext cx="412292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61468" y="3429000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24214" y="3071810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36582" y="3071810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48750" y="3429000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51920" y="3461568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045158" y="551723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316186" y="2786058"/>
            <a:ext cx="882781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316186" y="4143380"/>
            <a:ext cx="882781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7158" y="214290"/>
            <a:ext cx="878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9552" y="836712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42910" y="5229493"/>
            <a:ext cx="78581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.</a:t>
            </a:r>
            <a:endParaRPr lang="ru-RU" sz="1600" dirty="0" smtClean="0">
              <a:latin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2800" dirty="0" smtClean="0">
              <a:latin typeface="Arial" pitchFamily="34" charset="0"/>
            </a:endParaRPr>
          </a:p>
        </p:txBody>
      </p:sp>
      <p:sp>
        <p:nvSpPr>
          <p:cNvPr id="30" name="Управляющая кнопка: домой 29">
            <a:hlinkClick r:id="rId2" action="ppaction://hlinksldjump" highlightClick="1"/>
          </p:cNvPr>
          <p:cNvSpPr/>
          <p:nvPr/>
        </p:nvSpPr>
        <p:spPr>
          <a:xfrm>
            <a:off x="8530180" y="6215082"/>
            <a:ext cx="613820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53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7560840" cy="685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ru-RU" sz="2400" b="1" u="sng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Методы работы</a:t>
            </a:r>
            <a:r>
              <a:rPr lang="ru-RU" sz="2400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kern="0" dirty="0" smtClean="0">
                <a:latin typeface="Times New Roman" pitchFamily="18" charset="0"/>
                <a:cs typeface="Times New Roman" pitchFamily="18" charset="0"/>
              </a:rPr>
              <a:t>словесный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kern="0" dirty="0" smtClean="0">
                <a:latin typeface="Times New Roman" pitchFamily="18" charset="0"/>
                <a:cs typeface="Times New Roman" pitchFamily="18" charset="0"/>
              </a:rPr>
              <a:t>наглядный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kern="0" dirty="0" smtClean="0">
                <a:latin typeface="Times New Roman" pitchFamily="18" charset="0"/>
                <a:cs typeface="Times New Roman" pitchFamily="18" charset="0"/>
              </a:rPr>
              <a:t>практический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kern="0" dirty="0" smtClean="0">
                <a:latin typeface="Times New Roman" pitchFamily="18" charset="0"/>
                <a:cs typeface="Times New Roman" pitchFamily="18" charset="0"/>
              </a:rPr>
              <a:t>частично –поисковый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kern="0" dirty="0" smtClean="0">
                <a:latin typeface="Times New Roman" pitchFamily="18" charset="0"/>
                <a:cs typeface="Times New Roman" pitchFamily="18" charset="0"/>
              </a:rPr>
              <a:t>метод контроля</a:t>
            </a:r>
          </a:p>
          <a:p>
            <a:pPr marL="365760" indent="-25603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0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ru-RU" sz="2400" b="1" u="sng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  <a:r>
              <a:rPr lang="ru-RU" sz="2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kern="0" dirty="0" smtClean="0">
                <a:latin typeface="Times New Roman" pitchFamily="18" charset="0"/>
                <a:cs typeface="Times New Roman" pitchFamily="18" charset="0"/>
              </a:rPr>
              <a:t>индивидуальная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kern="0" dirty="0" smtClean="0">
                <a:latin typeface="Times New Roman" pitchFamily="18" charset="0"/>
                <a:cs typeface="Times New Roman" pitchFamily="18" charset="0"/>
              </a:rPr>
              <a:t> работа в </a:t>
            </a:r>
            <a:r>
              <a:rPr lang="ru-RU" sz="22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kern="0" dirty="0" smtClean="0">
                <a:latin typeface="Times New Roman" pitchFamily="18" charset="0"/>
                <a:cs typeface="Times New Roman" pitchFamily="18" charset="0"/>
              </a:rPr>
              <a:t>паре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kern="0" dirty="0" smtClean="0">
                <a:latin typeface="Times New Roman" pitchFamily="18" charset="0"/>
                <a:cs typeface="Times New Roman" pitchFamily="18" charset="0"/>
              </a:rPr>
              <a:t>фронтальная</a:t>
            </a:r>
          </a:p>
          <a:p>
            <a:pPr marL="365760" indent="-25603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3"/>
              <a:buNone/>
              <a:defRPr/>
            </a:pPr>
            <a:endParaRPr lang="ru-RU" sz="8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ru-RU" sz="2400" b="1" u="sng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2400" u="sng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5603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kern="0" dirty="0" smtClean="0">
                <a:latin typeface="Times New Roman" pitchFamily="18" charset="0"/>
                <a:cs typeface="Times New Roman" pitchFamily="18" charset="0"/>
              </a:rPr>
              <a:t>компьютер</a:t>
            </a:r>
          </a:p>
          <a:p>
            <a:pPr marL="365760" indent="-25603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kern="0" dirty="0" smtClean="0">
                <a:latin typeface="Times New Roman" pitchFamily="18" charset="0"/>
                <a:cs typeface="Times New Roman" pitchFamily="18" charset="0"/>
              </a:rPr>
              <a:t>проектор</a:t>
            </a:r>
          </a:p>
          <a:p>
            <a:pPr marL="365760" indent="-25603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kern="0" dirty="0" smtClean="0">
                <a:latin typeface="Times New Roman" pitchFamily="18" charset="0"/>
                <a:cs typeface="Times New Roman" pitchFamily="18" charset="0"/>
              </a:rPr>
              <a:t>интерактивная доска</a:t>
            </a:r>
          </a:p>
          <a:p>
            <a:pPr marL="365760" indent="-25603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kern="0" dirty="0" smtClean="0">
                <a:latin typeface="Times New Roman" pitchFamily="18" charset="0"/>
                <a:cs typeface="Times New Roman" pitchFamily="18" charset="0"/>
              </a:rPr>
              <a:t>карточки с заданиями</a:t>
            </a:r>
          </a:p>
          <a:p>
            <a:pPr marL="365760" indent="-25603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kern="0" dirty="0" smtClean="0">
                <a:latin typeface="Times New Roman" pitchFamily="18" charset="0"/>
                <a:cs typeface="Times New Roman" pitchFamily="18" charset="0"/>
              </a:rPr>
              <a:t>лист самооценки</a:t>
            </a:r>
          </a:p>
          <a:p>
            <a:pPr marL="365760" indent="-25603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учебник «Математика» Т.Е.Демидова, С.А.Козлова</a:t>
            </a:r>
            <a:endParaRPr lang="ru-RU" sz="2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i="1" kern="0" dirty="0" smtClean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112" cy="133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476375" y="549275"/>
            <a:ext cx="72929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i="1" dirty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3200" b="1" u="sng" kern="0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2772" name="Picture 2" descr="d:\Мои документы\Мои рисунки\школьная тем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6" t="2702" r="76923" b="48648"/>
          <a:stretch>
            <a:fillRect/>
          </a:stretch>
        </p:blipFill>
        <p:spPr bwMode="auto">
          <a:xfrm>
            <a:off x="72030" y="0"/>
            <a:ext cx="647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 descr="2"/>
          <p:cNvSpPr>
            <a:spLocks noChangeArrowheads="1"/>
          </p:cNvSpPr>
          <p:nvPr/>
        </p:nvSpPr>
        <p:spPr bwMode="gray">
          <a:xfrm>
            <a:off x="468313" y="5157788"/>
            <a:ext cx="80645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 dirty="0">
              <a:solidFill>
                <a:srgbClr val="000000"/>
              </a:solidFill>
              <a:latin typeface="Georgia" pitchFamily="18" charset="0"/>
            </a:endParaRPr>
          </a:p>
        </p:txBody>
      </p:sp>
      <p:graphicFrame>
        <p:nvGraphicFramePr>
          <p:cNvPr id="11" name="Group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014931"/>
              </p:ext>
            </p:extLst>
          </p:nvPr>
        </p:nvGraphicFramePr>
        <p:xfrm>
          <a:off x="539750" y="1773238"/>
          <a:ext cx="8104188" cy="4584298"/>
        </p:xfrm>
        <a:graphic>
          <a:graphicData uri="http://schemas.openxmlformats.org/drawingml/2006/table">
            <a:tbl>
              <a:tblPr/>
              <a:tblGrid>
                <a:gridCol w="4818068"/>
                <a:gridCol w="3286120"/>
              </a:tblGrid>
              <a:tr h="6401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Деятельность учителя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Деятельность учащихся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</a:tr>
              <a:tr h="3795303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Организую  самооценку деятельности  детей  в</a:t>
                      </a:r>
                      <a:r>
                        <a:rPr lang="ru-RU" sz="16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соответствии с</a:t>
                      </a:r>
                      <a:r>
                        <a:rPr lang="ru-RU" sz="16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поставленными целями  и</a:t>
                      </a:r>
                      <a:r>
                        <a:rPr lang="ru-RU" sz="16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результатами  учебной деятельности.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</a:pPr>
                      <a:endParaRPr lang="ru-RU" sz="16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lnSpc>
                          <a:spcPct val="80000"/>
                        </a:lnSpc>
                        <a:buFontTx/>
                        <a:buChar char="-"/>
                      </a:pPr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Повторите тему урока.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  <a:buFontTx/>
                        <a:buChar char="-"/>
                      </a:pPr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Какую цель ставили перед собой?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  <a:buFontTx/>
                        <a:buChar char="-"/>
                      </a:pPr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Достигли ли мы этой цели?</a:t>
                      </a:r>
                      <a:r>
                        <a:rPr lang="ru-RU" sz="16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Докажите.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  <a:buFontTx/>
                        <a:buChar char="-"/>
                      </a:pPr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У кого были затруднения? 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Как справились с затруднением?</a:t>
                      </a:r>
                    </a:p>
                    <a:p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Что узнали о </a:t>
                      </a:r>
                      <a:r>
                        <a:rPr lang="ru-RU" sz="16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числе и цифре 7</a:t>
                      </a:r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 Что у вас получилось лучше всего?</a:t>
                      </a:r>
                    </a:p>
                    <a:p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В чём испытали затруднения?</a:t>
                      </a:r>
                    </a:p>
                    <a:p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Как бы оценили своё настроение после урока?</a:t>
                      </a:r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</a:t>
                      </a: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аздаю</a:t>
                      </a:r>
                      <a:r>
                        <a:rPr lang="ru-RU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учащимся картинки с изображением гномика.</a:t>
                      </a:r>
                      <a:r>
                        <a:rPr lang="ru-RU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Дорисуйте</a:t>
                      </a:r>
                      <a:r>
                        <a:rPr lang="ru-RU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мимику гномику 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весёлый, серьёзный, грустный)</a:t>
                      </a:r>
                      <a:endParaRPr lang="ru-RU" sz="16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Провожу  рефлексию оценивания</a:t>
                      </a:r>
                      <a:endParaRPr lang="ru-RU" sz="1600" i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lnSpc>
                          <a:spcPct val="80000"/>
                        </a:lnSpc>
                        <a:buFontTx/>
                        <a:buChar char="-"/>
                      </a:pPr>
                      <a:endParaRPr lang="ru-RU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sz="18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ru-RU" sz="18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ru-RU" sz="18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Соотносят   цель урока и его результат.</a:t>
                      </a:r>
                    </a:p>
                    <a:p>
                      <a:pPr algn="l" eaLnBrk="1" hangingPunct="1"/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eaLnBrk="1" hangingPunct="1"/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Оценивают  свою деятельность на  уроке. (Подводят итог в листе самооценки, определяют уровень усвоения  нового материала )</a:t>
                      </a:r>
                    </a:p>
                    <a:p>
                      <a:pPr algn="l" eaLnBrk="1" hangingPunct="1"/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eaLnBrk="1" hangingPunct="1"/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дорисовывают мимику гномика .</a:t>
                      </a:r>
                      <a:endParaRPr lang="ru-RU" sz="160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19730" y="333375"/>
            <a:ext cx="804962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1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IX</a:t>
            </a: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этап. Рефлексия </a:t>
            </a: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учебной </a:t>
            </a: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деятельности</a:t>
            </a:r>
            <a:endParaRPr lang="ru-RU" sz="2000" b="1" u="sng" kern="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u-RU" b="1" u="sng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Цель</a:t>
            </a:r>
            <a:r>
              <a:rPr lang="ru-RU" b="1" kern="0" dirty="0"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ru-RU" kern="0" dirty="0">
                <a:latin typeface="Times New Roman" pitchFamily="18" charset="0"/>
                <a:ea typeface="+mj-ea"/>
                <a:cs typeface="Times New Roman" pitchFamily="18" charset="0"/>
              </a:rPr>
              <a:t>соотнесение цели урока и его результатов</a:t>
            </a:r>
            <a:r>
              <a:rPr lang="ru-RU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,  самооценка работы на уроке,   осознание </a:t>
            </a:r>
            <a:r>
              <a:rPr lang="ru-RU" kern="0" dirty="0">
                <a:latin typeface="Times New Roman" pitchFamily="18" charset="0"/>
                <a:ea typeface="+mj-ea"/>
                <a:cs typeface="Times New Roman" pitchFamily="18" charset="0"/>
              </a:rPr>
              <a:t>метода построения нового знания.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Documents and Settings\User\Рабочий стол\фотографии\фотографии 500.jpg"/>
          <p:cNvPicPr>
            <a:picLocks noChangeAspect="1" noChangeArrowheads="1"/>
          </p:cNvPicPr>
          <p:nvPr/>
        </p:nvPicPr>
        <p:blipFill>
          <a:blip r:embed="rId2" cstate="print"/>
          <a:srcRect l="3758" t="12329"/>
          <a:stretch>
            <a:fillRect/>
          </a:stretch>
        </p:blipFill>
        <p:spPr bwMode="auto">
          <a:xfrm>
            <a:off x="2483768" y="414992"/>
            <a:ext cx="4077655" cy="278605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pic>
        <p:nvPicPr>
          <p:cNvPr id="1036" name="Picture 12" descr="C:\Documents and Settings\User\Рабочий стол\фотографии\фотографии 502.jpg"/>
          <p:cNvPicPr>
            <a:picLocks noChangeAspect="1" noChangeArrowheads="1"/>
          </p:cNvPicPr>
          <p:nvPr/>
        </p:nvPicPr>
        <p:blipFill>
          <a:blip r:embed="rId3" cstate="print"/>
          <a:srcRect l="7395" t="29578" r="3867" b="11268"/>
          <a:stretch>
            <a:fillRect/>
          </a:stretch>
        </p:blipFill>
        <p:spPr bwMode="auto">
          <a:xfrm>
            <a:off x="1522199" y="3500426"/>
            <a:ext cx="6000792" cy="300039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sp>
        <p:nvSpPr>
          <p:cNvPr id="16" name="Управляющая кнопка: домой 15">
            <a:hlinkClick r:id="rId4" action="ppaction://hlinksldjump" highlightClick="1"/>
          </p:cNvPr>
          <p:cNvSpPr/>
          <p:nvPr/>
        </p:nvSpPr>
        <p:spPr>
          <a:xfrm>
            <a:off x="8530180" y="6143644"/>
            <a:ext cx="61382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Управляющая кнопка: домой 18">
            <a:hlinkClick r:id="" action="ppaction://hlinkshowjump?jump=firstslide" highlightClick="1"/>
          </p:cNvPr>
          <p:cNvSpPr/>
          <p:nvPr/>
        </p:nvSpPr>
        <p:spPr>
          <a:xfrm>
            <a:off x="11644362" y="7929594"/>
            <a:ext cx="45719" cy="4571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6696" y="548680"/>
            <a:ext cx="245060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</a:p>
        </p:txBody>
      </p:sp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500034" y="1214422"/>
            <a:ext cx="8072494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/>
            <a:r>
              <a:rPr lang="ru-RU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Данный урок  формирует  умения (способности):</a:t>
            </a:r>
          </a:p>
          <a:p>
            <a:pPr lvl="0" fontAlgn="base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buFontTx/>
              <a:buChar char="•"/>
            </a:pPr>
            <a:r>
              <a:rPr lang="ru-RU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сравнивать, складывать и вычитать числа     от 1 до 7;</a:t>
            </a:r>
          </a:p>
          <a:p>
            <a:pPr eaLnBrk="0" fontAlgn="base" hangingPunct="0">
              <a:buFontTx/>
              <a:buChar char="•"/>
            </a:pPr>
            <a:r>
              <a:rPr lang="ru-RU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правильно писать цифру 7;</a:t>
            </a:r>
          </a:p>
          <a:p>
            <a:pPr eaLnBrk="0" fontAlgn="base" hangingPunct="0">
              <a:buFontTx/>
              <a:buChar char="•"/>
            </a:pPr>
            <a:r>
              <a:rPr lang="ru-RU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планировать свои действия в соответствии с поставленной задачей;</a:t>
            </a:r>
          </a:p>
          <a:p>
            <a:pPr indent="-256032" eaLnBrk="0" fontAlgn="base" hangingPunct="0"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контролировать и оценивать процесс и результаты деятельности;</a:t>
            </a:r>
          </a:p>
          <a:p>
            <a:pPr eaLnBrk="0" fontAlgn="base" hangingPunct="0">
              <a:buFontTx/>
              <a:buChar char="•"/>
            </a:pPr>
            <a:r>
              <a:rPr lang="ru-RU" sz="28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сотрудничать, координировать свои действия с действиями партнеров по совместной деятельности.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12" y="169575"/>
            <a:ext cx="761529" cy="10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404664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Этапы урока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357298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этап. </a:t>
            </a:r>
            <a:r>
              <a:rPr lang="ru-RU" sz="2000" b="1" kern="0" dirty="0" smtClean="0">
                <a:latin typeface="Times New Roman" pitchFamily="18" charset="0"/>
                <a:cs typeface="Times New Roman" pitchFamily="18" charset="0"/>
              </a:rPr>
              <a:t>Мотивация к учебной деятельности. (1-2 мин.)</a:t>
            </a:r>
            <a:endParaRPr lang="ru-RU" sz="2000" b="1" u="sng" kern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этап. </a:t>
            </a:r>
            <a:r>
              <a:rPr lang="ru-RU" sz="2000" b="1" kern="0" dirty="0" smtClean="0">
                <a:latin typeface="Times New Roman" pitchFamily="18" charset="0"/>
                <a:cs typeface="Times New Roman" pitchFamily="18" charset="0"/>
              </a:rPr>
              <a:t>Актуализация знаний и фиксация затруднения в пробном действии. (4-5 мин.)</a:t>
            </a:r>
            <a:endParaRPr lang="ru-RU" sz="2000" b="1" u="sng" kern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этап. </a:t>
            </a:r>
            <a:r>
              <a:rPr lang="ru-RU" sz="2000" b="1" kern="0" dirty="0" smtClean="0">
                <a:latin typeface="Times New Roman" pitchFamily="18" charset="0"/>
                <a:cs typeface="Times New Roman" pitchFamily="18" charset="0"/>
              </a:rPr>
              <a:t>Выявление места и причины затруднения. (3-4 мин.)</a:t>
            </a:r>
          </a:p>
          <a:p>
            <a:pPr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этап. </a:t>
            </a:r>
            <a:r>
              <a:rPr lang="ru-RU" sz="2000" b="1" kern="0" dirty="0" smtClean="0">
                <a:latin typeface="Times New Roman" pitchFamily="18" charset="0"/>
                <a:cs typeface="Times New Roman" pitchFamily="18" charset="0"/>
              </a:rPr>
              <a:t>Построение проекта выхода из затруднения. (4-6 мин.)</a:t>
            </a:r>
          </a:p>
          <a:p>
            <a:pPr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этап. </a:t>
            </a:r>
            <a:r>
              <a:rPr lang="ru-RU" sz="2000" b="1" kern="0" dirty="0" smtClean="0">
                <a:latin typeface="Times New Roman" pitchFamily="18" charset="0"/>
                <a:cs typeface="Times New Roman" pitchFamily="18" charset="0"/>
              </a:rPr>
              <a:t>Реализация построенного проекта. (5-8 мин.)</a:t>
            </a:r>
            <a:endParaRPr lang="ru-RU" sz="2000" b="1" u="sng" kern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этап. </a:t>
            </a:r>
            <a:r>
              <a:rPr lang="ru-RU" sz="2000" b="1" kern="0" dirty="0" smtClean="0">
                <a:latin typeface="Times New Roman" pitchFamily="18" charset="0"/>
                <a:cs typeface="Times New Roman" pitchFamily="18" charset="0"/>
              </a:rPr>
              <a:t>Первичное закрепление во внешней речи. (4-5 мин.)</a:t>
            </a:r>
          </a:p>
          <a:p>
            <a:pPr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этап. </a:t>
            </a:r>
            <a:r>
              <a:rPr lang="ru-RU" sz="2000" b="1" kern="0" dirty="0" smtClean="0">
                <a:latin typeface="Times New Roman" pitchFamily="18" charset="0"/>
                <a:cs typeface="Times New Roman" pitchFamily="18" charset="0"/>
              </a:rPr>
              <a:t>Самостоятельная работа с самопроверкой по эталону. (3-5 мин.)</a:t>
            </a:r>
            <a:endParaRPr lang="ru-RU" sz="2000" b="1" u="sng" kern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этап. </a:t>
            </a:r>
            <a:r>
              <a:rPr lang="ru-RU" sz="2000" b="1" kern="0" dirty="0" smtClean="0">
                <a:latin typeface="Times New Roman" pitchFamily="18" charset="0"/>
                <a:cs typeface="Times New Roman" pitchFamily="18" charset="0"/>
              </a:rPr>
              <a:t>Включение в систему знаний и повторение. (5-8 мин.)</a:t>
            </a:r>
          </a:p>
          <a:p>
            <a:pPr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этап. </a:t>
            </a:r>
            <a:r>
              <a:rPr lang="ru-RU" sz="2000" b="1" kern="0" dirty="0" smtClean="0">
                <a:latin typeface="Times New Roman" pitchFamily="18" charset="0"/>
                <a:cs typeface="Times New Roman" pitchFamily="18" charset="0"/>
              </a:rPr>
              <a:t>Рефлексия учебной деятельности. (2-3 мин.)</a:t>
            </a:r>
            <a:endParaRPr lang="ru-RU" sz="2000" b="1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6164"/>
            <a:ext cx="8588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55650" y="620713"/>
            <a:ext cx="80137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этап. Мотивация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учебной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включение учащихся в учебную деятельность на личностно значимом уровне (надо, могу, хочу).</a:t>
            </a:r>
            <a:endParaRPr lang="ru-RU" u="sng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8436" name="Picture 2" descr="d:\Мои документы\Мои рисунки\школьная тем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6" t="2702" r="76923" b="48648"/>
          <a:stretch>
            <a:fillRect/>
          </a:stretch>
        </p:blipFill>
        <p:spPr bwMode="auto">
          <a:xfrm>
            <a:off x="215900" y="211274"/>
            <a:ext cx="857500" cy="113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 descr="2"/>
          <p:cNvSpPr>
            <a:spLocks noChangeArrowheads="1"/>
          </p:cNvSpPr>
          <p:nvPr/>
        </p:nvSpPr>
        <p:spPr bwMode="gray">
          <a:xfrm>
            <a:off x="468313" y="5157788"/>
            <a:ext cx="80645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 dirty="0">
              <a:solidFill>
                <a:srgbClr val="000000"/>
              </a:solidFill>
              <a:latin typeface="Georgia" pitchFamily="18" charset="0"/>
            </a:endParaRPr>
          </a:p>
        </p:txBody>
      </p:sp>
      <p:graphicFrame>
        <p:nvGraphicFramePr>
          <p:cNvPr id="11" name="Group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233168"/>
              </p:ext>
            </p:extLst>
          </p:nvPr>
        </p:nvGraphicFramePr>
        <p:xfrm>
          <a:off x="357158" y="1773238"/>
          <a:ext cx="8501121" cy="4727596"/>
        </p:xfrm>
        <a:graphic>
          <a:graphicData uri="http://schemas.openxmlformats.org/drawingml/2006/table">
            <a:tbl>
              <a:tblPr/>
              <a:tblGrid>
                <a:gridCol w="4210836"/>
                <a:gridCol w="4290285"/>
              </a:tblGrid>
              <a:tr h="856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Деятельность учителя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31" marR="91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Деятельность учащихся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31" marR="91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</a:tr>
              <a:tr h="3871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Включаю обучающихся в учебную деятельность через работу </a:t>
                      </a:r>
                      <a:r>
                        <a:rPr kumimoji="0" lang="ru-RU" sz="1800" b="1" i="0" u="none" strike="noStrike" kern="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 высказыванием</a:t>
                      </a:r>
                      <a:r>
                        <a:rPr kumimoji="0" lang="ru-RU" sz="1800" b="1" i="0" u="none" strike="noStrike" kern="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action="ppaction://hlinksldjump"/>
                        </a:rPr>
                        <a:t>«</a:t>
                      </a:r>
                      <a:r>
                        <a:rPr lang="ru-RU" sz="18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Без терпенья нет ученья!»</a:t>
                      </a:r>
                      <a:endParaRPr lang="ru-RU" sz="1800" b="1" i="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kern="0" noProof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kern="0" noProof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Читают высказывание 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участвуют в его обсуждении.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1" marR="91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142984"/>
            <a:ext cx="4857752" cy="4864307"/>
          </a:xfrm>
        </p:spPr>
        <p:txBody>
          <a:bodyPr>
            <a:no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Прочитайте слова, написанные на доске.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Почему в учении требуется много терпенья?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(Бывает трудно самому «открывать» новые знания.)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Какие еще качества нужны в учении?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(Усердие, трудолюбие, …)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500718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гостях у нас веселый человечек – Смайлик. Какие два шага мы должны пройти, чтобы открыть новые знания?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4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 терпенья нет ученья!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Picture 2" descr="C:\Documents and Settings\comp\Рабочий стол\Копия ПРКЛЮЧЕНИЯ СМАЙЛИКА\I ШАГ\ШАГ 1 К УЧЕБНОЙ ДЕЯТЕЛЬНО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00372"/>
            <a:ext cx="214104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comp\Рабочий стол\Копия ПРКЛЮЧЕНИЯ СМАЙЛИКА\II ШАГ\ШАГ 2 К УЧЕБНОЙ ДЕЯТЕЛЬНОС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000372"/>
            <a:ext cx="1945032" cy="158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857752" y="4813994"/>
            <a:ext cx="392909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 готовы к работе? Тогда в путь. С чего начнем?                        (с повторения)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Пожелайте друг  другу удачи!</a:t>
            </a:r>
          </a:p>
        </p:txBody>
      </p:sp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8172400" y="6309320"/>
            <a:ext cx="614442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42988" y="260350"/>
            <a:ext cx="77263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этап. Актуализация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знаний и фиксация затруднения  в пробном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действии</a:t>
            </a:r>
            <a:r>
              <a:rPr lang="ru-RU" b="1" i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rgbClr val="0065B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актуализировать знания изученных способов действий, достаточных для проблемного изложения нового знания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u="sng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9460" name="Picture 2" descr="d:\Мои документы\Мои рисунки\школьная тем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6" t="2702" r="76923" b="48648"/>
          <a:stretch>
            <a:fillRect/>
          </a:stretch>
        </p:blipFill>
        <p:spPr bwMode="auto">
          <a:xfrm>
            <a:off x="454846" y="329652"/>
            <a:ext cx="876793" cy="116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 descr="2"/>
          <p:cNvSpPr>
            <a:spLocks noChangeArrowheads="1"/>
          </p:cNvSpPr>
          <p:nvPr/>
        </p:nvSpPr>
        <p:spPr bwMode="gray">
          <a:xfrm>
            <a:off x="468313" y="5157788"/>
            <a:ext cx="80645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 dirty="0">
              <a:solidFill>
                <a:srgbClr val="000000"/>
              </a:solidFill>
              <a:latin typeface="Georgia" pitchFamily="18" charset="0"/>
            </a:endParaRPr>
          </a:p>
        </p:txBody>
      </p:sp>
      <p:graphicFrame>
        <p:nvGraphicFramePr>
          <p:cNvPr id="11" name="Group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542786"/>
              </p:ext>
            </p:extLst>
          </p:nvPr>
        </p:nvGraphicFramePr>
        <p:xfrm>
          <a:off x="357158" y="1773238"/>
          <a:ext cx="8572560" cy="5096260"/>
        </p:xfrm>
        <a:graphic>
          <a:graphicData uri="http://schemas.openxmlformats.org/drawingml/2006/table">
            <a:tbl>
              <a:tblPr/>
              <a:tblGrid>
                <a:gridCol w="3987042"/>
                <a:gridCol w="4585518"/>
              </a:tblGrid>
              <a:tr h="481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Деятельность учителя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41" marR="9144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itchFamily="18" charset="0"/>
                          <a:cs typeface="Arial" pitchFamily="34" charset="0"/>
                        </a:rPr>
                        <a:t>Деятельность учащихся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41" marR="9144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</a:tr>
              <a:tr h="4246089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1)   Актуализация опорных знаний           ( </a:t>
                      </a: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 action="ppaction://hlinksldjump"/>
                        </a:rPr>
                        <a:t>даю задание  на карточке</a:t>
                      </a: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Оцените свою работу в листе самооценки.  (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  <a:hlinkClick r:id="rId4" action="ppaction://hlinksldjump"/>
                        </a:rPr>
                        <a:t>Самопроверка)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2) Организую работу  по составлению числовых выражений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  <a:hlinkClick r:id="rId5" action="ppaction://hlinksldjump"/>
                        </a:rPr>
                        <a:t>(индивидуально).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3) Организую самостоятельное выполнение учащимися задания для </a:t>
                      </a: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  <a:hlinkClick r:id="rId6" action="ppaction://hlinksldjump"/>
                        </a:rPr>
                        <a:t>пробного действия.</a:t>
                      </a:r>
                      <a:endParaRPr kumimoji="0" lang="ru-RU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(При выполнении этого задания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создается  проблемная ситуация,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которая требует новых знаний).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4)  Организую фиксацию возникшего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затруднения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в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выполнении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пробного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действия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1" marR="9144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Вспоминают  последовательность событий и  записывают изученные числа .                              </a:t>
                      </a: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 работа в паре)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 action="ppaction://hlinksldjump"/>
                        </a:rPr>
                        <a:t> Оценивают свою работу в листе самооценки.</a:t>
                      </a:r>
                      <a:endParaRPr kumimoji="0" lang="ru-RU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ыполняют 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задание на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карточ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ках. Оценивают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листе самооценки.</a:t>
                      </a:r>
                      <a:endParaRPr lang="ru-RU" sz="16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Самостоятельно выполняют пробное действие (записать значение выражения)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 сталкиваются  с проблемой при выполнении этого задания.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(Не умеют записывать цифру 7).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800105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16" y="428604"/>
          <a:ext cx="8501125" cy="5435551"/>
        </p:xfrm>
        <a:graphic>
          <a:graphicData uri="http://schemas.openxmlformats.org/drawingml/2006/table">
            <a:tbl>
              <a:tblPr/>
              <a:tblGrid>
                <a:gridCol w="1700225"/>
                <a:gridCol w="1700225"/>
                <a:gridCol w="1700225"/>
                <a:gridCol w="1700225"/>
                <a:gridCol w="1700225"/>
              </a:tblGrid>
              <a:tr h="64294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Лист 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самооценки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2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Задание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№ 1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Задание </a:t>
                      </a:r>
                      <a:endParaRPr lang="ru-RU" sz="2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2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3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4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5</a:t>
                      </a: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0588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         _  </a:t>
                      </a:r>
                      <a:r>
                        <a:rPr lang="ru-RU" sz="2400" dirty="0" smtClean="0"/>
                        <a:t>если все получилось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 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         -  </a:t>
                      </a:r>
                      <a:r>
                        <a:rPr lang="ru-RU" sz="2400" dirty="0" smtClean="0"/>
                        <a:t>если есть сомнения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            </a:t>
                      </a:r>
                      <a:r>
                        <a:rPr lang="ru-RU" sz="2400" dirty="0" smtClean="0"/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/>
                        <a:t>            </a:t>
                      </a:r>
                      <a:r>
                        <a:rPr lang="ru-RU" sz="2400" dirty="0" smtClean="0"/>
                        <a:t> если нужна помощь </a:t>
                      </a:r>
                      <a:endParaRPr lang="ru-RU" sz="2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Твоя оценка: _____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Оценка учителя: _____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Управляющая кнопка: далее 6">
            <a:hlinkClick r:id="rId2" action="ppaction://hlinksldjump" highlightClick="1"/>
          </p:cNvPr>
          <p:cNvSpPr/>
          <p:nvPr/>
        </p:nvSpPr>
        <p:spPr>
          <a:xfrm>
            <a:off x="8215338" y="6215082"/>
            <a:ext cx="642942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42910" y="3000372"/>
            <a:ext cx="419104" cy="3667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42910" y="4572008"/>
            <a:ext cx="419104" cy="3667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42910" y="3714752"/>
            <a:ext cx="419104" cy="3667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5305</TotalTime>
  <Words>2142</Words>
  <Application>Microsoft Office PowerPoint</Application>
  <PresentationFormat>Экран (4:3)</PresentationFormat>
  <Paragraphs>600</Paragraphs>
  <Slides>31</Slides>
  <Notes>6</Notes>
  <HiddenSlides>12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Открытая</vt:lpstr>
      <vt:lpstr>Мультимедийная  презентация урока  по математике в 1 классе  по учебнику Т.Е.Демидова,С.А.Козлова «Математика»  (система «Школа 2100») (урок проведён в технологии деятельностного метода)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 терпенья нет ученья!  </vt:lpstr>
      <vt:lpstr>Презентация PowerPoint</vt:lpstr>
      <vt:lpstr>Презентация PowerPoint</vt:lpstr>
      <vt:lpstr>1. Запишите  числовые выражения.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Ребята, чем примечательно это число?  Чем отличается от других и где встречается?</vt:lpstr>
      <vt:lpstr>Презентация PowerPoint</vt:lpstr>
      <vt:lpstr>Презентация PowerPoint</vt:lpstr>
      <vt:lpstr>Самопроверка</vt:lpstr>
      <vt:lpstr>Презентация PowerPoint</vt:lpstr>
      <vt:lpstr>Презентация PowerPoint</vt:lpstr>
      <vt:lpstr>Презентация PowerPoint</vt:lpstr>
      <vt:lpstr>     Какой еще шаг вы должны сделать? (Выяснить состав числа 7.) Я предлагаю поработать вам в парах. Давайте вспомним основные правила работы. (Каждый имеет право высказаться, другой должен выслушать. Пара должна работать так, чтобы не мешать другим парам.)  ( работа по учебнику с 76 №3)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537</cp:revision>
  <dcterms:created xsi:type="dcterms:W3CDTF">2012-01-29T06:57:21Z</dcterms:created>
  <dcterms:modified xsi:type="dcterms:W3CDTF">2014-01-23T03:27:44Z</dcterms:modified>
</cp:coreProperties>
</file>