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9"/>
  </p:notesMasterIdLst>
  <p:sldIdLst>
    <p:sldId id="256" r:id="rId2"/>
    <p:sldId id="266" r:id="rId3"/>
    <p:sldId id="268" r:id="rId4"/>
    <p:sldId id="265" r:id="rId5"/>
    <p:sldId id="257" r:id="rId6"/>
    <p:sldId id="258" r:id="rId7"/>
    <p:sldId id="259" r:id="rId8"/>
    <p:sldId id="260" r:id="rId9"/>
    <p:sldId id="261" r:id="rId10"/>
    <p:sldId id="262" r:id="rId11"/>
    <p:sldId id="270" r:id="rId12"/>
    <p:sldId id="273" r:id="rId13"/>
    <p:sldId id="274" r:id="rId14"/>
    <p:sldId id="276" r:id="rId15"/>
    <p:sldId id="277" r:id="rId16"/>
    <p:sldId id="278" r:id="rId17"/>
    <p:sldId id="27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361" autoAdjust="0"/>
    <p:restoredTop sz="94660"/>
  </p:normalViewPr>
  <p:slideViewPr>
    <p:cSldViewPr>
      <p:cViewPr varScale="1">
        <p:scale>
          <a:sx n="74" d="100"/>
          <a:sy n="74" d="100"/>
        </p:scale>
        <p:origin x="-6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4BA688-F5F3-4834-9D6A-FDC0DA025BF4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910682-B8C8-45CD-817A-AA9204E2AF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072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DACF658B-EB57-4F72-A777-7A5652D52005}" type="slidenum">
              <a:rPr lang="ru-RU" sz="1200">
                <a:latin typeface="Calibri" pitchFamily="34" charset="0"/>
              </a:rPr>
              <a:pPr algn="r"/>
              <a:t>4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7348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D941280-7D60-4ED9-BC8D-ABA6E8C89B3E}" type="slidenum">
              <a:rPr lang="ru-RU" sz="1200"/>
              <a:pPr algn="r"/>
              <a:t>5</a:t>
            </a:fld>
            <a:endParaRPr lang="ru-RU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6" tIns="45712" rIns="91426" bIns="45712" anchor="b"/>
          <a:lstStyle/>
          <a:p>
            <a:pPr algn="r"/>
            <a:fld id="{E1B7951C-4E33-494C-B207-5B83131BE0E5}" type="slidenum">
              <a:rPr lang="ru-RU" sz="1200"/>
              <a:pPr algn="r"/>
              <a:t>6</a:t>
            </a:fld>
            <a:endParaRPr lang="ru-RU" sz="120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1426" tIns="45712" rIns="91426" bIns="45712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800" smtClean="0"/>
              <a:t>	</a:t>
            </a:r>
            <a:r>
              <a:rPr lang="ru-RU" sz="800" smtClean="0"/>
              <a:t>Устно к НАЗВАНИЮ слайда добавить:… общественный договор – в отношении 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r>
              <a:rPr lang="ru-RU" sz="800" smtClean="0"/>
              <a:t>Ожидаемых результатов образования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r>
              <a:rPr lang="ru-RU" sz="800" smtClean="0"/>
              <a:t> принципов формирования и сущности взаимных обязательств и прав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  <a:buFontTx/>
              <a:buAutoNum type="arabicParenR"/>
            </a:pPr>
            <a:r>
              <a:rPr lang="ru-RU" sz="800" smtClean="0"/>
              <a:t> Общих принципов организации образовательного процесса и важнейших условий его реализации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А потом можно комментировать содержание слайда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Согласование потребностей и интересов является важнейшим шагом успешности политики вообще и политики в образовании в особенности. Следует признать, что разрыв между образованием и потребностями государства, общества и личности не сокращается, а увеличивается.</a:t>
            </a:r>
            <a:r>
              <a:rPr lang="ru-RU" sz="800" b="1" i="1" smtClean="0"/>
              <a:t> </a:t>
            </a:r>
            <a:r>
              <a:rPr lang="ru-RU" sz="800" smtClean="0"/>
              <a:t>Причины нарастающей рассогласованности в том, что в сложном дифференцированном обществе не может быть полного единообразия интересов в отношении образования. 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</a:t>
            </a:r>
            <a:r>
              <a:rPr lang="ru-RU" sz="800" smtClean="0"/>
              <a:t>Это означает, что в основе стандарта должен лежать новый тип взаимоотношений между личностью, обществом и государством, который в наиболее полной мере реализует права человека и гражданина. Этот тип взаимоотношений покоится на принципе взаимного согласия личности, общества и государства в формировании и реализации политики в области образования, что с необходимостью подразумевает принятие сторонами взаимных обязательств (договоренностей), в рамках которых только и возможен прогресс в области образования. Таким образом, стандарт – </a:t>
            </a:r>
            <a:r>
              <a:rPr lang="ru-RU" sz="800" b="1" i="1" smtClean="0"/>
              <a:t>общественный договор</a:t>
            </a:r>
            <a:r>
              <a:rPr lang="ru-RU" sz="800" smtClean="0"/>
              <a:t>, включающий баланс взаимообязательств и баланс требований. </a:t>
            </a:r>
            <a:endParaRPr lang="en-US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800" smtClean="0"/>
              <a:t>`</a:t>
            </a:r>
            <a:r>
              <a:rPr lang="ru-RU" sz="800" smtClean="0"/>
              <a:t>При разработке стандарта индивидуальные, общественные и государственные потребности и интересы можно классифицировать следующим образом.</a:t>
            </a:r>
            <a:endParaRPr lang="ru-RU" sz="800" b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b="1" smtClean="0"/>
              <a:t>	Индивидуальные потребности </a:t>
            </a:r>
            <a:r>
              <a:rPr lang="ru-RU" sz="800" smtClean="0"/>
              <a:t>личности (семьи) в области общего образования интегрируют потенциал личностной, социальной и профессиональной успешности обучающихся.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Личностная успешность – </a:t>
            </a:r>
            <a:r>
              <a:rPr lang="ru-RU" sz="800" smtClean="0"/>
              <a:t>полноценное и разнообразное личностное становление и развитие с учетом индивидуальных склонностей, интересов, мотивов и способностей.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Социальная успешность – </a:t>
            </a:r>
            <a:r>
              <a:rPr lang="ru-RU" sz="800" smtClean="0"/>
              <a:t>органичное вхождение в социальное окружение и участие в жизни общества.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Профессиональная успешность – </a:t>
            </a:r>
            <a:r>
              <a:rPr lang="ru-RU" sz="800" smtClean="0"/>
              <a:t>развитость универсальных трудовых и практических умений, готовность к выбору профессии.</a:t>
            </a:r>
            <a:endParaRPr lang="ru-RU" sz="800" b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b="1" smtClean="0"/>
              <a:t>	Социальный заказ </a:t>
            </a:r>
            <a:r>
              <a:rPr lang="ru-RU" sz="800" smtClean="0"/>
              <a:t>– общественные запросы в области общего образования – интегрирует потребности личности и семьи и обобщает их до уровня социальных потребностей. К их числу относятся следующие.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Безопасный и здоровый образ жизни – </a:t>
            </a:r>
            <a:r>
              <a:rPr lang="ru-RU" sz="800" smtClean="0"/>
              <a:t>следование принципам безопасного и здорового образа жизни, готовность к соответствующему поведению на основе полученных знаний и умений.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Свобода и ответственность – </a:t>
            </a:r>
            <a:r>
              <a:rPr lang="ru-RU" sz="800" smtClean="0"/>
              <a:t>осознание нравственного смысла свободы в неразрывной связи с ответственностью, развитость правосознания, умения делать осознанный и ответственный личностный выбор.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Социальная справедливость </a:t>
            </a:r>
            <a:r>
              <a:rPr lang="ru-RU" sz="800" smtClean="0"/>
              <a:t>– освоение и принятие идеалов равенства, социальной справедливости, гармонии и разнообразия культур как демократических и гражданских ценностей.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Благосостояние – </a:t>
            </a:r>
            <a:r>
              <a:rPr lang="ru-RU" sz="800" smtClean="0"/>
              <a:t>активная жизненная позиция, готовность к трудовой деятельности, обеспечивающей личное благополучие в условиях рыночной экономики.</a:t>
            </a:r>
            <a:endParaRPr lang="ru-RU" sz="800" b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b="1" smtClean="0"/>
              <a:t>	Государственный заказ </a:t>
            </a:r>
            <a:r>
              <a:rPr lang="ru-RU" sz="800" smtClean="0"/>
              <a:t>– государственные запросы в области общего образования – представляет собой наиболее общую характеристику индивидуальных и общественных потребностей. Государственный заказ направлен на обеспечение следующих приоритетов.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Национальное единство и безопасность – </a:t>
            </a:r>
            <a:r>
              <a:rPr lang="ru-RU" sz="800" smtClean="0"/>
              <a:t>формирование системы ценностей и идеалов в результате освоения нравственных ценностей, единого государственного языка и образцов национальной культуры, воспитание патриотизма, стремления обустроить и защитить Родину.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Развитие человеческого капитала – </a:t>
            </a:r>
            <a:r>
              <a:rPr lang="ru-RU" sz="800" smtClean="0"/>
              <a:t>подготовку поколения нравственно и духовно зрелых, самостоятельных, активных и компетентных граждан, живущих и работающих в свободной демократической стране в условиях информационного общества и рыночной экономики.</a:t>
            </a:r>
            <a:endParaRPr lang="ru-RU" sz="800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i="1" smtClean="0"/>
              <a:t>	Конкурентоспособность </a:t>
            </a:r>
            <a:r>
              <a:rPr lang="ru-RU" sz="800" smtClean="0"/>
              <a:t>– фундаментальную общекультурную подготовку как базу профессионального образования, прикладную и практическую ориентацию общего образования. 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Особенностью реализации деятельностного подхода при разработке стандартов образования является то, что цели общего образования представляются в виде системы</a:t>
            </a:r>
            <a:r>
              <a:rPr lang="ru-RU" sz="800" b="1" i="1" smtClean="0"/>
              <a:t> ключевых задач</a:t>
            </a:r>
            <a:r>
              <a:rPr lang="ru-RU" sz="800" smtClean="0"/>
              <a:t>, отражающих направления формирования качеств личности.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</a:t>
            </a:r>
            <a:r>
              <a:rPr lang="ru-RU" sz="800" b="1" i="1" smtClean="0"/>
              <a:t>Личностное развитие </a:t>
            </a:r>
            <a:r>
              <a:rPr lang="ru-RU" sz="800" smtClean="0"/>
              <a:t>– развитие индивидуальных нравственных, эмоциональных, эстетических и физических ценностных ориентаций и качеств, а также развитие интеллектуальных качеств личности, овладение методологией познания, стратегиями и способами учения, самообразования и саморегуляции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</a:t>
            </a:r>
            <a:r>
              <a:rPr lang="ru-RU" sz="800" b="1" i="1" smtClean="0"/>
              <a:t>Социальное</a:t>
            </a:r>
            <a:r>
              <a:rPr lang="ru-RU" sz="800" i="1" smtClean="0"/>
              <a:t> </a:t>
            </a:r>
            <a:r>
              <a:rPr lang="ru-RU" sz="800" b="1" i="1" smtClean="0"/>
              <a:t>развитие</a:t>
            </a:r>
            <a:r>
              <a:rPr lang="ru-RU" sz="800" smtClean="0"/>
              <a:t> – воспитание гражданских, демократических и патриотических убеждений, освоение основных социальных практик, умения принимать ответственные решения, делать осознанный выбор, а также формирование способности и готовности к сотрудничеству, к свободному общению русском, родном и иностранных языках, овладение современными средствами вербальной и невербальной коммуникации  .</a:t>
            </a:r>
            <a:endParaRPr lang="ru-RU" sz="800" b="1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b="1" i="1" smtClean="0"/>
              <a:t>Общекультурное развитие </a:t>
            </a:r>
            <a:r>
              <a:rPr lang="ru-RU" sz="800" smtClean="0"/>
              <a:t>– освоение основ наук, основ отечественной и мировой культуры.</a:t>
            </a:r>
            <a:endParaRPr lang="ru-RU" sz="800" b="1" i="1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r>
              <a:rPr lang="ru-RU" sz="800" smtClean="0"/>
              <a:t>	</a:t>
            </a:r>
          </a:p>
          <a:p>
            <a:pPr marL="228600" indent="-228600" eaLnBrk="1" hangingPunct="1">
              <a:lnSpc>
                <a:spcPct val="80000"/>
              </a:lnSpc>
              <a:spcBef>
                <a:spcPct val="0"/>
              </a:spcBef>
            </a:pPr>
            <a:endParaRPr lang="ru-RU" sz="8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CCCD26-AD11-4B7A-A1B8-CCC6D62C535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z="1400" smtClean="0"/>
              <a:t>	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61444" name="Номер слайда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93A48AE-8E2B-4141-A10D-8D027F7B3CD3}" type="slidenum">
              <a:rPr lang="ru-RU" sz="1200"/>
              <a:pPr algn="r"/>
              <a:t>8</a:t>
            </a:fld>
            <a:endParaRPr lang="ru-RU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9199FF3-F5C8-462A-892A-2B5696280726}" type="datetimeFigureOut">
              <a:rPr lang="ru-RU" smtClean="0"/>
              <a:pPr/>
              <a:t>20.04.2012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D24EB9F-D517-477C-946A-433A198269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fportal.ru/teache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Мы теперь не  просто  дети,  мы теперь- ученики!</a:t>
            </a:r>
            <a:endParaRPr lang="ru-RU" dirty="0"/>
          </a:p>
        </p:txBody>
      </p:sp>
      <p:pic>
        <p:nvPicPr>
          <p:cNvPr id="5" name="Содержимое 4" descr="attachment[4]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50" y="2830512"/>
            <a:ext cx="4000500" cy="26765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467600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Формы организации </a:t>
            </a:r>
            <a:r>
              <a:rPr lang="ru-RU" sz="2400" b="1" dirty="0" err="1" smtClean="0">
                <a:solidFill>
                  <a:schemeClr val="accent1">
                    <a:lumMod val="75000"/>
                  </a:schemeClr>
                </a:solidFill>
              </a:rPr>
              <a:t>внеучебной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 деятельности по спортивно-оздоровительному направлению.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60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6988838" cy="5148000"/>
          </a:xfrm>
          <a:prstGeom prst="rect">
            <a:avLst/>
          </a:prstGeom>
          <a:ln w="228600" cap="sq" cmpd="thickThin">
            <a:solidFill>
              <a:schemeClr val="accent1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642910" y="285728"/>
            <a:ext cx="6929486" cy="1500166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0" dirty="0"/>
              <a:t/>
            </a:r>
            <a:br>
              <a:rPr lang="ru-RU" sz="4000" b="0" dirty="0"/>
            </a:br>
            <a:r>
              <a:rPr lang="ru-RU" sz="4000" dirty="0">
                <a:solidFill>
                  <a:srgbClr val="DF1E0F"/>
                </a:solidFill>
              </a:rPr>
              <a:t>Национальный </a:t>
            </a:r>
            <a:br>
              <a:rPr lang="ru-RU" sz="4000" dirty="0">
                <a:solidFill>
                  <a:srgbClr val="DF1E0F"/>
                </a:solidFill>
              </a:rPr>
            </a:br>
            <a:r>
              <a:rPr lang="ru-RU" sz="4000" dirty="0">
                <a:solidFill>
                  <a:srgbClr val="DF1E0F"/>
                </a:solidFill>
              </a:rPr>
              <a:t>воспитательный идеал</a:t>
            </a:r>
            <a:br>
              <a:rPr lang="ru-RU" sz="4000" dirty="0">
                <a:solidFill>
                  <a:srgbClr val="DF1E0F"/>
                </a:solidFill>
              </a:rPr>
            </a:br>
            <a:endParaRPr lang="ru-RU" sz="4000" dirty="0">
              <a:solidFill>
                <a:srgbClr val="DF1E0F"/>
              </a:solidFill>
            </a:endParaRPr>
          </a:p>
        </p:txBody>
      </p:sp>
      <p:sp>
        <p:nvSpPr>
          <p:cNvPr id="12290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200025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500" b="1" dirty="0" smtClean="0">
                <a:solidFill>
                  <a:srgbClr val="FFFF25"/>
                </a:solidFill>
              </a:rPr>
              <a:t>Средневековая Русь  - </a:t>
            </a:r>
            <a:r>
              <a:rPr lang="ru-RU" b="1" dirty="0" smtClean="0">
                <a:solidFill>
                  <a:srgbClr val="FFFF25"/>
                </a:solidFill>
              </a:rPr>
              <a:t>Образ Христа</a:t>
            </a:r>
            <a:r>
              <a:rPr lang="ru-RU" dirty="0" smtClean="0">
                <a:solidFill>
                  <a:srgbClr val="FFFF25"/>
                </a:solidFill>
              </a:rPr>
              <a:t> </a:t>
            </a:r>
            <a:endParaRPr lang="ru-RU" sz="3500" b="1" dirty="0" smtClean="0">
              <a:solidFill>
                <a:srgbClr val="FFFF25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dirty="0" smtClean="0">
                <a:solidFill>
                  <a:srgbClr val="FFFF25"/>
                </a:solidFill>
              </a:rPr>
              <a:t>Православная церковь обеспечивала духовное единство народа: нравственные ориентиры, ценности и смыслы жизни – честь, верность,  соборность, самоотверженность, служение, любовь.</a:t>
            </a:r>
          </a:p>
          <a:p>
            <a:pPr>
              <a:buFont typeface="Wingdings" pitchFamily="2" charset="2"/>
              <a:buNone/>
            </a:pPr>
            <a:endParaRPr lang="ru-RU" dirty="0" smtClean="0">
              <a:solidFill>
                <a:srgbClr val="FFFF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500034" y="142852"/>
            <a:ext cx="8385175" cy="1431925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0" dirty="0">
                <a:solidFill>
                  <a:srgbClr val="DF1E0F"/>
                </a:solidFill>
              </a:rPr>
              <a:t/>
            </a:r>
            <a:br>
              <a:rPr lang="ru-RU" sz="4000" b="0" dirty="0">
                <a:solidFill>
                  <a:srgbClr val="DF1E0F"/>
                </a:solidFill>
              </a:rPr>
            </a:br>
            <a:r>
              <a:rPr lang="ru-RU" sz="4000" dirty="0">
                <a:solidFill>
                  <a:srgbClr val="DF1E0F"/>
                </a:solidFill>
              </a:rPr>
              <a:t>Национальный </a:t>
            </a:r>
            <a:br>
              <a:rPr lang="ru-RU" sz="4000" dirty="0">
                <a:solidFill>
                  <a:srgbClr val="DF1E0F"/>
                </a:solidFill>
              </a:rPr>
            </a:br>
            <a:r>
              <a:rPr lang="ru-RU" sz="4000" dirty="0">
                <a:solidFill>
                  <a:srgbClr val="DF1E0F"/>
                </a:solidFill>
              </a:rPr>
              <a:t>воспитательный  идеал</a:t>
            </a:r>
            <a:br>
              <a:rPr lang="ru-RU" sz="4000" dirty="0">
                <a:solidFill>
                  <a:srgbClr val="DF1E0F"/>
                </a:solidFill>
              </a:rPr>
            </a:br>
            <a:endParaRPr lang="ru-RU" sz="4000" dirty="0">
              <a:solidFill>
                <a:srgbClr val="DF1E0F"/>
              </a:solidFill>
            </a:endParaRPr>
          </a:p>
        </p:txBody>
      </p:sp>
      <p:sp>
        <p:nvSpPr>
          <p:cNvPr id="1331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FFFF25"/>
                </a:solidFill>
              </a:rPr>
              <a:t>Российская империя (</a:t>
            </a:r>
            <a:r>
              <a:rPr lang="en-US" sz="2000" b="1" smtClean="0">
                <a:solidFill>
                  <a:srgbClr val="FFFF25"/>
                </a:solidFill>
              </a:rPr>
              <a:t>XVIII</a:t>
            </a:r>
            <a:r>
              <a:rPr lang="ru-RU" sz="2000" b="1" smtClean="0">
                <a:solidFill>
                  <a:srgbClr val="FFFF25"/>
                </a:solidFill>
              </a:rPr>
              <a:t> век)  -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smtClean="0">
                <a:solidFill>
                  <a:srgbClr val="FFFF25"/>
                </a:solidFill>
              </a:rPr>
              <a:t>«верный сын Отечества» готовый служить: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 smtClean="0">
              <a:solidFill>
                <a:srgbClr val="FFFF25"/>
              </a:solidFill>
            </a:endParaRP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FFFF25"/>
                </a:solidFill>
              </a:rPr>
              <a:t>духовному началу (вера)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FFFF25"/>
                </a:solidFill>
              </a:rPr>
              <a:t>государственному началу (государство, Русская земля)</a:t>
            </a:r>
          </a:p>
          <a:p>
            <a:pPr>
              <a:lnSpc>
                <a:spcPct val="80000"/>
              </a:lnSpc>
            </a:pPr>
            <a:r>
              <a:rPr lang="ru-RU" sz="2000" b="1" smtClean="0">
                <a:solidFill>
                  <a:srgbClr val="FFFF25"/>
                </a:solidFill>
              </a:rPr>
              <a:t>народному началу (Отечество, народ)</a:t>
            </a:r>
          </a:p>
          <a:p>
            <a:pPr>
              <a:lnSpc>
                <a:spcPct val="80000"/>
              </a:lnSpc>
            </a:pPr>
            <a:endParaRPr lang="ru-RU" sz="2400" b="1" smtClean="0">
              <a:solidFill>
                <a:srgbClr val="FFFF2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smtClean="0">
                <a:solidFill>
                  <a:srgbClr val="FFFF25"/>
                </a:solidFill>
              </a:rPr>
              <a:t>Полезный Государству и Отечеству гражданин, патриот, высоконравственный, любящий науку, служащий</a:t>
            </a:r>
            <a:r>
              <a:rPr lang="en-US" sz="2400" smtClean="0">
                <a:solidFill>
                  <a:srgbClr val="FFFF25"/>
                </a:solidFill>
              </a:rPr>
              <a:t> </a:t>
            </a:r>
            <a:r>
              <a:rPr lang="ru-RU" sz="2400" smtClean="0">
                <a:solidFill>
                  <a:srgbClr val="FFFF25"/>
                </a:solidFill>
              </a:rPr>
              <a:t>России.</a:t>
            </a:r>
            <a:endParaRPr lang="en-US" sz="2400" smtClean="0">
              <a:solidFill>
                <a:srgbClr val="FFFF2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 smtClean="0">
              <a:solidFill>
                <a:srgbClr val="FFFF2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smtClean="0">
                <a:solidFill>
                  <a:srgbClr val="FFFF25"/>
                </a:solidFill>
              </a:rPr>
              <a:t>XIX</a:t>
            </a:r>
            <a:r>
              <a:rPr lang="ru-RU" sz="1600" smtClean="0">
                <a:solidFill>
                  <a:srgbClr val="FFFF25"/>
                </a:solidFill>
              </a:rPr>
              <a:t> век – самодержавие – православие - соборность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600" smtClean="0">
              <a:solidFill>
                <a:srgbClr val="FFFF25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80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</a:pPr>
            <a:endParaRPr lang="ru-RU" sz="2000" smtClean="0">
              <a:solidFill>
                <a:srgbClr val="DF1E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500034" y="357166"/>
            <a:ext cx="7239000" cy="1143000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0" dirty="0"/>
              <a:t/>
            </a:r>
            <a:br>
              <a:rPr lang="ru-RU" sz="4000" b="0" dirty="0"/>
            </a:br>
            <a:r>
              <a:rPr lang="ru-RU" sz="4000" dirty="0">
                <a:solidFill>
                  <a:srgbClr val="DF1E0F"/>
                </a:solidFill>
              </a:rPr>
              <a:t>Национальный </a:t>
            </a:r>
            <a:br>
              <a:rPr lang="ru-RU" sz="4000" dirty="0">
                <a:solidFill>
                  <a:srgbClr val="DF1E0F"/>
                </a:solidFill>
              </a:rPr>
            </a:br>
            <a:r>
              <a:rPr lang="ru-RU" sz="4000" dirty="0">
                <a:solidFill>
                  <a:srgbClr val="DF1E0F"/>
                </a:solidFill>
              </a:rPr>
              <a:t>воспитательный  идеал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14338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smtClean="0">
                <a:solidFill>
                  <a:srgbClr val="FFFF25"/>
                </a:solidFill>
              </a:rPr>
              <a:t>Советский  период 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solidFill>
                  <a:srgbClr val="FFFF25"/>
                </a:solidFill>
              </a:rPr>
              <a:t>Вера в коммунизм, беззаветное служение партии -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solidFill>
                  <a:srgbClr val="FFFF25"/>
                </a:solidFill>
              </a:rPr>
              <a:t>всесторонне развитый человек.</a:t>
            </a:r>
          </a:p>
          <a:p>
            <a:pPr>
              <a:buFont typeface="Wingdings" pitchFamily="2" charset="2"/>
              <a:buNone/>
            </a:pPr>
            <a:endParaRPr lang="ru-RU" smtClean="0">
              <a:solidFill>
                <a:srgbClr val="FFFF25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b="1" smtClean="0">
                <a:solidFill>
                  <a:srgbClr val="FFFF25"/>
                </a:solidFill>
              </a:rPr>
              <a:t>Советский человек -  строитель коммунизма.</a:t>
            </a:r>
          </a:p>
          <a:p>
            <a:pPr>
              <a:buFont typeface="Wingdings" pitchFamily="2" charset="2"/>
              <a:buNone/>
            </a:pPr>
            <a:endParaRPr lang="ru-RU" sz="3500" b="1" smtClean="0">
              <a:solidFill>
                <a:srgbClr val="FFFF25"/>
              </a:solidFill>
            </a:endParaRPr>
          </a:p>
          <a:p>
            <a:endParaRPr lang="ru-RU" smtClean="0">
              <a:solidFill>
                <a:srgbClr val="FFFF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>
                <a:solidFill>
                  <a:srgbClr val="DF1E0F"/>
                </a:solidFill>
              </a:rPr>
              <a:t/>
            </a:r>
            <a:br>
              <a:rPr lang="ru-RU" sz="4000">
                <a:solidFill>
                  <a:srgbClr val="DF1E0F"/>
                </a:solidFill>
              </a:rPr>
            </a:br>
            <a:r>
              <a:rPr lang="ru-RU" sz="4000" b="0">
                <a:solidFill>
                  <a:srgbClr val="DF1E0F"/>
                </a:solidFill>
              </a:rPr>
              <a:t>Национальный</a:t>
            </a:r>
            <a:br>
              <a:rPr lang="ru-RU" sz="4000" b="0">
                <a:solidFill>
                  <a:srgbClr val="DF1E0F"/>
                </a:solidFill>
              </a:rPr>
            </a:br>
            <a:r>
              <a:rPr lang="ru-RU" sz="4000" b="0">
                <a:solidFill>
                  <a:srgbClr val="DF1E0F"/>
                </a:solidFill>
              </a:rPr>
              <a:t>воспитательный  идеал</a:t>
            </a:r>
            <a:br>
              <a:rPr lang="ru-RU" sz="4000" b="0">
                <a:solidFill>
                  <a:srgbClr val="DF1E0F"/>
                </a:solidFill>
              </a:rPr>
            </a:br>
            <a:endParaRPr lang="ru-RU" sz="4000" b="0">
              <a:solidFill>
                <a:srgbClr val="DF1E0F"/>
              </a:solidFill>
            </a:endParaRPr>
          </a:p>
        </p:txBody>
      </p:sp>
      <p:sp>
        <p:nvSpPr>
          <p:cNvPr id="15362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500063" y="1928813"/>
            <a:ext cx="8229600" cy="45259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 smtClean="0">
                <a:solidFill>
                  <a:srgbClr val="FFFF25"/>
                </a:solidFill>
              </a:rPr>
              <a:t>Постсоветский  период (1991 год – 2000 год)</a:t>
            </a:r>
          </a:p>
          <a:p>
            <a:pPr>
              <a:buFont typeface="Wingdings" pitchFamily="2" charset="2"/>
              <a:buNone/>
            </a:pPr>
            <a:r>
              <a:rPr lang="ru-RU" smtClean="0">
                <a:solidFill>
                  <a:srgbClr val="FFFF25"/>
                </a:solidFill>
              </a:rPr>
              <a:t>Свободная в самоопределении и развитии личность, способная к непрерывному саморазвитию.</a:t>
            </a:r>
          </a:p>
          <a:p>
            <a:pPr>
              <a:buFont typeface="Wingdings" pitchFamily="2" charset="2"/>
              <a:buNone/>
            </a:pPr>
            <a:endParaRPr lang="ru-RU" sz="3500" smtClean="0">
              <a:solidFill>
                <a:srgbClr val="FFFF25"/>
              </a:solidFill>
            </a:endParaRPr>
          </a:p>
          <a:p>
            <a:pPr>
              <a:buFont typeface="Wingdings" pitchFamily="2" charset="2"/>
              <a:buNone/>
            </a:pPr>
            <a:endParaRPr lang="ru-RU" sz="3500" b="1" smtClean="0">
              <a:solidFill>
                <a:srgbClr val="FFFF25"/>
              </a:solidFill>
            </a:endParaRPr>
          </a:p>
          <a:p>
            <a:pPr>
              <a:buFont typeface="Wingdings" pitchFamily="2" charset="2"/>
              <a:buNone/>
            </a:pPr>
            <a:endParaRPr lang="ru-RU" sz="3500" b="1" smtClean="0">
              <a:solidFill>
                <a:schemeClr val="bg2"/>
              </a:solidFill>
            </a:endParaRP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428596" y="0"/>
            <a:ext cx="8385175" cy="1431925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/>
              <a:t/>
            </a:r>
            <a:br>
              <a:rPr lang="ru-RU" sz="4000"/>
            </a:br>
            <a:r>
              <a:rPr lang="ru-RU" sz="4000" b="0">
                <a:solidFill>
                  <a:srgbClr val="DF1E0F"/>
                </a:solidFill>
              </a:rPr>
              <a:t>Национальный </a:t>
            </a:r>
            <a:br>
              <a:rPr lang="ru-RU" sz="4000" b="0">
                <a:solidFill>
                  <a:srgbClr val="DF1E0F"/>
                </a:solidFill>
              </a:rPr>
            </a:br>
            <a:r>
              <a:rPr lang="ru-RU" sz="4000" b="0">
                <a:solidFill>
                  <a:srgbClr val="DF1E0F"/>
                </a:solidFill>
              </a:rPr>
              <a:t>воспитательный  идеал</a:t>
            </a:r>
            <a:r>
              <a:rPr lang="ru-RU" sz="4000" b="0"/>
              <a:t/>
            </a:r>
            <a:br>
              <a:rPr lang="ru-RU" sz="4000" b="0"/>
            </a:br>
            <a:endParaRPr lang="ru-RU" sz="4000" b="0"/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625" y="1857375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smtClean="0">
                <a:solidFill>
                  <a:srgbClr val="FFFF25"/>
                </a:solidFill>
              </a:rPr>
              <a:t>Современный национальный воспитательный идеал – 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Российской Федерации.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94" name="AutoShape 22"/>
          <p:cNvSpPr>
            <a:spLocks noGrp="1" noChangeArrowheads="1"/>
          </p:cNvSpPr>
          <p:nvPr>
            <p:ph type="title"/>
          </p:nvPr>
        </p:nvSpPr>
        <p:spPr bwMode="gray">
          <a:xfrm>
            <a:off x="428596" y="0"/>
            <a:ext cx="8385175" cy="1431925"/>
          </a:xfrm>
          <a:prstGeom prst="roundRect">
            <a:avLst>
              <a:gd name="adj" fmla="val 49106"/>
            </a:avLst>
          </a:prstGeom>
          <a:solidFill>
            <a:srgbClr val="FFFF99"/>
          </a:solidFill>
          <a:ln w="28575">
            <a:solidFill>
              <a:schemeClr val="bg1"/>
            </a:solidFill>
            <a:rou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4000" b="0">
                <a:solidFill>
                  <a:srgbClr val="DF1E0F"/>
                </a:solidFill>
              </a:rPr>
              <a:t>Ценности  современного воспитания</a:t>
            </a:r>
          </a:p>
        </p:txBody>
      </p:sp>
      <p:sp>
        <p:nvSpPr>
          <p:cNvPr id="18434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Патриотизм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Социальная солидарность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Гражданственность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Семья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Труд и творчество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Наука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Традиционные российские религии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Искусство и литература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Природа</a:t>
            </a:r>
          </a:p>
          <a:p>
            <a:pPr>
              <a:lnSpc>
                <a:spcPct val="90000"/>
              </a:lnSpc>
            </a:pPr>
            <a:r>
              <a:rPr lang="ru-RU" sz="2400" smtClean="0">
                <a:solidFill>
                  <a:srgbClr val="FFFF25"/>
                </a:solidFill>
              </a:rPr>
              <a:t>Человечество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Воспитываем успешного гражданина своего отечества! </a:t>
            </a:r>
            <a:endParaRPr lang="ru-RU" dirty="0"/>
          </a:p>
        </p:txBody>
      </p:sp>
      <p:pic>
        <p:nvPicPr>
          <p:cNvPr id="21506" name="Содержимое 3" descr="getImageCA4WKGW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5677" y="1882775"/>
            <a:ext cx="6852646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500306"/>
            <a:ext cx="5000625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Школьная успеваемость первоклашки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>
                <a:solidFill>
                  <a:schemeClr val="tx1"/>
                </a:solidFill>
              </a:rPr>
              <a:t>Скоро 1 сентября – знаменательный и волнительный день, прежде всего для первоклассников и их родителей. Впереди «долгие» годы школьной жизни. </a:t>
            </a:r>
            <a:r>
              <a:rPr lang="ru-RU" sz="2000" u="sng" dirty="0" smtClean="0">
                <a:solidFill>
                  <a:schemeClr val="tx1"/>
                </a:solidFill>
              </a:rPr>
              <a:t>Какими они будут? </a:t>
            </a:r>
            <a:r>
              <a:rPr lang="ru-RU" sz="2000" dirty="0" smtClean="0">
                <a:solidFill>
                  <a:schemeClr val="tx1"/>
                </a:solidFill>
              </a:rPr>
              <a:t>Что ждет вашего малыша за школьным порогом? Конечно, очень хочется, чтобы это были радость от познания нового и успехов в учебе, восторг от успешного преодоления трудностей, открытие новых вершин для творчества и, обязательно, новые друзья.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53251" name="Содержимое 3" descr="SSL21137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0" y="142875"/>
            <a:ext cx="3201988" cy="24003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357430"/>
            <a:ext cx="7467600" cy="11430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По мнению психологов, исполнение этих надежд зависят от трех обстоятельств: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1.</a:t>
            </a:r>
            <a:r>
              <a:rPr lang="ru-RU" sz="2000" dirty="0" smtClean="0">
                <a:solidFill>
                  <a:schemeClr val="tx1"/>
                </a:solidFill>
              </a:rPr>
              <a:t>насколько </a:t>
            </a:r>
            <a:r>
              <a:rPr lang="ru-RU" sz="2000" dirty="0" smtClean="0">
                <a:solidFill>
                  <a:schemeClr val="tx1"/>
                </a:solidFill>
              </a:rPr>
              <a:t>ребенок психологически подготовлен к школе?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</a:t>
            </a:r>
            <a:r>
              <a:rPr lang="ru-RU" sz="2000" dirty="0" smtClean="0">
                <a:solidFill>
                  <a:schemeClr val="tx1"/>
                </a:solidFill>
              </a:rPr>
              <a:t>какими </a:t>
            </a:r>
            <a:r>
              <a:rPr lang="ru-RU" sz="2000" dirty="0" smtClean="0">
                <a:solidFill>
                  <a:schemeClr val="tx1"/>
                </a:solidFill>
              </a:rPr>
              <a:t>являются установки родителей относительно школьной жизни? Насколько эти установки соответствуют возможностям, мотивации и ценностям самого первоклассника?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3.</a:t>
            </a:r>
            <a:r>
              <a:rPr lang="ru-RU" sz="2000" dirty="0" smtClean="0">
                <a:solidFill>
                  <a:schemeClr val="tx1"/>
                </a:solidFill>
              </a:rPr>
              <a:t>как </a:t>
            </a:r>
            <a:r>
              <a:rPr lang="ru-RU" sz="2000" dirty="0" smtClean="0">
                <a:solidFill>
                  <a:schemeClr val="tx1"/>
                </a:solidFill>
              </a:rPr>
              <a:t>педагогические ориентиры </a:t>
            </a:r>
            <a:r>
              <a:rPr lang="ru-RU" sz="2000" dirty="0" smtClean="0">
                <a:solidFill>
                  <a:schemeClr val="tx1"/>
                </a:solidFill>
                <a:hlinkClick r:id="rId2"/>
              </a:rPr>
              <a:t>учителя</a:t>
            </a:r>
            <a:r>
              <a:rPr lang="ru-RU" sz="2000" dirty="0" smtClean="0">
                <a:solidFill>
                  <a:schemeClr val="tx1"/>
                </a:solidFill>
              </a:rPr>
              <a:t> совпадают с ожиданиями и установками ребенка и родителей? </a:t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571750"/>
            <a:ext cx="6480175" cy="1397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Федеральный государственный </a:t>
            </a:r>
            <a:b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образовательный </a:t>
            </a:r>
            <a:r>
              <a:rPr lang="ru-RU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стандарт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начального </a:t>
            </a:r>
            <a:r>
              <a:rPr lang="ru-RU" sz="40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общего образования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 </a:t>
            </a:r>
            <a:r>
              <a:rPr lang="ru-RU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актуальные вопросы введения </a:t>
            </a:r>
            <a: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4000" dirty="0" smtClean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662238" y="4581525"/>
            <a:ext cx="6481762" cy="15113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ru-RU" sz="2800" i="1" smtClean="0">
                <a:latin typeface="Tahoma" charset="0"/>
              </a:rPr>
              <a:t/>
            </a:r>
            <a:br>
              <a:rPr lang="ru-RU" sz="2800" i="1" smtClean="0">
                <a:latin typeface="Tahoma" charset="0"/>
              </a:rPr>
            </a:br>
            <a:endParaRPr lang="ru-RU" sz="2000" smtClean="0">
              <a:latin typeface="Tahoma" charset="0"/>
            </a:endParaRPr>
          </a:p>
          <a:p>
            <a:pPr marL="0" indent="0" algn="r">
              <a:spcBef>
                <a:spcPct val="0"/>
              </a:spcBef>
              <a:buFontTx/>
              <a:buNone/>
            </a:pPr>
            <a:endParaRPr lang="ru-RU" sz="2000" smtClean="0">
              <a:latin typeface="Tahoma" charset="0"/>
            </a:endParaRPr>
          </a:p>
          <a:p>
            <a:pPr marL="0" indent="0" algn="r">
              <a:spcBef>
                <a:spcPct val="0"/>
              </a:spcBef>
              <a:buFontTx/>
              <a:buNone/>
            </a:pPr>
            <a:endParaRPr lang="ru-RU" sz="1600" smtClean="0"/>
          </a:p>
          <a:p>
            <a:pPr marL="0" indent="0" algn="ctr">
              <a:buFontTx/>
              <a:buNone/>
            </a:pPr>
            <a:endParaRPr lang="ru-RU" sz="2000" i="1" smtClean="0">
              <a:latin typeface="Tahoma" charset="0"/>
            </a:endParaRPr>
          </a:p>
        </p:txBody>
      </p:sp>
      <p:sp>
        <p:nvSpPr>
          <p:cNvPr id="922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endParaRPr lang="ru-RU" sz="1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5A954DA-2275-42DE-B078-17335181BD01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7586663" cy="7366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Основная цель </a:t>
            </a:r>
            <a:b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</a:b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российского образования</a:t>
            </a:r>
            <a: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  <a:t/>
            </a:r>
            <a:br>
              <a:rPr lang="ru-RU" sz="3600" dirty="0" smtClean="0">
                <a:solidFill>
                  <a:srgbClr val="FF3300"/>
                </a:solidFill>
                <a:latin typeface="Tahoma" pitchFamily="34" charset="0"/>
              </a:rPr>
            </a:br>
            <a:endParaRPr lang="ru-RU" sz="3600" dirty="0" smtClean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14340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F8B9411-8355-4B8D-8856-830D04C008CA}" type="slidenum">
              <a:rPr lang="ru-RU" sz="1400">
                <a:latin typeface="Calibri" pitchFamily="34" charset="0"/>
              </a:rPr>
              <a:pPr algn="r"/>
              <a:t>5</a:t>
            </a:fld>
            <a:endParaRPr lang="ru-RU" sz="1400">
              <a:latin typeface="Calibri" pitchFamily="34" charset="0"/>
            </a:endParaRPr>
          </a:p>
        </p:txBody>
      </p:sp>
      <p:sp>
        <p:nvSpPr>
          <p:cNvPr id="14341" name="AutoShape 27"/>
          <p:cNvSpPr>
            <a:spLocks noChangeArrowheads="1"/>
          </p:cNvSpPr>
          <p:nvPr/>
        </p:nvSpPr>
        <p:spPr bwMode="auto">
          <a:xfrm rot="5400000">
            <a:off x="4321969" y="5122069"/>
            <a:ext cx="430213" cy="5048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2" name="Номер слайда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E381848A-570C-48C8-9074-E84A854FB672}" type="slidenum">
              <a:rPr lang="ru-RU" sz="1400">
                <a:latin typeface="Calibri" pitchFamily="34" charset="0"/>
              </a:rPr>
              <a:pPr algn="r"/>
              <a:t>5</a:t>
            </a:fld>
            <a:endParaRPr lang="ru-RU" sz="1400">
              <a:latin typeface="Calibri" pitchFamily="34" charset="0"/>
            </a:endParaRPr>
          </a:p>
        </p:txBody>
      </p:sp>
      <p:sp>
        <p:nvSpPr>
          <p:cNvPr id="14343" name="AutoShape 5"/>
          <p:cNvSpPr>
            <a:spLocks noChangeArrowheads="1"/>
          </p:cNvSpPr>
          <p:nvPr/>
        </p:nvSpPr>
        <p:spPr bwMode="auto">
          <a:xfrm>
            <a:off x="3348038" y="3789363"/>
            <a:ext cx="2376487" cy="1296987"/>
          </a:xfrm>
          <a:prstGeom prst="roundRect">
            <a:avLst>
              <a:gd name="adj" fmla="val 16667"/>
            </a:avLst>
          </a:prstGeom>
          <a:solidFill>
            <a:srgbClr val="0033CC">
              <a:alpha val="49019"/>
            </a:srgbClr>
          </a:soli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</a:rPr>
              <a:t>Новая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</a:rPr>
              <a:t>цель</a:t>
            </a:r>
          </a:p>
          <a:p>
            <a:pPr marL="342900" indent="-342900" algn="ctr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2400">
                <a:solidFill>
                  <a:schemeClr val="bg1"/>
                </a:solidFill>
              </a:rPr>
              <a:t>образования</a:t>
            </a:r>
          </a:p>
        </p:txBody>
      </p:sp>
      <p:sp>
        <p:nvSpPr>
          <p:cNvPr id="14344" name="AutoShape 7"/>
          <p:cNvSpPr>
            <a:spLocks noChangeArrowheads="1"/>
          </p:cNvSpPr>
          <p:nvPr/>
        </p:nvSpPr>
        <p:spPr bwMode="auto">
          <a:xfrm>
            <a:off x="5940425" y="2133600"/>
            <a:ext cx="2952750" cy="21590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/>
              <a:t>Новые технологии</a:t>
            </a: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</p:txBody>
      </p:sp>
      <p:sp>
        <p:nvSpPr>
          <p:cNvPr id="14345" name="AutoShape 8"/>
          <p:cNvSpPr>
            <a:spLocks noChangeArrowheads="1"/>
          </p:cNvSpPr>
          <p:nvPr/>
        </p:nvSpPr>
        <p:spPr bwMode="auto">
          <a:xfrm>
            <a:off x="323850" y="2060575"/>
            <a:ext cx="2878138" cy="22320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1400" u="sng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/>
              <a:t>Общественный 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ru-RU" sz="1600" u="sng"/>
              <a:t>договор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400" u="sng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ru-RU" sz="2000"/>
          </a:p>
        </p:txBody>
      </p:sp>
      <p:sp>
        <p:nvSpPr>
          <p:cNvPr id="14346" name="AutoShape 9"/>
          <p:cNvSpPr>
            <a:spLocks noChangeArrowheads="1"/>
          </p:cNvSpPr>
          <p:nvPr/>
        </p:nvSpPr>
        <p:spPr bwMode="auto">
          <a:xfrm>
            <a:off x="611188" y="2636838"/>
            <a:ext cx="2593975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>
                  <a:alpha val="50000"/>
                </a:srgbClr>
              </a:gs>
              <a:gs pos="100000">
                <a:srgbClr val="F66200">
                  <a:alpha val="50000"/>
                </a:srgbClr>
              </a:gs>
            </a:gsLst>
            <a:lin ang="5400000" scaled="1"/>
          </a:gra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Новые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образовательные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запросы семьи,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общества,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и государства</a:t>
            </a:r>
          </a:p>
        </p:txBody>
      </p:sp>
      <p:sp>
        <p:nvSpPr>
          <p:cNvPr id="14347" name="AutoShape 10"/>
          <p:cNvSpPr>
            <a:spLocks noChangeArrowheads="1"/>
          </p:cNvSpPr>
          <p:nvPr/>
        </p:nvSpPr>
        <p:spPr bwMode="auto">
          <a:xfrm>
            <a:off x="6227763" y="2636838"/>
            <a:ext cx="2665412" cy="16557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6600">
                  <a:alpha val="50000"/>
                </a:srgbClr>
              </a:gs>
              <a:gs pos="100000">
                <a:srgbClr val="D95700">
                  <a:alpha val="50000"/>
                </a:srgbClr>
              </a:gs>
            </a:gsLst>
            <a:lin ang="5400000" scaled="1"/>
          </a:gradFill>
          <a:ln w="28575" algn="ctr">
            <a:noFill/>
            <a:round/>
            <a:headEnd/>
            <a:tailEnd/>
          </a:ln>
          <a:effectLst>
            <a:prstShdw prst="shdw17" dist="17961" dir="2700000">
              <a:srgbClr val="993D00"/>
            </a:prstShdw>
          </a:effectLst>
        </p:spPr>
        <p:txBody>
          <a:bodyPr wrap="none" anchor="ctr"/>
          <a:lstStyle/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Широкое внедрение 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ИКТ-технологий</a:t>
            </a:r>
          </a:p>
          <a:p>
            <a:pPr marL="342900" indent="-342900" algn="ctr"/>
            <a:r>
              <a:rPr lang="ru-RU">
                <a:solidFill>
                  <a:schemeClr val="bg1"/>
                </a:solidFill>
                <a:latin typeface="Tahoma" pitchFamily="34" charset="0"/>
              </a:rPr>
              <a:t>во все сферы жизни</a:t>
            </a:r>
          </a:p>
        </p:txBody>
      </p:sp>
      <p:sp>
        <p:nvSpPr>
          <p:cNvPr id="14348" name="AutoShape 17"/>
          <p:cNvSpPr>
            <a:spLocks noChangeArrowheads="1"/>
          </p:cNvSpPr>
          <p:nvPr/>
        </p:nvSpPr>
        <p:spPr bwMode="auto">
          <a:xfrm rot="1535272">
            <a:off x="233997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49" name="AutoShape 23"/>
          <p:cNvSpPr>
            <a:spLocks noChangeArrowheads="1"/>
          </p:cNvSpPr>
          <p:nvPr/>
        </p:nvSpPr>
        <p:spPr bwMode="auto">
          <a:xfrm rot="9180250">
            <a:off x="5724525" y="4437063"/>
            <a:ext cx="976313" cy="48577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4350" name="AutoShape 26"/>
          <p:cNvSpPr>
            <a:spLocks noChangeArrowheads="1"/>
          </p:cNvSpPr>
          <p:nvPr/>
        </p:nvSpPr>
        <p:spPr bwMode="auto">
          <a:xfrm>
            <a:off x="3419475" y="1268413"/>
            <a:ext cx="2232025" cy="1223962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>
                <a:latin typeface="Tahoma" pitchFamily="34" charset="0"/>
              </a:rPr>
              <a:t>Проблемы России</a:t>
            </a:r>
          </a:p>
          <a:p>
            <a:pPr algn="ctr"/>
            <a:r>
              <a:rPr lang="ru-RU" sz="2000">
                <a:latin typeface="Tahoma" pitchFamily="34" charset="0"/>
              </a:rPr>
              <a:t>Стратегия</a:t>
            </a:r>
          </a:p>
          <a:p>
            <a:pPr algn="ctr"/>
            <a:r>
              <a:rPr lang="ru-RU" sz="2000">
                <a:latin typeface="Tahoma" pitchFamily="34" charset="0"/>
              </a:rPr>
              <a:t>2020</a:t>
            </a:r>
          </a:p>
        </p:txBody>
      </p:sp>
      <p:sp>
        <p:nvSpPr>
          <p:cNvPr id="14351" name="AutoShape 8"/>
          <p:cNvSpPr>
            <a:spLocks noChangeArrowheads="1"/>
          </p:cNvSpPr>
          <p:nvPr/>
        </p:nvSpPr>
        <p:spPr bwMode="auto">
          <a:xfrm>
            <a:off x="395288" y="5661025"/>
            <a:ext cx="8137525" cy="1081088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0033CC"/>
            </a:solidFill>
            <a:round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pPr algn="ctr"/>
            <a:r>
              <a:rPr lang="ru-RU" sz="2000">
                <a:latin typeface="Tahoma" pitchFamily="34" charset="0"/>
              </a:rPr>
              <a:t>Воспитание, социально-педагогическая поддержка становления и </a:t>
            </a:r>
          </a:p>
          <a:p>
            <a:pPr algn="ctr"/>
            <a:r>
              <a:rPr lang="ru-RU" sz="2000">
                <a:latin typeface="Tahoma" pitchFamily="34" charset="0"/>
              </a:rPr>
              <a:t>развития высоконравственного, ответственного, творческого, </a:t>
            </a:r>
          </a:p>
          <a:p>
            <a:pPr algn="ctr"/>
            <a:r>
              <a:rPr lang="ru-RU" sz="2000">
                <a:latin typeface="Tahoma" pitchFamily="34" charset="0"/>
              </a:rPr>
              <a:t>инициативного, компетентного гражданина России</a:t>
            </a:r>
          </a:p>
        </p:txBody>
      </p:sp>
      <p:sp>
        <p:nvSpPr>
          <p:cNvPr id="14352" name="AutoShape 27"/>
          <p:cNvSpPr>
            <a:spLocks noChangeArrowheads="1"/>
          </p:cNvSpPr>
          <p:nvPr/>
        </p:nvSpPr>
        <p:spPr bwMode="auto">
          <a:xfrm rot="5400000">
            <a:off x="4211638" y="2779712"/>
            <a:ext cx="719138" cy="576263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noFill/>
          <a:ln w="28575">
            <a:solidFill>
              <a:srgbClr val="0033CC"/>
            </a:solidFill>
            <a:miter lim="800000"/>
            <a:headEnd/>
            <a:tailEnd/>
          </a:ln>
          <a:effectLst>
            <a:prstShdw prst="shdw17" dist="17961" dir="2700000">
              <a:srgbClr val="001F7A"/>
            </a:prstShdw>
          </a:effectLst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8AC52C4-81CA-4310-AE1E-5E0833694D6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7743825" cy="935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Стандарт как социальная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конвенциональная норма, 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реализующая общественный договор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9220" name="AutoShape 8"/>
          <p:cNvSpPr>
            <a:spLocks noChangeArrowheads="1"/>
          </p:cNvSpPr>
          <p:nvPr/>
        </p:nvSpPr>
        <p:spPr bwMode="auto">
          <a:xfrm>
            <a:off x="6000750" y="2214563"/>
            <a:ext cx="2597150" cy="18002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/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ОБЩЕСТВО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Безопасность и здоровье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Свобода и ответственность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Социальная справедливость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Благосостояние</a:t>
            </a:r>
            <a:endParaRPr lang="ru-RU" sz="600" u="sng" dirty="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800" u="sng" dirty="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800" dirty="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9221" name="AutoShape 8"/>
          <p:cNvSpPr>
            <a:spLocks noChangeArrowheads="1"/>
          </p:cNvSpPr>
          <p:nvPr/>
        </p:nvSpPr>
        <p:spPr bwMode="auto">
          <a:xfrm>
            <a:off x="3286125" y="4786313"/>
            <a:ext cx="2725738" cy="1811337"/>
          </a:xfrm>
          <a:prstGeom prst="roundRect">
            <a:avLst>
              <a:gd name="adj" fmla="val 15229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anchor="ctr"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/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dirty="0">
              <a:latin typeface="Calibri" pitchFamily="34" charset="0"/>
            </a:endParaRPr>
          </a:p>
          <a:p>
            <a:pPr marL="342900" indent="-342900" algn="ctr">
              <a:defRPr/>
            </a:pPr>
            <a:endParaRPr lang="ru-RU" sz="1400" dirty="0">
              <a:latin typeface="Tahoma" pitchFamily="34" charset="0"/>
            </a:endParaRPr>
          </a:p>
          <a:p>
            <a:pPr marL="342900" indent="-342900" algn="ctr"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</a:rPr>
              <a:t>ГОСУДАРСТВО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Национальное 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единство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Безопасность 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Развитие человеческого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 потенциала</a:t>
            </a:r>
          </a:p>
          <a:p>
            <a:pPr marL="342900" indent="-342900" algn="ctr">
              <a:defRPr/>
            </a:pPr>
            <a:r>
              <a:rPr lang="ru-RU" sz="1400" dirty="0">
                <a:latin typeface="Tahoma" pitchFamily="34" charset="0"/>
              </a:rPr>
              <a:t>Конкурентоспособность</a:t>
            </a:r>
            <a:endParaRPr lang="ru-RU" sz="900" u="sng" dirty="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900" dirty="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4800" dirty="0">
              <a:latin typeface="Tahoma" pitchFamily="34" charset="0"/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/>
          </a:p>
        </p:txBody>
      </p:sp>
      <p:sp>
        <p:nvSpPr>
          <p:cNvPr id="69641" name="AutoShape 8"/>
          <p:cNvSpPr>
            <a:spLocks noChangeArrowheads="1"/>
          </p:cNvSpPr>
          <p:nvPr/>
        </p:nvSpPr>
        <p:spPr bwMode="auto">
          <a:xfrm>
            <a:off x="107950" y="2133600"/>
            <a:ext cx="2809875" cy="1943100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1400" u="sng" dirty="0"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+mn-cs"/>
              </a:rPr>
              <a:t>СЕМЬЯ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Личностная успешность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Социальная успешность</a:t>
            </a: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Профессиональная </a:t>
            </a:r>
            <a:endParaRPr lang="en-US" sz="1400" dirty="0">
              <a:latin typeface="Tahoma" pitchFamily="34" charset="0"/>
              <a:cs typeface="+mn-cs"/>
            </a:endParaRPr>
          </a:p>
          <a:p>
            <a:pPr marL="342900" indent="-3429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>
                <a:latin typeface="Tahoma" pitchFamily="34" charset="0"/>
                <a:cs typeface="+mn-cs"/>
              </a:rPr>
              <a:t>успешность</a:t>
            </a:r>
          </a:p>
          <a:p>
            <a:pPr marL="342900" indent="-342900" algn="ctr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defRPr/>
            </a:pPr>
            <a:endParaRPr lang="ru-RU" sz="600" u="sng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4" charset="0"/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u="sng" dirty="0"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cs typeface="+mn-cs"/>
            </a:endParaRPr>
          </a:p>
          <a:p>
            <a:pPr marL="342900" indent="-342900" algn="ctr" fontAlgn="auto">
              <a:lnSpc>
                <a:spcPct val="75000"/>
              </a:lnSpc>
              <a:spcBef>
                <a:spcPct val="20000"/>
              </a:spcBef>
              <a:spcAft>
                <a:spcPts val="0"/>
              </a:spcAft>
              <a:buClr>
                <a:schemeClr val="bg2"/>
              </a:buClr>
              <a:buSzPct val="75000"/>
              <a:buFont typeface="Wingdings" pitchFamily="2" charset="2"/>
              <a:buNone/>
              <a:defRPr/>
            </a:pPr>
            <a:endParaRPr lang="ru-RU" sz="2000" dirty="0">
              <a:cs typeface="+mn-cs"/>
            </a:endParaRPr>
          </a:p>
        </p:txBody>
      </p:sp>
      <p:pic>
        <p:nvPicPr>
          <p:cNvPr id="15367" name="Picture 8" descr="Standart-1"/>
          <p:cNvPicPr>
            <a:picLocks noChangeAspect="1" noChangeArrowheads="1"/>
          </p:cNvPicPr>
          <p:nvPr/>
        </p:nvPicPr>
        <p:blipFill>
          <a:blip r:embed="rId3"/>
          <a:srcRect l="23444" t="8795" r="6860" b="7434"/>
          <a:stretch>
            <a:fillRect/>
          </a:stretch>
        </p:blipFill>
        <p:spPr bwMode="auto">
          <a:xfrm>
            <a:off x="2987675" y="1341438"/>
            <a:ext cx="299720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gray">
          <a:xfrm>
            <a:off x="179388" y="152400"/>
            <a:ext cx="8964612" cy="1189038"/>
          </a:xfrm>
          <a:prstGeom prst="roundRect">
            <a:avLst>
              <a:gd name="adj" fmla="val 49106"/>
            </a:avLst>
          </a:prstGeom>
          <a:solidFill>
            <a:srgbClr val="99CCFF"/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Портрет выпускника: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дошкольник</a:t>
            </a:r>
            <a:r>
              <a:rPr lang="ru-RU" sz="3200" b="1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cs typeface="+mn-cs"/>
              </a:rPr>
              <a:t> – начальная школа</a:t>
            </a:r>
          </a:p>
        </p:txBody>
      </p:sp>
      <p:pic>
        <p:nvPicPr>
          <p:cNvPr id="17411" name="Picture 3" descr="007dbf48c49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900" y="1700213"/>
            <a:ext cx="14859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Text Box 6"/>
          <p:cNvSpPr txBox="1">
            <a:spLocks noChangeArrowheads="1"/>
          </p:cNvSpPr>
          <p:nvPr/>
        </p:nvSpPr>
        <p:spPr bwMode="auto">
          <a:xfrm>
            <a:off x="1763713" y="1808163"/>
            <a:ext cx="28019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деятельный и активный</a:t>
            </a:r>
          </a:p>
        </p:txBody>
      </p:sp>
      <p:sp>
        <p:nvSpPr>
          <p:cNvPr id="17413" name="Text Box 7"/>
          <p:cNvSpPr txBox="1">
            <a:spLocks noChangeArrowheads="1"/>
          </p:cNvSpPr>
          <p:nvPr/>
        </p:nvSpPr>
        <p:spPr bwMode="auto">
          <a:xfrm>
            <a:off x="1979613" y="2312988"/>
            <a:ext cx="1514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креативный</a:t>
            </a:r>
          </a:p>
        </p:txBody>
      </p:sp>
      <p:sp>
        <p:nvSpPr>
          <p:cNvPr id="17414" name="Text Box 8"/>
          <p:cNvSpPr txBox="1">
            <a:spLocks noChangeArrowheads="1"/>
          </p:cNvSpPr>
          <p:nvPr/>
        </p:nvSpPr>
        <p:spPr bwMode="auto">
          <a:xfrm>
            <a:off x="2124075" y="2816225"/>
            <a:ext cx="20843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любознательный</a:t>
            </a:r>
          </a:p>
        </p:txBody>
      </p: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2303463" y="3249613"/>
            <a:ext cx="17986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инициативный</a:t>
            </a:r>
          </a:p>
        </p:txBody>
      </p:sp>
      <p:sp>
        <p:nvSpPr>
          <p:cNvPr id="17416" name="Text Box 10"/>
          <p:cNvSpPr txBox="1">
            <a:spLocks noChangeArrowheads="1"/>
          </p:cNvSpPr>
          <p:nvPr/>
        </p:nvSpPr>
        <p:spPr bwMode="auto">
          <a:xfrm>
            <a:off x="576263" y="3897313"/>
            <a:ext cx="3870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открытый внешнему миру,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  <a:latin typeface="Calibri" pitchFamily="34" charset="0"/>
              </a:rPr>
              <a:t> доброжелательный и отзывчивый</a:t>
            </a:r>
          </a:p>
        </p:txBody>
      </p:sp>
      <p:sp>
        <p:nvSpPr>
          <p:cNvPr id="17417" name="Text Box 11"/>
          <p:cNvSpPr txBox="1">
            <a:spLocks noChangeArrowheads="1"/>
          </p:cNvSpPr>
          <p:nvPr/>
        </p:nvSpPr>
        <p:spPr bwMode="auto">
          <a:xfrm>
            <a:off x="250825" y="4581525"/>
            <a:ext cx="39465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положительное отношение к себе,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  <a:latin typeface="Calibri" pitchFamily="34" charset="0"/>
              </a:rPr>
              <a:t> уверенность в своих силах</a:t>
            </a:r>
            <a:r>
              <a:rPr lang="ru-RU">
                <a:solidFill>
                  <a:srgbClr val="FFFF99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7418" name="Text Box 12"/>
          <p:cNvSpPr txBox="1">
            <a:spLocks noChangeArrowheads="1"/>
          </p:cNvSpPr>
          <p:nvPr/>
        </p:nvSpPr>
        <p:spPr bwMode="auto">
          <a:xfrm>
            <a:off x="4895850" y="3860800"/>
            <a:ext cx="16557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коммуника-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тивность</a:t>
            </a:r>
          </a:p>
        </p:txBody>
      </p:sp>
      <p:sp>
        <p:nvSpPr>
          <p:cNvPr id="17419" name="Text Box 13"/>
          <p:cNvSpPr txBox="1">
            <a:spLocks noChangeArrowheads="1"/>
          </p:cNvSpPr>
          <p:nvPr/>
        </p:nvSpPr>
        <p:spPr bwMode="auto">
          <a:xfrm>
            <a:off x="2808288" y="6021388"/>
            <a:ext cx="63357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навыки самоорганизации и здорового образа жизни</a:t>
            </a:r>
          </a:p>
        </p:txBody>
      </p:sp>
      <p:sp>
        <p:nvSpPr>
          <p:cNvPr id="17420" name="Text Box 14"/>
          <p:cNvSpPr txBox="1">
            <a:spLocks noChangeArrowheads="1"/>
          </p:cNvSpPr>
          <p:nvPr/>
        </p:nvSpPr>
        <p:spPr bwMode="auto">
          <a:xfrm>
            <a:off x="5148263" y="2420938"/>
            <a:ext cx="158432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исследова-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тельский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интерес</a:t>
            </a:r>
          </a:p>
        </p:txBody>
      </p:sp>
      <p:sp>
        <p:nvSpPr>
          <p:cNvPr id="17421" name="Text Box 15"/>
          <p:cNvSpPr txBox="1">
            <a:spLocks noChangeArrowheads="1"/>
          </p:cNvSpPr>
          <p:nvPr/>
        </p:nvSpPr>
        <p:spPr bwMode="auto">
          <a:xfrm>
            <a:off x="6767513" y="4941888"/>
            <a:ext cx="21986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саморегуляция</a:t>
            </a:r>
          </a:p>
        </p:txBody>
      </p:sp>
      <p:sp>
        <p:nvSpPr>
          <p:cNvPr id="17422" name="Text Box 16"/>
          <p:cNvSpPr txBox="1">
            <a:spLocks noChangeArrowheads="1"/>
          </p:cNvSpPr>
          <p:nvPr/>
        </p:nvSpPr>
        <p:spPr bwMode="auto">
          <a:xfrm>
            <a:off x="4103688" y="4941888"/>
            <a:ext cx="2341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ответственность</a:t>
            </a:r>
          </a:p>
        </p:txBody>
      </p:sp>
      <p:sp>
        <p:nvSpPr>
          <p:cNvPr id="17423" name="Text Box 17"/>
          <p:cNvSpPr txBox="1">
            <a:spLocks noChangeArrowheads="1"/>
          </p:cNvSpPr>
          <p:nvPr/>
        </p:nvSpPr>
        <p:spPr bwMode="auto">
          <a:xfrm>
            <a:off x="0" y="5337175"/>
            <a:ext cx="25796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>
                <a:solidFill>
                  <a:srgbClr val="0000FF"/>
                </a:solidFill>
                <a:latin typeface="Calibri" pitchFamily="34" charset="0"/>
              </a:rPr>
              <a:t>чувство собственного</a:t>
            </a:r>
          </a:p>
          <a:p>
            <a:pPr eaLnBrk="0" hangingPunct="0"/>
            <a:r>
              <a:rPr lang="ru-RU">
                <a:solidFill>
                  <a:srgbClr val="0000FF"/>
                </a:solidFill>
                <a:latin typeface="Calibri" pitchFamily="34" charset="0"/>
              </a:rPr>
              <a:t>  достоинства</a:t>
            </a:r>
          </a:p>
        </p:txBody>
      </p:sp>
      <p:sp>
        <p:nvSpPr>
          <p:cNvPr id="17424" name="Text Box 18"/>
          <p:cNvSpPr txBox="1">
            <a:spLocks noChangeArrowheads="1"/>
          </p:cNvSpPr>
          <p:nvPr/>
        </p:nvSpPr>
        <p:spPr bwMode="auto">
          <a:xfrm>
            <a:off x="3527425" y="5373688"/>
            <a:ext cx="5076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eaLnBrk="0" hangingPunct="0">
              <a:buFontTx/>
              <a:buChar char="•"/>
            </a:pPr>
            <a:r>
              <a:rPr lang="ru-RU" b="1">
                <a:latin typeface="Calibri" pitchFamily="34" charset="0"/>
              </a:rPr>
              <a:t>уважительное отношение к окружающим, </a:t>
            </a:r>
          </a:p>
          <a:p>
            <a:pPr eaLnBrk="0" hangingPunct="0"/>
            <a:r>
              <a:rPr lang="ru-RU" b="1">
                <a:latin typeface="Calibri" pitchFamily="34" charset="0"/>
              </a:rPr>
              <a:t> к иной точке зрения</a:t>
            </a:r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>
            <a:off x="0" y="6381750"/>
            <a:ext cx="9144000" cy="4762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B2B2B2"/>
              </a:gs>
              <a:gs pos="50000">
                <a:srgbClr val="FFFFCC"/>
              </a:gs>
              <a:gs pos="100000">
                <a:srgbClr val="B2B2B2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29292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УЧЕБНАЯ САМОСТОЯТЕЛЬНОСТЬ ≡ УМЕНИЕ УЧИТЬСЯ</a:t>
            </a:r>
          </a:p>
        </p:txBody>
      </p:sp>
      <p:pic>
        <p:nvPicPr>
          <p:cNvPr id="17426" name="Picture 20" descr="E:\ФОТО\ШКОЛА\4 КЛАСС\проекты\Изображение 039.jpg"/>
          <p:cNvPicPr>
            <a:picLocks noChangeAspect="1" noChangeArrowheads="1"/>
          </p:cNvPicPr>
          <p:nvPr/>
        </p:nvPicPr>
        <p:blipFill>
          <a:blip r:embed="rId4"/>
          <a:srcRect l="37375" t="33151" r="587" b="987"/>
          <a:stretch>
            <a:fillRect/>
          </a:stretch>
        </p:blipFill>
        <p:spPr bwMode="auto">
          <a:xfrm>
            <a:off x="6572250" y="1500188"/>
            <a:ext cx="2214563" cy="176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6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719B57A-B337-43B9-89A4-C5DCF95E6648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484313"/>
            <a:ext cx="8686800" cy="8382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smtClean="0">
                <a:solidFill>
                  <a:srgbClr val="0033CC"/>
                </a:solidFill>
                <a:latin typeface="Tahoma" pitchFamily="34" charset="0"/>
              </a:rPr>
              <a:t>Выпускник начальной школы</a:t>
            </a:r>
            <a:br>
              <a:rPr lang="ru-RU" sz="2800" smtClean="0">
                <a:solidFill>
                  <a:srgbClr val="0033CC"/>
                </a:solidFill>
                <a:latin typeface="Tahoma" pitchFamily="34" charset="0"/>
              </a:rPr>
            </a:br>
            <a:endParaRPr lang="ru-RU" sz="2800" smtClean="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68680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Любознательный,  интересующийся, активно познающий мир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Владеющий основами умения учиться.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Любящий родной край и свою страну.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Уважающий и принимающий ценности семьи и общества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Готовый самостоятельно действовать и отвечать за свои поступки перед семьей и школой.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Доброжелательный, умеющий слушать и слышать партнера,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умеющий высказать свое мнение.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Ø"/>
            </a:pPr>
            <a:r>
              <a:rPr lang="ru-RU" sz="2200" smtClean="0">
                <a:latin typeface="Tahoma" pitchFamily="34" charset="0"/>
              </a:rPr>
              <a:t>Выполняющий правила здорового и безопасного образа жизни для себя и окружающих.</a:t>
            </a:r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250825" y="225425"/>
            <a:ext cx="86423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solidFill>
                  <a:srgbClr val="FF3300"/>
                </a:solidFill>
                <a:latin typeface="Tahoma" pitchFamily="34" charset="0"/>
                <a:cs typeface="+mn-cs"/>
              </a:rPr>
              <a:t>Требования к результатам освоения основной образовательной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75" y="500063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Предполагаемый результат:</a:t>
            </a: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b="1" dirty="0" smtClean="0"/>
              <a:t>Здоровый физически, психически, нравственно, адекватно оценивающий свое место и предназначение в жизни выпускник начальной школы.</a:t>
            </a:r>
            <a:endParaRPr lang="ru-RU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3500438"/>
            <a:ext cx="3429000" cy="303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59</TotalTime>
  <Words>468</Words>
  <Application>Microsoft Office PowerPoint</Application>
  <PresentationFormat>Экран (4:3)</PresentationFormat>
  <Paragraphs>203</Paragraphs>
  <Slides>17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Мы теперь не  просто  дети,  мы теперь- ученики!</vt:lpstr>
      <vt:lpstr>Школьная успеваемость первоклашки Скоро 1 сентября – знаменательный и волнительный день, прежде всего для первоклассников и их родителей. Впереди «долгие» годы школьной жизни. Какими они будут? Что ждет вашего малыша за школьным порогом? Конечно, очень хочется, чтобы это были радость от познания нового и успехов в учебе, восторг от успешного преодоления трудностей, открытие новых вершин для творчества и, обязательно, новые друзья.</vt:lpstr>
      <vt:lpstr> По мнению психологов, исполнение этих надежд зависят от трех обстоятельств:  1.насколько ребенок психологически подготовлен к школе?   2.какими являются установки родителей относительно школьной жизни? Насколько эти установки соответствуют возможностям, мотивации и ценностям самого первоклассника?   3.как педагогические ориентиры учителя совпадают с ожиданиями и установками ребенка и родителей?  </vt:lpstr>
      <vt:lpstr>Федеральный государственный  образовательный стандарт начального общего образования: актуальные вопросы введения   </vt:lpstr>
      <vt:lpstr> Основная цель  российского образования </vt:lpstr>
      <vt:lpstr>Стандарт как социальная  конвенциональная норма,  реализующая общественный договор </vt:lpstr>
      <vt:lpstr>Слайд 7</vt:lpstr>
      <vt:lpstr>Выпускник начальной школы </vt:lpstr>
      <vt:lpstr>Слайд 9</vt:lpstr>
      <vt:lpstr>Формы организации внеучебной деятельности по спортивно-оздоровительному направлению. </vt:lpstr>
      <vt:lpstr> Национальный  воспитательный идеал </vt:lpstr>
      <vt:lpstr> Национальный  воспитательный  идеал </vt:lpstr>
      <vt:lpstr> Национальный  воспитательный  идеал </vt:lpstr>
      <vt:lpstr> Национальный воспитательный  идеал </vt:lpstr>
      <vt:lpstr> Национальный  воспитательный  идеал </vt:lpstr>
      <vt:lpstr>Ценности  современного воспитания</vt:lpstr>
      <vt:lpstr>Воспитываем успешного гражданина своего отечества!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Smesov</dc:creator>
  <cp:lastModifiedBy>Smesov</cp:lastModifiedBy>
  <cp:revision>8</cp:revision>
  <dcterms:created xsi:type="dcterms:W3CDTF">2012-04-18T19:59:22Z</dcterms:created>
  <dcterms:modified xsi:type="dcterms:W3CDTF">2012-04-20T18:37:20Z</dcterms:modified>
</cp:coreProperties>
</file>