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87" r:id="rId3"/>
    <p:sldId id="260" r:id="rId4"/>
    <p:sldId id="262" r:id="rId5"/>
    <p:sldId id="263" r:id="rId6"/>
    <p:sldId id="264" r:id="rId7"/>
    <p:sldId id="265" r:id="rId8"/>
    <p:sldId id="266" r:id="rId9"/>
    <p:sldId id="286" r:id="rId10"/>
    <p:sldId id="272" r:id="rId11"/>
    <p:sldId id="271" r:id="rId12"/>
    <p:sldId id="268" r:id="rId13"/>
    <p:sldId id="269" r:id="rId14"/>
    <p:sldId id="276" r:id="rId15"/>
    <p:sldId id="270" r:id="rId16"/>
    <p:sldId id="280" r:id="rId17"/>
    <p:sldId id="281" r:id="rId18"/>
    <p:sldId id="274" r:id="rId19"/>
    <p:sldId id="284" r:id="rId20"/>
    <p:sldId id="288" r:id="rId21"/>
    <p:sldId id="282" r:id="rId22"/>
    <p:sldId id="278" r:id="rId23"/>
    <p:sldId id="261" r:id="rId24"/>
    <p:sldId id="291" r:id="rId25"/>
    <p:sldId id="289" r:id="rId26"/>
    <p:sldId id="294" r:id="rId27"/>
    <p:sldId id="290" r:id="rId28"/>
    <p:sldId id="29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232A04A-6AAE-45E7-8FEF-1ADFC2E2E35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45AF5D-C7EC-4CB4-B159-1503DC3AC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0CFBE-5F4A-4385-8CB2-2FDFD70CC336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962F-2EC0-4463-BA08-65583C873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972B-D951-45D1-BD00-8C3B5637A61B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D2A5-091F-4BB4-A5C8-C1DC411B5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3FBC-C468-4B56-997E-D368D4930F7A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9F54B-FBB9-4047-AD66-123B8AF10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C719-C37C-48A3-8FF8-EB77FACFA96E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ED7A8-CFFD-4D3D-AB5F-B462DFD1F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A552B-227B-45F2-AAE5-BC8EC3E721B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6F4A-65EF-41E0-88FF-5A9D9D456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C6295-F7D7-4F28-B93A-06BF55C74FE3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8F30E-19E4-4CC3-862A-1805824A4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2D6F7-3218-4753-BE16-99840478862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43E36-72EC-4C25-8291-E9370ADDC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FC65D-DF6E-43A7-8785-2A8EA2BC58D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8C87-37BA-46A6-8752-D1BE5A24B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87050-4D30-4468-A4FD-C8974A0D2C21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1F5E-8D16-4F99-A800-D64C19590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D413-4856-4F78-BED4-8D97142EB408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6B76-22D1-4A50-A0F8-31FBB9E3F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D2D13-FD7D-4733-96E4-D1C13669CA4B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0CC1-141B-43B0-A7FF-566682556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7622ED-FF7B-4497-94A8-7459A0B7930A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8C42D9-5166-4753-A75B-E29BE76A9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portal.com/" TargetMode="External"/><Relationship Id="rId2" Type="http://schemas.openxmlformats.org/officeDocument/2006/relationships/hyperlink" Target="http://www.marks-english-schoo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lishclub.net/" TargetMode="External"/><Relationship Id="rId4" Type="http://schemas.openxmlformats.org/officeDocument/2006/relationships/hyperlink" Target="http://www.manythings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brain.com/" TargetMode="External"/><Relationship Id="rId2" Type="http://schemas.openxmlformats.org/officeDocument/2006/relationships/hyperlink" Target="http://www.languagegame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ee-english.com/" TargetMode="External"/><Relationship Id="rId4" Type="http://schemas.openxmlformats.org/officeDocument/2006/relationships/hyperlink" Target="http://www.learnenglish.d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learnenglishkids.britishcouncil.org/ru/fun-games/alphabet-ant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learnenglishkids.britishcouncil.org/ru/fun-games/trolley-dash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86;&#1080;%20&#1076;&#1086;&#1082;&#1091;&#1084;&#1077;&#1085;&#1090;&#1099;\&#1084;&#1086;&#1080;%20&#1074;&#1099;&#1089;&#1090;&#1091;&#1087;&#1083;&#1077;&#1085;&#1080;&#1103;%20&#1085;&#1072;%20&#1052;&#1054;\pinguin_dance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928670"/>
            <a:ext cx="7772400" cy="4500594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ИГРОВЫЕ ТЕХНОЛОГИИ НА УРОКАХ АНГЛИЙСКОГО ЯЗЫКА В МЛАДШЕЙ ШКОЛЕ КАК ОДНО ИЗ СРЕДСТВ РЕАЛИЗАЦИИ СИСТЕМНО-ДЕЯТЕЛЬНОСТНОГО ПОДХОДА В РАМКАХ ФГОС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Карасева Галина Валентиновна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учитель английского языка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МОУ «ООШ п.Тургеневский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3" descr="H:\Documents and Settings\Aida\Рабочий стол\НОвая ГРАФИКА сборник\КАРТИНКИ СБОРНИК_ школьные\s5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642918"/>
            <a:ext cx="841375" cy="142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500063" y="6215063"/>
            <a:ext cx="1006475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9.jpg"/>
          <p:cNvPicPr>
            <a:picLocks noGrp="1" noChangeAspect="1"/>
          </p:cNvPicPr>
          <p:nvPr isPhoto="1"/>
        </p:nvPicPr>
        <p:blipFill>
          <a:blip r:embed="rId2" cstate="screen">
            <a:lum/>
          </a:blip>
          <a:stretch>
            <a:fillRect/>
          </a:stretch>
        </p:blipFill>
        <p:spPr>
          <a:xfrm rot="879400">
            <a:off x="3911956" y="1357815"/>
            <a:ext cx="4351347" cy="4171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42844" y="571481"/>
            <a:ext cx="46434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/>
              <a:t>Игровые пособия на</a:t>
            </a:r>
          </a:p>
          <a:p>
            <a:pPr algn="ctr">
              <a:buNone/>
            </a:pPr>
            <a:r>
              <a:rPr lang="ru-RU" sz="2800" b="1" dirty="0" smtClean="0"/>
              <a:t> печатной основе </a:t>
            </a:r>
            <a:endParaRPr lang="ru-RU" sz="2800" b="1" dirty="0" smtClean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571480"/>
            <a:ext cx="33629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Полезные сайты:</a:t>
            </a:r>
            <a:endParaRPr lang="ru-RU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1098582"/>
            <a:ext cx="8429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http://www.homeenglish.ru/Games.htm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1314955"/>
            <a:ext cx="8143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этой страничке вы можете найти различные компьютерные игры или ссылки на них в Интернете, которые помогут вам в изучении английского языка.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28860" y="2071678"/>
          <a:ext cx="5282868" cy="5867980"/>
        </p:xfrm>
        <a:graphic>
          <a:graphicData uri="http://schemas.openxmlformats.org/drawingml/2006/table">
            <a:tbl>
              <a:tblPr/>
              <a:tblGrid>
                <a:gridCol w="2000264"/>
                <a:gridCol w="3090448"/>
                <a:gridCol w="192156"/>
              </a:tblGrid>
              <a:tr h="35719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Игры по изучению английского языка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онлайн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Название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Описание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600"/>
                    </a:p>
                  </a:txBody>
                  <a:tcPr marL="83378" marR="83378" marT="41689" marB="41689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1180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Wordz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 должны составлять слова из английских букв на разные темы: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Songs&amp;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Artists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Movies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&amp;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Actors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Soccer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Teams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World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Capitals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600"/>
                    </a:p>
                  </a:txBody>
                  <a:tcPr marL="83378" marR="83378" marT="41689" marB="41689">
                    <a:lnL>
                      <a:noFill/>
                    </a:lnL>
                  </a:tcPr>
                </a:tc>
              </a:tr>
              <a:tr h="2363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Trolley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Dash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Покупка в магазине различных товаров: молочных продуктов, одежды, кондитерских товаров, цветов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детских товаров, напитков и т.д. Все товары проговариваются голосом.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3378" marR="83378" marT="41689" marB="41689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</a:tcPr>
                </a:tc>
              </a:tr>
              <a:tr h="944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3378" marR="83378" marT="41689" marB="41689">
                    <a:lnL>
                      <a:noFill/>
                    </a:lnL>
                    <a:lnR w="12700" cmpd="sng">
                      <a:noFill/>
                      <a:prstDash val="solid"/>
                    </a:lnR>
                  </a:tcPr>
                </a:tc>
              </a:tr>
              <a:tr h="707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8685" marR="8685" marT="8685" marB="868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3378" marR="83378" marT="41689" marB="41689">
                    <a:lnL>
                      <a:noFill/>
                    </a:lnL>
                    <a:lnR w="12700" cmpd="sng">
                      <a:noFill/>
                      <a:prstDash val="soli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Ссылки на сайты с играми по изучению английского языка</a:t>
            </a:r>
          </a:p>
          <a:p>
            <a:pPr>
              <a:buNone/>
            </a:pPr>
            <a:r>
              <a:rPr lang="ru-RU" b="1" dirty="0" smtClean="0"/>
              <a:t>Адрес сайта                            Описание</a:t>
            </a:r>
            <a:endParaRPr lang="ru-RU" dirty="0" smtClean="0"/>
          </a:p>
          <a:p>
            <a:pPr>
              <a:buNone/>
            </a:pPr>
            <a:r>
              <a:rPr lang="ru-RU" sz="2400" dirty="0" err="1" smtClean="0">
                <a:hlinkClick r:id="rId2"/>
              </a:rPr>
              <a:t>www.marks-english-school.com</a:t>
            </a:r>
            <a:r>
              <a:rPr lang="ru-RU" sz="2400" dirty="0" smtClean="0"/>
              <a:t>     Грамматические игры, игры   для пополнения словарного запаса и др.</a:t>
            </a:r>
          </a:p>
          <a:p>
            <a:pPr>
              <a:buNone/>
            </a:pPr>
            <a:r>
              <a:rPr lang="ru-RU" sz="2400" dirty="0" err="1" smtClean="0">
                <a:hlinkClick r:id="rId3"/>
              </a:rPr>
              <a:t>www.english-portal.com</a:t>
            </a:r>
            <a:r>
              <a:rPr lang="ru-RU" sz="2400" dirty="0" smtClean="0"/>
              <a:t>                  На сайте находятся игры</a:t>
            </a:r>
            <a:r>
              <a:rPr lang="en-US" sz="2400" dirty="0" smtClean="0"/>
              <a:t>: Hangman, Spelling Power, Grammar Talk, True or False, Mystery Squares, Great Walk </a:t>
            </a:r>
            <a:r>
              <a:rPr lang="ru-RU" sz="2400" dirty="0" smtClean="0"/>
              <a:t>а также кроссворды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>
                <a:hlinkClick r:id="rId4"/>
              </a:rPr>
              <a:t>www.manythings.org</a:t>
            </a:r>
            <a:r>
              <a:rPr lang="ru-RU" sz="2400" dirty="0" smtClean="0"/>
              <a:t>                         Сайт на английском языке: игры, тесты, викторины, двуязычные игры и т.д.</a:t>
            </a:r>
          </a:p>
          <a:p>
            <a:pPr>
              <a:buNone/>
            </a:pPr>
            <a:r>
              <a:rPr lang="ru-RU" sz="2400" dirty="0" err="1" smtClean="0">
                <a:hlinkClick r:id="rId5"/>
              </a:rPr>
              <a:t>www.englishclub.net</a:t>
            </a:r>
            <a:r>
              <a:rPr lang="ru-RU" sz="2400" dirty="0" smtClean="0"/>
              <a:t>                          На сайте находятся различные интересные игры по изучению английского языка, а также английские кроссворды.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Адрес сайта                            Описание</a:t>
            </a:r>
          </a:p>
          <a:p>
            <a:pPr>
              <a:buNone/>
            </a:pP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www.languagegames.org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Сайт включает в себя несколько различных игр для изучения английского языка, плюс кроссворды.</a:t>
            </a:r>
          </a:p>
          <a:p>
            <a:pPr>
              <a:buNone/>
            </a:pP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3"/>
              </a:rPr>
              <a:t>www.funbrain.com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Огромное количество обучающих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flash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игр для детей.</a:t>
            </a:r>
          </a:p>
          <a:p>
            <a:pPr>
              <a:buNone/>
            </a:pP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4"/>
              </a:rPr>
              <a:t>www.learnenglish.de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 На сайте представлены следующие категории игр и не только игр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Battleships, Crosswords, Ding Things, Fiendish Games, Forum Games, Hangman, Homophones, Memory, Odd One Out, Scramble, Vocabulary Game,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Wordsearch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Game, </a:t>
            </a:r>
            <a:r>
              <a:rPr lang="en-US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Wordsquare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Game, Quizzes Page, English Tests Page.</a:t>
            </a: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5"/>
              </a:rPr>
              <a:t>www.free-english.com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   Кто сказал, что грамматические упражнения не могут быть интересными? Учитесь, практикуйтесь и совершенствуйте ваши знания в этой важной области английского языка с помощью различных игр представленных на этом сайте.</a:t>
            </a:r>
          </a:p>
          <a:p>
            <a:pPr>
              <a:buNone/>
            </a:pP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http://www.pe-english.ru/grammar-games.html</a:t>
            </a:r>
          </a:p>
          <a:p>
            <a:pPr>
              <a:buNone/>
            </a:pPr>
            <a:r>
              <a:rPr lang="ru-RU" dirty="0" smtClean="0"/>
              <a:t>Игры на грамматику английского языка: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1. </a:t>
            </a:r>
            <a:r>
              <a:rPr lang="ru-RU" sz="20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Alphabet</a:t>
            </a:r>
            <a:r>
              <a:rPr lang="ru-RU" sz="20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 </a:t>
            </a:r>
            <a:r>
              <a:rPr lang="ru-RU" sz="20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Antics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флеш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игра для изучения английского алфавита и звуков. Поможем обезьянке убежать от змеи. Есть три уровня сложности.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Рисунок 5" descr="Игра &quot;Выучи английский алфавит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357430"/>
            <a:ext cx="4291330" cy="34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Игры на лексику: 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1. </a:t>
            </a:r>
            <a:r>
              <a:rPr lang="ru-RU" sz="18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Trolley</a:t>
            </a:r>
            <a:r>
              <a:rPr lang="ru-RU" sz="1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 </a:t>
            </a:r>
            <a:r>
              <a:rPr lang="ru-RU" sz="18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Dash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одна </a:t>
            </a:r>
            <a:r>
              <a:rPr lang="ru-RU" sz="1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 самых 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интересных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онлайн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игр! Вам предстоит сходить в супермаркет и купить там продуктов в соответствии с заданным списком покупок за 60 секунд. Особенно полезна для тех, кто не знает, как правильно сказать следующие выражения: </a:t>
            </a:r>
            <a:r>
              <a:rPr lang="ru-RU" sz="1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"буханка хлеба, упаковка конфет, пакет молока, плитка шоколада"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 и т.п.</a:t>
            </a:r>
          </a:p>
          <a:p>
            <a:pPr>
              <a:buNone/>
            </a:pPr>
            <a:endParaRPr lang="ru-RU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15</a:t>
            </a:fld>
            <a:endParaRPr lang="ru-RU"/>
          </a:p>
        </p:txBody>
      </p:sp>
      <p:pic>
        <p:nvPicPr>
          <p:cNvPr id="6" name="Рисунок 5" descr="Тренировка лексики английского языка по теме &quot;магазин и покупки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214554"/>
            <a:ext cx="4291330" cy="390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>
                <a:solidFill>
                  <a:srgbClr val="0070C0"/>
                </a:solidFill>
              </a:rPr>
              <a:t>М.Ф.Стронин</a:t>
            </a:r>
            <a:r>
              <a:rPr lang="ru-RU" dirty="0" smtClean="0">
                <a:solidFill>
                  <a:srgbClr val="0070C0"/>
                </a:solidFill>
              </a:rPr>
              <a:t> подразделяет игры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на подготовительные и творческие.</a:t>
            </a: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Подготовительные”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игры включают в себя грамматические, лексические, фонетические и орфографические игры, целью которых является формирование произносительных, лексических и грамматических навыков, а также тренировка употребления языковых явлений на подготовительном,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предкоммуникативном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этапе овладения иностранным языком.</a:t>
            </a:r>
          </a:p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“</a:t>
            </a:r>
            <a:r>
              <a:rPr lang="ru-RU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творческим”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играм относятся </a:t>
            </a:r>
            <a:r>
              <a:rPr lang="ru-RU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аудитивные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речевые игры. Их цель - дальнейшее развитие речевых навыков и умений. 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ru-RU" b="1" i="1" dirty="0" err="1" smtClean="0">
                <a:solidFill>
                  <a:srgbClr val="0070C0"/>
                </a:solidFill>
              </a:rPr>
              <a:t>Здоровьесберегающие</a:t>
            </a:r>
            <a:r>
              <a:rPr lang="ru-RU" b="1" i="1" dirty="0" smtClean="0">
                <a:solidFill>
                  <a:srgbClr val="0070C0"/>
                </a:solidFill>
              </a:rPr>
              <a:t> технологии и игра</a:t>
            </a:r>
            <a:endParaRPr lang="ru-RU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Для зарядки     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Песенка Пингвинов </a:t>
            </a: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от </a:t>
            </a:r>
            <a:r>
              <a:rPr lang="en-US" dirty="0" err="1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Schiffie</a:t>
            </a: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&amp; </a:t>
            </a:r>
            <a:r>
              <a:rPr lang="en-US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lang="ru-RU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en-US" dirty="0" err="1" smtClean="0">
                <a:solidFill>
                  <a:srgbClr val="0070C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Pinguin</a:t>
            </a:r>
            <a:r>
              <a:rPr lang="en-US" dirty="0" smtClean="0">
                <a:solidFill>
                  <a:srgbClr val="0070C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Dance </a:t>
            </a:r>
            <a:endParaRPr lang="ru-RU" dirty="0" smtClean="0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2976" y="759406"/>
            <a:ext cx="72866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Put your hands up in the air and shake your booties round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Hand up on your toes and turn around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around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Hands way up high, hands way down low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Stamp with your feet and jump, jump, jump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nguin_danc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86644" y="150017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>
                <a:solidFill>
                  <a:srgbClr val="0070C0"/>
                </a:solidFill>
              </a:rPr>
              <a:t>Здоровьесберегающие</a:t>
            </a:r>
            <a:r>
              <a:rPr lang="ru-RU" b="1" i="1" dirty="0" smtClean="0">
                <a:solidFill>
                  <a:srgbClr val="0070C0"/>
                </a:solidFill>
              </a:rPr>
              <a:t> технологии и игра</a:t>
            </a:r>
          </a:p>
          <a:p>
            <a:pPr algn="ctr">
              <a:buNone/>
            </a:pPr>
            <a:endParaRPr lang="ru-RU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Физкультминутка – игра</a:t>
            </a:r>
          </a:p>
          <a:p>
            <a:pPr>
              <a:buNone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are in the houses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(вы в домиках) –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учащ-ся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садятся на корточки</a:t>
            </a:r>
          </a:p>
          <a:p>
            <a:pPr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Sitting so still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(сидите так тихо) -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учащ-ся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подносят палец ко рту</a:t>
            </a:r>
          </a:p>
          <a:p>
            <a:pPr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Won’t you come out? (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хотите ли вы выйти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?)</a:t>
            </a:r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Yes, we will.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(да, хотим) - </a:t>
            </a:r>
            <a:r>
              <a:rPr lang="ru-RU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учащ-ся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выпрыгивают из положения сидя.</a:t>
            </a:r>
          </a:p>
          <a:p>
            <a:pPr>
              <a:buNone/>
            </a:pP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Гимнастика для глаз (повторить 2 раза)</a:t>
            </a:r>
          </a:p>
          <a:p>
            <a:pPr>
              <a:buNone/>
            </a:pPr>
            <a:r>
              <a:rPr lang="ru-RU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Look at the blackboard, (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посмотрите на доску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Look at the floor, (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посмотрите на пол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Look at the window, (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посмотрите на окно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Look at the door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(посмотрите на дверь)</a:t>
            </a:r>
          </a:p>
          <a:p>
            <a:pPr>
              <a:buNone/>
            </a:pPr>
            <a:endParaRPr lang="ru-RU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37.jpg"/>
          <p:cNvPicPr>
            <a:picLocks noGrp="1" noChangeAspect="1"/>
          </p:cNvPicPr>
          <p:nvPr isPhoto="1"/>
        </p:nvPicPr>
        <p:blipFill>
          <a:blip r:embed="rId2" cstate="screen">
            <a:lum/>
          </a:blip>
          <a:stretch>
            <a:fillRect/>
          </a:stretch>
        </p:blipFill>
        <p:spPr>
          <a:xfrm>
            <a:off x="4500562" y="2786058"/>
            <a:ext cx="4286280" cy="3143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Изображение 038.jpg"/>
          <p:cNvPicPr>
            <a:picLocks noGrp="1" noChangeAspect="1"/>
          </p:cNvPicPr>
          <p:nvPr isPhoto="1"/>
        </p:nvPicPr>
        <p:blipFill>
          <a:blip r:embed="rId3" cstate="screen">
            <a:lum/>
          </a:blip>
          <a:stretch>
            <a:fillRect/>
          </a:stretch>
        </p:blipFill>
        <p:spPr>
          <a:xfrm>
            <a:off x="642910" y="571480"/>
            <a:ext cx="4071966" cy="29289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 «</a:t>
            </a:r>
            <a:r>
              <a:rPr lang="en-US" sz="4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Play, play, for your locks will grow grey.</a:t>
            </a:r>
            <a:r>
              <a:rPr lang="ru-RU" sz="4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</a:p>
          <a:p>
            <a:pPr algn="r">
              <a:buNone/>
            </a:pPr>
            <a:r>
              <a:rPr lang="en-US" dirty="0" err="1" smtClean="0"/>
              <a:t>Ch.S.Calverley</a:t>
            </a:r>
            <a:r>
              <a:rPr lang="en-US" dirty="0" smtClean="0"/>
              <a:t>(1831 – 1840)</a:t>
            </a:r>
            <a:endParaRPr lang="ru-RU" dirty="0" smtClean="0"/>
          </a:p>
          <a:p>
            <a:pPr algn="r">
              <a:buNone/>
            </a:pPr>
            <a:endParaRPr lang="ru-RU" sz="4000" dirty="0" smtClean="0"/>
          </a:p>
          <a:p>
            <a:pPr algn="r">
              <a:buNone/>
            </a:pPr>
            <a:r>
              <a:rPr lang="ru-RU" sz="4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en-US" sz="4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Games lubricate the body and the mind.</a:t>
            </a:r>
            <a:r>
              <a:rPr lang="ru-RU" sz="4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  <a:r>
              <a:rPr lang="en-US" sz="4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/>
              <a:t> Benjamin Franklin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00100" y="2816770"/>
            <a:ext cx="7715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6219" y="428604"/>
            <a:ext cx="8069185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01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71868" y="214290"/>
            <a:ext cx="5572133" cy="37147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Рисунок 7" descr="Изображение 01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2910" y="2500306"/>
            <a:ext cx="5500726" cy="39291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Г.А.Китайгородская считает, что </a:t>
            </a:r>
            <a:r>
              <a:rPr lang="ru-RU" sz="28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игра полезна и популярна: </a:t>
            </a:r>
          </a:p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учащиеся освобождаются от 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ошибкобоязни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группа объединяется единой деятельностью, </a:t>
            </a:r>
          </a:p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создаётся благоприятный климат общения, </a:t>
            </a:r>
          </a:p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группа превращается в субъект учебного процесса, </a:t>
            </a:r>
          </a:p>
          <a:p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каждый поочерёдно становится центром общения, поэтому удовлетворяются его потребности в престиже, статусе, внимании, уважении.</a:t>
            </a:r>
            <a:endParaRPr lang="ru-RU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4800" dirty="0" smtClean="0">
                <a:solidFill>
                  <a:srgbClr val="0070C0"/>
                </a:solidFill>
                <a:latin typeface="Arial" pitchFamily="34" charset="0"/>
              </a:rPr>
              <a:t>Вывод: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dirty="0" smtClean="0"/>
              <a:t>Игровые технологии обладают огромным потенциалом при обучении младших школьников на уроках английского языка и во внеурочное время и способствуют разностороннему развитию личности, что соответствует Федеральному Государственному Образовательному Стандарту.</a:t>
            </a:r>
            <a:br>
              <a:rPr lang="ru-RU" dirty="0" smtClean="0"/>
            </a:br>
            <a:endParaRPr lang="ru-RU" dirty="0" smtClean="0">
              <a:latin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Список литературы:</a:t>
            </a:r>
            <a:endParaRPr lang="ru-RU" sz="2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	Гальскова Н. Д. Теория и практика обучения иностранному языку / Н. Д. Гальскова, З. Н. Никитенко. -  Начальная школа: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Методич.пособие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– М.: Айрис-пресс, 2004 – 240 с. – (Методика).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	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Зарипова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Т.А. Картинки, игры, сказки… Особенности преподавания в начальной школе // Английский язык. – 2013, № 5. – с. 8.</a:t>
            </a:r>
          </a:p>
          <a:p>
            <a:pPr>
              <a:buAutoNum type="arabicPeriod" startAt="3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Г.А.Китайгородская «Методика интенсивного обучения иностранным языкам». –    М., 1982.-стр.39-41. </a:t>
            </a:r>
          </a:p>
          <a:p>
            <a:pPr>
              <a:buAutoNum type="arabicPeriod" startAt="3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Комаров А. С. Игры и пьесы в обучении английскому языку / А. С. Комаров. – Ростов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/Д: Феникс, 2007. – 220, [2]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– (Школьное развитие).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5.	Латышева И.Р. Учись, играя. Использование игровых технологий на уроках английского языка в начальной школе // Английский язык. – 2012, № 8. - с. 5.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	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Ливингстоун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К. Ролевые игры в обучении иностранным языкам. – М., 1999. – 127 с.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	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Маслыко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Е.А., П.К.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Бабинская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Настольная книга преподавателя иностранного языка / Е. А.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Маслыко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Справоч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пособие; - Минск: Высшая школа, 2000 – 445 с.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5768997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8.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Мащенко В. Н. Ролевые игры в образовании. – М.: Высшая школа, 1995.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9.	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Перкас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С. В. Ролевые игры на уроках английского языка. \\ Иностранные языки в школе, 1999, №4.  с. 22.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10.	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Пучкова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Ю. Я. Игры на уроках английского языка: Метод. пособие./Ю. Я.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Пучкова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– М.: ООО «Издательство АСТ»: ООО «Издательство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Астрель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»: ООО «Типография ИПО профсоюзов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Профиздат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», 2005. – 78, [2] с. – (Школьный урок)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11.	 Ролевые игры в образовании [Электронный ресурс] / Режим доступа: http://orkclub.ru/biblioteka/bibri/bibriother/114-rolevye-igry-v-obrazovanii.html /. —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Загл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с экрана.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12.	 Самсон  К. 303 совета по обучению английскому языку в школе/ Колет Самсон; Пер. с фр. Е. А.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Рейдик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– М.: ООО «Издательство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Астрель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»: ООО «Издательство АСТ», 2004 – 96 с.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13.      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Стронин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М.Ф. Обучающие игры на уроке английского языка [Текст] / М.Ф.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Стронин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М.: Просвещение, 1984 - 370 с.</a:t>
            </a:r>
          </a:p>
          <a:p>
            <a:pPr>
              <a:buNone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14.	 Фундаментальное ядро содержания общего образования / Рос. акад.наук, Рос. акад. образования; под ред.В. В. Козлова, А. М.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Кондакова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— 4-е изд.,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дораб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— М.: Просвещение, 2011. — 79 с. — (Стандарты второго поколения).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26</a:t>
            </a:fld>
            <a:endParaRPr lang="ru-RU"/>
          </a:p>
        </p:txBody>
      </p:sp>
      <p:pic>
        <p:nvPicPr>
          <p:cNvPr id="1026" name="Picture 2" descr="http://www.floo.ru/Otkr/1/OtkrFoto/23m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714356"/>
            <a:ext cx="757242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Днём учителя, уважаемые коллеги</a:t>
            </a:r>
            <a:endParaRPr lang="en-US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Душою красивы и очень добры,</a:t>
            </a:r>
            <a:b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Талантом сильны Вы и сердцем щедры.</a:t>
            </a:r>
            <a:b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 Ваши идеи, мечты о прекрасном,</a:t>
            </a:r>
            <a:b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Уроки, затеи не будут напрасны!</a:t>
            </a:r>
            <a:b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 к детям дорогу сумели найти,</a:t>
            </a:r>
            <a:b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Пусть ждут Вас успехи на этом пути!</a:t>
            </a:r>
            <a:endParaRPr lang="en-US" sz="2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>
              <a:buNone/>
            </a:pPr>
            <a:r>
              <a:rPr lang="ru-RU" sz="28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Пусть будут вам ученики всегда послушны,</a:t>
            </a:r>
            <a:br>
              <a:rPr lang="ru-RU" sz="28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Их прилежание пусть удивляет вас!</a:t>
            </a:r>
            <a:br>
              <a:rPr lang="ru-RU" sz="28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вы же оставайтесь благодушны,</a:t>
            </a:r>
            <a:br>
              <a:rPr lang="ru-RU" sz="28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Пусть настроение ваше будет – </a:t>
            </a:r>
            <a:r>
              <a:rPr lang="ru-RU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высший класс!</a:t>
            </a:r>
            <a:br>
              <a:rPr lang="ru-RU" sz="28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280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01080" cy="5768997"/>
          </a:xfrm>
        </p:spPr>
        <p:txBody>
          <a:bodyPr/>
          <a:lstStyle/>
          <a:p>
            <a:pPr>
              <a:buNone/>
            </a:pP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428736"/>
            <a:ext cx="71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«My dear English teacher»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00B050"/>
                </a:solidFill>
              </a:rPr>
              <a:t>I wish you happiness in life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My dear English teacher,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To be as sharp as iron knife,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With those, who show the features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Of being mean and impolite.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And thank you for your learning,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And let your life be good and bright,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Like green and sunny morning!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Требования к современным методам обучения английскому языку в рамках новых стандартов :</a:t>
            </a:r>
          </a:p>
          <a:p>
            <a:r>
              <a:rPr lang="ru-RU" dirty="0" smtClean="0"/>
              <a:t>- создавать атмосферу, в которой ребенок чувствует себя комфортно;</a:t>
            </a:r>
          </a:p>
          <a:p>
            <a:r>
              <a:rPr lang="ru-RU" dirty="0" smtClean="0"/>
              <a:t>- стимулировать интересы детей, развивать их желание учиться и тем самым делать реальным достижение ими успехов в обучении;</a:t>
            </a:r>
          </a:p>
          <a:p>
            <a:r>
              <a:rPr lang="ru-RU" dirty="0" smtClean="0"/>
              <a:t>- затрагивать личность ребенка в целом и вовлекать в учебный процесс все его чувства, эмоции и ощущения;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- активизировать деятельность детей;</a:t>
            </a:r>
          </a:p>
          <a:p>
            <a:r>
              <a:rPr lang="ru-RU" dirty="0" smtClean="0"/>
              <a:t>- делать ребенка активным действующим лицом в учебном процессе;</a:t>
            </a:r>
          </a:p>
          <a:p>
            <a:r>
              <a:rPr lang="ru-RU" dirty="0" smtClean="0"/>
              <a:t>- создавать такие ситуации, в которых учитель не является центральной фигурой, а лишь наблюдателем, консультантом;</a:t>
            </a:r>
          </a:p>
          <a:p>
            <a:r>
              <a:rPr lang="ru-RU" dirty="0" smtClean="0"/>
              <a:t>- обеспечивать все возможные формы работы в классе.</a:t>
            </a:r>
          </a:p>
          <a:p>
            <a:pPr algn="r">
              <a:buNone/>
            </a:pPr>
            <a:r>
              <a:rPr lang="ru-RU" dirty="0" smtClean="0"/>
              <a:t>Гальскова Н. Д.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Основной принцип </a:t>
            </a:r>
            <a:r>
              <a:rPr lang="ru-RU" b="1" dirty="0" err="1" smtClean="0">
                <a:solidFill>
                  <a:srgbClr val="0070C0"/>
                </a:solidFill>
              </a:rPr>
              <a:t>системно-деятельностного</a:t>
            </a:r>
            <a:r>
              <a:rPr lang="ru-RU" b="1" dirty="0" smtClean="0">
                <a:solidFill>
                  <a:srgbClr val="0070C0"/>
                </a:solidFill>
              </a:rPr>
              <a:t> подхода: 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ru-RU" dirty="0" smtClean="0"/>
              <a:t>знания не преподносятся в готовом виде, учащиеся сами получают информацию в процессе исследовательской деятельности. Задача учителя при введении или отработке материала состоит не в том, чтобы организовать эту исследовательскую работу учеников, а чтобы они сами нашли решения проблемы, отработали в речи грамматические и лексические структуры.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Игра на занятиях по иностранному языку – </a:t>
            </a:r>
            <a:r>
              <a:rPr lang="ru-RU" dirty="0" smtClean="0"/>
              <a:t>это не просто коллективное развлечение, </a:t>
            </a:r>
          </a:p>
          <a:p>
            <a:pPr algn="ctr">
              <a:buNone/>
            </a:pPr>
            <a:r>
              <a:rPr lang="ru-RU" dirty="0" smtClean="0"/>
              <a:t>а основной способ достижения определенных задач обучения на раннем этапе обучения.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Игровые технологии </a:t>
            </a:r>
            <a:r>
              <a:rPr lang="ru-RU" dirty="0" smtClean="0"/>
              <a:t>обеспечивают коммуникативно-психологическую адаптацию младших школьников к новому языковому миру для преодоления в дальнейшем психологического барьера и использования иностранного языка как средства общения.</a:t>
            </a:r>
            <a:endParaRPr lang="ru-RU" dirty="0" smtClean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Механизмы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ru-RU" sz="4800" dirty="0" smtClean="0">
                <a:solidFill>
                  <a:srgbClr val="0070C0"/>
                </a:solidFill>
              </a:rPr>
              <a:t> игры</a:t>
            </a:r>
          </a:p>
          <a:p>
            <a:r>
              <a:rPr lang="ru-RU" sz="4000" dirty="0" smtClean="0"/>
              <a:t>мотивация;</a:t>
            </a:r>
          </a:p>
          <a:p>
            <a:r>
              <a:rPr lang="ru-RU" sz="4000" dirty="0" smtClean="0"/>
              <a:t> прикладной характер игр;</a:t>
            </a:r>
          </a:p>
          <a:p>
            <a:r>
              <a:rPr lang="ru-RU" sz="4000" dirty="0" smtClean="0"/>
              <a:t> </a:t>
            </a:r>
            <a:r>
              <a:rPr lang="ru-RU" sz="4000" dirty="0" err="1" smtClean="0"/>
              <a:t>субъектность</a:t>
            </a:r>
            <a:r>
              <a:rPr lang="ru-RU" sz="4000" dirty="0" smtClean="0"/>
              <a:t> ученика (не мы его учим, а он учится). </a:t>
            </a:r>
          </a:p>
          <a:p>
            <a:r>
              <a:rPr lang="ru-RU" sz="4000" dirty="0" smtClean="0"/>
              <a:t> овладение не только знаниями, но и способами получения знаний.</a:t>
            </a:r>
          </a:p>
          <a:p>
            <a:pPr algn="ctr">
              <a:buNone/>
            </a:pPr>
            <a:endParaRPr lang="ru-RU" sz="4800" dirty="0" smtClean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 характеру игровой методики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(</a:t>
            </a:r>
            <a:r>
              <a:rPr lang="ru-RU" b="1" dirty="0" err="1" smtClean="0">
                <a:solidFill>
                  <a:srgbClr val="0070C0"/>
                </a:solidFill>
              </a:rPr>
              <a:t>Селевко</a:t>
            </a:r>
            <a:r>
              <a:rPr lang="ru-RU" b="1" dirty="0" smtClean="0">
                <a:solidFill>
                  <a:srgbClr val="0070C0"/>
                </a:solidFill>
              </a:rPr>
              <a:t> Д. К.) игры делятся на:</a:t>
            </a:r>
          </a:p>
          <a:p>
            <a:pPr>
              <a:buNone/>
            </a:pPr>
            <a:r>
              <a:rPr lang="ru-RU" dirty="0" smtClean="0"/>
              <a:t>•	Предметные;</a:t>
            </a:r>
          </a:p>
          <a:p>
            <a:pPr>
              <a:buNone/>
            </a:pPr>
            <a:r>
              <a:rPr lang="ru-RU" dirty="0" smtClean="0"/>
              <a:t>•	Сюжетные;</a:t>
            </a:r>
          </a:p>
          <a:p>
            <a:pPr>
              <a:buNone/>
            </a:pPr>
            <a:r>
              <a:rPr lang="ru-RU" dirty="0" smtClean="0"/>
              <a:t>•	Ролевые;</a:t>
            </a:r>
          </a:p>
          <a:p>
            <a:pPr>
              <a:buNone/>
            </a:pPr>
            <a:r>
              <a:rPr lang="ru-RU" dirty="0" smtClean="0"/>
              <a:t>•	Деловые;</a:t>
            </a:r>
          </a:p>
          <a:p>
            <a:pPr>
              <a:buNone/>
            </a:pPr>
            <a:r>
              <a:rPr lang="ru-RU" dirty="0" smtClean="0"/>
              <a:t>•	Имитационные;</a:t>
            </a:r>
          </a:p>
          <a:p>
            <a:pPr>
              <a:buNone/>
            </a:pPr>
            <a:r>
              <a:rPr lang="ru-RU" dirty="0" smtClean="0"/>
              <a:t>•	Игры-драматизации.</a:t>
            </a:r>
          </a:p>
          <a:p>
            <a:pPr>
              <a:buNone/>
            </a:pPr>
            <a:endParaRPr lang="ru-RU" dirty="0" smtClean="0">
              <a:latin typeface="Book Antiqua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485E27-B4E7-41B8-97A3-E5DAAA974590}" type="datetime1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428C2-1D9E-44C5-8E3A-93E4462565AF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79450">
            <a:off x="838223" y="1627894"/>
            <a:ext cx="3045986" cy="41655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Изображение 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31225">
            <a:off x="4145197" y="657669"/>
            <a:ext cx="4521744" cy="36561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н.яз.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ин.яз.10</Template>
  <TotalTime>897</TotalTime>
  <Words>917</Words>
  <Application>Microsoft Office PowerPoint</Application>
  <PresentationFormat>Экран (4:3)</PresentationFormat>
  <Paragraphs>163</Paragraphs>
  <Slides>28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ин.яз.10</vt:lpstr>
      <vt:lpstr>ИГРОВЫЕ ТЕХНОЛОГИИ НА УРОКАХ АНГЛИЙСКОГО ЯЗЫКА В МЛАДШЕЙ ШКОЛЕ КАК ОДНО ИЗ СРЕДСТВ РЕАЛИЗАЦИИ СИСТЕМНО-ДЕЯТЕЛЬНОСТНОГО ПОДХОДА В РАМКАХ ФГОС                                  Карасева Галина Валентиновна                                      учитель английского языка                                          МОУ «ООШ п.Тургеневский»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НА УРОКАХ АНГЛИЙСКОГО ЯЗЫКА В МЛАДШЕЙ ШКОЛЕ КАК ОДНО ИЗ СРЕДСТВ РЕАЛИЗАЦИИ СИСТЕМНО-ДЕЯТЕЛЬНОСТНОГО ПОДХОДА В РАМКАХ ФГОС</dc:title>
  <dc:creator>Admin</dc:creator>
  <dc:description>http://aida.ucoz.ru</dc:description>
  <cp:lastModifiedBy>Admin</cp:lastModifiedBy>
  <cp:revision>95</cp:revision>
  <dcterms:created xsi:type="dcterms:W3CDTF">2013-09-26T14:58:27Z</dcterms:created>
  <dcterms:modified xsi:type="dcterms:W3CDTF">2014-01-20T16:48:19Z</dcterms:modified>
</cp:coreProperties>
</file>