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BBD3CD-0E3F-4B25-B97E-16E90EAC6E3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C96504-5EDE-4F95-BF78-4CAB86E55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B2%D0%B8%D0%BA%D0%B8%D0%BF%D0%B5%D0%B4%D0%B8%D1%8F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733256"/>
            <a:ext cx="3635896" cy="908720"/>
          </a:xfrm>
        </p:spPr>
        <p:txBody>
          <a:bodyPr/>
          <a:lstStyle/>
          <a:p>
            <a:pPr algn="l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Рафаэль </a:t>
            </a:r>
            <a:r>
              <a:rPr lang="ru-RU" sz="9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Санти</a:t>
            </a:r>
            <a:endParaRPr lang="ru-RU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980728"/>
            <a:ext cx="3466728" cy="5115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 Грации, в римской мифологии (в древнегреческой - хариты) благодетельные богини, олицетворяющие радостное, доброе и вечно юное начало жизни, дочери Юпитера, нимф и богинь.</a:t>
            </a:r>
            <a:br>
              <a:rPr lang="ru-RU" sz="2800" dirty="0" smtClean="0"/>
            </a:br>
            <a:r>
              <a:rPr lang="ru-RU" sz="2800" dirty="0" smtClean="0"/>
              <a:t>Имена граций (харит), их происхождение и число в разных мифах различны.</a:t>
            </a:r>
            <a:br>
              <a:rPr lang="ru-RU" sz="2800" dirty="0" smtClean="0"/>
            </a:br>
            <a:r>
              <a:rPr lang="ru-RU" sz="2800" dirty="0" smtClean="0"/>
              <a:t>В древние времена богинь изображали в ниспадающих мягкими складками хитонах, </a:t>
            </a:r>
            <a:br>
              <a:rPr lang="ru-RU" sz="2800" dirty="0" smtClean="0"/>
            </a:br>
            <a:r>
              <a:rPr lang="ru-RU" sz="2800" dirty="0" smtClean="0"/>
              <a:t>а позднее - обнаженными, чтобы ничто не скрывало их прелестей.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 грации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three-gr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536504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ffaello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544616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669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 рыцаря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2564904"/>
            <a:ext cx="385192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Триумф Галатеи. 1512-14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4350451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Станцы Рафаэля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Raffael_Stanza_della_Segn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84783"/>
            <a:ext cx="4176464" cy="4437617"/>
          </a:xfrm>
          <a:prstGeom prst="rect">
            <a:avLst/>
          </a:prstGeom>
        </p:spPr>
      </p:pic>
      <p:pic>
        <p:nvPicPr>
          <p:cNvPr id="5" name="Рисунок 4" descr="16_Estancia_del_Incendio_del_Borgo_(Vista_general_II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600400" cy="441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2420888"/>
            <a:ext cx="3837112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Обручение Девы Марии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arriageVir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248472" cy="628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Мадонна Конестабиле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Raffael_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3"/>
            <a:ext cx="5832648" cy="575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2420888"/>
            <a:ext cx="3538736" cy="2299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Мадонна с вуалью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Raffaello_Lor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5"/>
            <a:ext cx="4536504" cy="6096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Мадонна в кресле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214s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80728"/>
            <a:ext cx="5400600" cy="547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Преображение (последняя работа)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mage0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785105" cy="5710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3691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Нижняя часть картины была дописана учениками и помощниками - главным образом </a:t>
            </a:r>
            <a:r>
              <a:rPr lang="ru-RU" sz="2400" dirty="0" err="1"/>
              <a:t>Джулио</a:t>
            </a:r>
            <a:r>
              <a:rPr lang="ru-RU" sz="2400" dirty="0"/>
              <a:t> </a:t>
            </a:r>
            <a:r>
              <a:rPr lang="ru-RU" sz="2400" dirty="0" smtClean="0"/>
              <a:t>Романо.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007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Презентация выполнена учителем</a:t>
            </a:r>
            <a:b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ГОУ школы №594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Санкт-Петербурга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Щеколдиной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Мариной Ивановной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Использован материал:</a:t>
            </a:r>
            <a:br>
              <a:rPr lang="ru-RU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hlinkClick r:id="rId2"/>
              </a:rPr>
              <a:t>http://images.yandex.ru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http://yandex.ru/yandsearch?text</a:t>
            </a:r>
            <a:r>
              <a:rPr lang="en-US" sz="3600" dirty="0" smtClean="0">
                <a:hlinkClick r:id="rId3"/>
              </a:rPr>
              <a:t>=</a:t>
            </a:r>
            <a:r>
              <a:rPr lang="ru-RU" sz="3600" dirty="0" smtClean="0">
                <a:hlinkClick r:id="rId3"/>
              </a:rPr>
              <a:t/>
            </a:r>
            <a:br>
              <a:rPr lang="ru-RU" sz="3600" dirty="0" smtClean="0">
                <a:hlinkClick r:id="rId3"/>
              </a:rPr>
            </a:br>
            <a:r>
              <a:rPr lang="ru-RU" sz="3600" dirty="0" err="1" smtClean="0">
                <a:hlinkClick r:id="rId3"/>
              </a:rPr>
              <a:t>википедия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67944" y="1700808"/>
            <a:ext cx="4762872" cy="3057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</a:t>
            </a:r>
            <a:r>
              <a:rPr lang="vi-VN" sz="2400" b="1" dirty="0" smtClean="0"/>
              <a:t>Рафаэ́ль Са́нти</a:t>
            </a:r>
            <a:r>
              <a:rPr lang="vi-VN" sz="2400" dirty="0" smtClean="0"/>
              <a:t> </a:t>
            </a:r>
            <a:endParaRPr lang="ru-RU" sz="2400" dirty="0" smtClean="0"/>
          </a:p>
          <a:p>
            <a:pPr algn="ctr">
              <a:buNone/>
            </a:pPr>
            <a:r>
              <a:rPr lang="vi-VN" sz="2400" dirty="0" smtClean="0"/>
              <a:t>(</a:t>
            </a:r>
            <a:r>
              <a:rPr lang="en-US" sz="2400" dirty="0" smtClean="0"/>
              <a:t>28</a:t>
            </a:r>
            <a:r>
              <a:rPr lang="ru-RU" sz="2400" dirty="0" smtClean="0"/>
              <a:t> </a:t>
            </a:r>
            <a:r>
              <a:rPr lang="vi-VN" sz="2400" dirty="0" smtClean="0"/>
              <a:t>марта 1483 — 6 апреля 1520) — великий итальянский живописец, г</a:t>
            </a:r>
            <a:r>
              <a:rPr lang="ru-RU" sz="2400" dirty="0" err="1" smtClean="0"/>
              <a:t>р</a:t>
            </a:r>
            <a:r>
              <a:rPr lang="vi-VN" sz="2400" dirty="0" smtClean="0"/>
              <a:t>афик и архитектор, представитель умбрийской школы.</a:t>
            </a:r>
            <a:endParaRPr lang="ru-RU" sz="2400" dirty="0"/>
          </a:p>
        </p:txBody>
      </p:sp>
      <p:pic>
        <p:nvPicPr>
          <p:cNvPr id="5" name="Содержимое 7" descr="444px-Sanzio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888432" cy="460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Прошёл первоначальную художественную выучку в </a:t>
            </a:r>
            <a:r>
              <a:rPr lang="ru-RU" sz="2400" dirty="0" err="1" smtClean="0"/>
              <a:t>Умбрии</a:t>
            </a:r>
            <a:r>
              <a:rPr lang="ru-RU" sz="2400" dirty="0" smtClean="0"/>
              <a:t> у своего отца Джованни </a:t>
            </a:r>
            <a:r>
              <a:rPr lang="ru-RU" sz="2400" dirty="0" err="1" smtClean="0"/>
              <a:t>Санти</a:t>
            </a:r>
            <a:r>
              <a:rPr lang="ru-RU" sz="2400" dirty="0" smtClean="0"/>
              <a:t>, но уже в юном возрасте оказался в мастерской выдающегося художника </a:t>
            </a:r>
            <a:r>
              <a:rPr lang="ru-RU" sz="2400" dirty="0" err="1" smtClean="0"/>
              <a:t>Пьетро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Перуджино</a:t>
            </a:r>
            <a:r>
              <a:rPr lang="ru-RU" sz="2400" dirty="0" smtClean="0"/>
              <a:t>. Именно художественный язык и образность картин </a:t>
            </a:r>
            <a:r>
              <a:rPr lang="ru-RU" sz="2400" dirty="0" err="1" smtClean="0"/>
              <a:t>Перуджино</a:t>
            </a:r>
            <a:r>
              <a:rPr lang="ru-RU" sz="2400" dirty="0" smtClean="0"/>
              <a:t> с их тяготением к симметричной уравновешенной композиции, ясностью пространственного решения и мягкостью в решении колорита и освещения оказали первостепенное влияние на манеру молодого Рафаэля.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076056" y="63093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Pietro_Perugino_03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654853" cy="2832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609329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Пьетро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Перуджино</a:t>
            </a:r>
            <a:r>
              <a:rPr lang="ru-RU" sz="1400" dirty="0" smtClean="0"/>
              <a:t> «Вручение ключей Петру»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Позже во Флоренции, соприкоснувшись с творениями Микеланджело и Леонардо, Рафаэль учился у них анатомически правильному изображению человеческого тела. В 25 лет художник попадает в Рим, и с этого момента начинается период наивысшего расцвета его творчества: он выполняет монументальные росписи в </a:t>
            </a:r>
            <a:r>
              <a:rPr lang="ru-RU" sz="2800" dirty="0" err="1" smtClean="0"/>
              <a:t>Ватиканском</a:t>
            </a:r>
            <a:r>
              <a:rPr lang="ru-RU" sz="2800" dirty="0" smtClean="0"/>
              <a:t> дворце (1509—1511), среди которых безусловный шедевр мастера - фреска «Афинская школа», пишет алтарные композиции и станковые картины, отличающиеся гармоничностью замысла и исполнения, работает как архитектор (некоторое время Рафаэль даже руководит строительством собора св. Петра). В неустанных поисках своего идеала, воплощающийся для художника в образе Мадонны, он создает самое совершенное свое творение — «Сикстинскую Мадонну» (1513), символ материнства и самоотречения.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</p:spPr>
      </p:pic>
      <p:sp>
        <p:nvSpPr>
          <p:cNvPr id="7" name="Прямоугольник 6"/>
          <p:cNvSpPr/>
          <p:nvPr/>
        </p:nvSpPr>
        <p:spPr>
          <a:xfrm>
            <a:off x="2987824" y="609329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«Афинская школа»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988840"/>
            <a:ext cx="4392488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Находится в Галерее старых мастеров в Дрездене</a:t>
            </a:r>
          </a:p>
          <a:p>
            <a:pPr algn="ctr">
              <a:buNone/>
            </a:pPr>
            <a:r>
              <a:rPr lang="ru-RU" dirty="0" smtClean="0"/>
              <a:t>(приобретена в 1754 году). Является одним из известнейших произведений итальянского Ренессанса.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152400"/>
            <a:ext cx="440283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Сикстинская</a:t>
            </a:r>
            <a:b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Мадонна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pic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39"/>
            <a:ext cx="4104456" cy="648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Полотно было создано Рафаэлем в 1512—1513 годах для алтаря церкви монастыря Святого </a:t>
            </a:r>
            <a:r>
              <a:rPr lang="ru-RU" dirty="0" err="1" smtClean="0"/>
              <a:t>Сикста</a:t>
            </a:r>
            <a:r>
              <a:rPr lang="ru-RU" dirty="0" smtClean="0"/>
              <a:t> в </a:t>
            </a:r>
            <a:r>
              <a:rPr lang="ru-RU" dirty="0" err="1" smtClean="0"/>
              <a:t>Пьяченце</a:t>
            </a:r>
            <a:r>
              <a:rPr lang="ru-RU" dirty="0" smtClean="0"/>
              <a:t> по заказу Папы Юлия II в честь победы над французами, вторгшимися в Италию и присвоения </a:t>
            </a:r>
            <a:r>
              <a:rPr lang="ru-RU" dirty="0" err="1" smtClean="0"/>
              <a:t>Пьяченце</a:t>
            </a:r>
            <a:r>
              <a:rPr lang="ru-RU" dirty="0" smtClean="0"/>
              <a:t> статуса Папской Области.</a:t>
            </a:r>
          </a:p>
          <a:p>
            <a:pPr>
              <a:buNone/>
            </a:pPr>
            <a:r>
              <a:rPr lang="ru-RU" dirty="0" smtClean="0"/>
              <a:t>      На картине изображены Мадонна с младенцем в окружении папы </a:t>
            </a:r>
            <a:r>
              <a:rPr lang="ru-RU" dirty="0" err="1" smtClean="0"/>
              <a:t>Сикста</a:t>
            </a:r>
            <a:r>
              <a:rPr lang="ru-RU" dirty="0" smtClean="0"/>
              <a:t> II, носящего сходство с Папой Юлием II, Святой Варвары, и двумя ангелочками внизу, под Мадонной глядящими снизу вверх на её схождение. Фигуры образуют треугольник, поднятый занавес лишь подчёркивает геометрическое построение композиции.</a:t>
            </a:r>
          </a:p>
          <a:p>
            <a:pPr>
              <a:buNone/>
            </a:pPr>
            <a:r>
              <a:rPr lang="ru-RU" dirty="0" smtClean="0"/>
              <a:t>      Святой, у ног которого изображена папская тиара, подчёркивающая его высокий сан, указывает своей рукой в сторону наблюдателя, и Мадонна с младенцем смотрят в указанном им направлении, в то время как Святая Варвара склонила голову. Первоначальное место картины было перед большим распятием, поэтому выражения лиц и позы фигур на картине обусловлены их чувствами при виде страданий и смерти Христа.</a:t>
            </a:r>
          </a:p>
          <a:p>
            <a:pPr>
              <a:buNone/>
            </a:pPr>
            <a:r>
              <a:rPr lang="ru-RU" dirty="0" smtClean="0"/>
              <a:t>      Изобразительное мастерство художника обманывает наблюдателя. Задний фон, издали кажущийся облаками, при тщательном рассмотрении оказывается головами ангелов.</a:t>
            </a:r>
          </a:p>
          <a:p>
            <a:pPr>
              <a:buNone/>
            </a:pPr>
            <a:r>
              <a:rPr lang="ru-RU" dirty="0" smtClean="0"/>
              <a:t>      Предполагают, что моделью для мадонны послужила возлюбленная Рафаэля </a:t>
            </a:r>
            <a:r>
              <a:rPr lang="ru-RU" dirty="0" err="1" smtClean="0"/>
              <a:t>Форнарина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История создания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Sanzio,_Raffaello_-_Putti_(Madonna_Sistina)_-_1512-1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229200"/>
            <a:ext cx="2880319" cy="14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763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Картины и росписи Рафаэля были признаны современниками, и вскоре </a:t>
            </a:r>
            <a:r>
              <a:rPr lang="ru-RU" dirty="0" err="1" smtClean="0"/>
              <a:t>Санти</a:t>
            </a:r>
            <a:r>
              <a:rPr lang="ru-RU" dirty="0" smtClean="0"/>
              <a:t> стал центральной фигурой художественной жизни Рима. Породниться с художником хотели многие знатные люди Италии, в том числе близкий друг Рафаэля кардинал </a:t>
            </a:r>
            <a:r>
              <a:rPr lang="ru-RU" dirty="0" err="1" smtClean="0"/>
              <a:t>Биббиена</a:t>
            </a:r>
            <a:r>
              <a:rPr lang="ru-RU" dirty="0" smtClean="0"/>
              <a:t>. Однако свадьба Рафаэля и Марии </a:t>
            </a:r>
            <a:r>
              <a:rPr lang="ru-RU" dirty="0" err="1" smtClean="0"/>
              <a:t>Доваци</a:t>
            </a:r>
            <a:r>
              <a:rPr lang="ru-RU" dirty="0" smtClean="0"/>
              <a:t>, одной из племянниц кардинала, так и не состоялась. По одной из версий, девушка умерла, так и не дождавшись выполнения Рафаэлем обещания жениться, по другой версии, художник уже был тайно женат на куртизанке </a:t>
            </a:r>
            <a:r>
              <a:rPr lang="ru-RU" dirty="0" err="1" smtClean="0"/>
              <a:t>Форнарине</a:t>
            </a:r>
            <a:r>
              <a:rPr lang="ru-RU" dirty="0" smtClean="0"/>
              <a:t>. Художник умер в возрасте тридцати семи лет от сердечной недостаточности . Незаконченные росписи виллы </a:t>
            </a:r>
            <a:r>
              <a:rPr lang="ru-RU" dirty="0" err="1" smtClean="0"/>
              <a:t>Фарнезины</a:t>
            </a:r>
            <a:r>
              <a:rPr lang="ru-RU" dirty="0" smtClean="0"/>
              <a:t>, </a:t>
            </a:r>
            <a:r>
              <a:rPr lang="ru-RU" dirty="0" err="1" smtClean="0"/>
              <a:t>Ватиканские</a:t>
            </a:r>
            <a:r>
              <a:rPr lang="ru-RU" dirty="0" smtClean="0"/>
              <a:t> лоджии и другие работы были завершены учениками Рафаэля в соответствии с его эскизами и рисунками. Похоронен в Пантеоне.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68952" cy="34563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Основные работы художника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351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Рафаэль Санти</vt:lpstr>
      <vt:lpstr>Слайд 2</vt:lpstr>
      <vt:lpstr>Слайд 3</vt:lpstr>
      <vt:lpstr>Слайд 4</vt:lpstr>
      <vt:lpstr>Слайд 5</vt:lpstr>
      <vt:lpstr>Сикстинская Мадонна</vt:lpstr>
      <vt:lpstr>История создания</vt:lpstr>
      <vt:lpstr>Слайд 8</vt:lpstr>
      <vt:lpstr>Основные работы художника </vt:lpstr>
      <vt:lpstr>Три грации</vt:lpstr>
      <vt:lpstr>Сон рыцаря</vt:lpstr>
      <vt:lpstr>Триумф Галатеи. 1512-14</vt:lpstr>
      <vt:lpstr>Станцы Рафаэля</vt:lpstr>
      <vt:lpstr>  Обручение Девы Марии </vt:lpstr>
      <vt:lpstr>Мадонна Конестабиле </vt:lpstr>
      <vt:lpstr>Мадонна с вуалью </vt:lpstr>
      <vt:lpstr>Мадонна в кресле</vt:lpstr>
      <vt:lpstr>Преображение (последняя работа)</vt:lpstr>
      <vt:lpstr>Презентация выполнена учителем ГОУ школы №594 Санкт-Петербурга  Щеколдиной   Мариной Ивановной  Использован материал: http://images.yandex.ru http://yandex.ru/yandsearch?text= википедия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Рафаэль Санти</dc:title>
  <dc:creator>Щеколдин</dc:creator>
  <cp:lastModifiedBy>Admin</cp:lastModifiedBy>
  <cp:revision>15</cp:revision>
  <dcterms:created xsi:type="dcterms:W3CDTF">2011-11-10T17:55:46Z</dcterms:created>
  <dcterms:modified xsi:type="dcterms:W3CDTF">2011-11-20T07:41:49Z</dcterms:modified>
</cp:coreProperties>
</file>