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5" r:id="rId4"/>
    <p:sldId id="286" r:id="rId5"/>
    <p:sldId id="304" r:id="rId6"/>
    <p:sldId id="288" r:id="rId7"/>
    <p:sldId id="262" r:id="rId8"/>
    <p:sldId id="280" r:id="rId9"/>
    <p:sldId id="273" r:id="rId10"/>
    <p:sldId id="297" r:id="rId11"/>
    <p:sldId id="298" r:id="rId12"/>
    <p:sldId id="295" r:id="rId13"/>
    <p:sldId id="265" r:id="rId14"/>
    <p:sldId id="264" r:id="rId15"/>
    <p:sldId id="294" r:id="rId16"/>
    <p:sldId id="289" r:id="rId17"/>
    <p:sldId id="301" r:id="rId18"/>
    <p:sldId id="302" r:id="rId19"/>
    <p:sldId id="284" r:id="rId20"/>
    <p:sldId id="276" r:id="rId21"/>
    <p:sldId id="277" r:id="rId22"/>
    <p:sldId id="308" r:id="rId23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74648A"/>
    <a:srgbClr val="CCCCFF"/>
    <a:srgbClr val="FFCCFF"/>
    <a:srgbClr val="990033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600E45-4AB4-484F-AF91-485E0C1CE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63AE4-AC56-4554-8119-1B54E3F9E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713A7-4F06-4302-A7BF-08844D3FB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67CF1-362D-4735-9971-1B8C65FB7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E26B3-0F02-414D-8E1A-6C1977A26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2E63A7-2339-4014-92CA-097F209FF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797A82-5947-4EFB-A134-EC46C8AF2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0002D-68C9-47A4-8CDF-DA8D2BBF8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F8B54-306F-4DED-8B54-01DA65AC29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8D5D6-F5C7-4B49-A5F7-337537743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3EDFD-549F-4E6B-AAEE-5C82602B3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1F697-C211-4C85-A0C2-22A9DB015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8CED2-4D59-4FB4-AE76-CA44B8B0B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56673-E3E3-4A7E-B220-968DA9A8C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476678-9A02-480E-ADF3-C5CE0D228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8E4583-A777-43B4-82B8-8972CBD76C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99FF"/>
            </a:gs>
            <a:gs pos="100000">
              <a:schemeClr val="accent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945D6271-7763-4905-B837-2E58DF9B4D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jpeg"/><Relationship Id="rId4" Type="http://schemas.openxmlformats.org/officeDocument/2006/relationships/oleObject" Target="../embeddings/oleObject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archives.dtf.ru/index.php?type=id&amp;publ_id=48972" TargetMode="External"/><Relationship Id="rId2" Type="http://schemas.openxmlformats.org/officeDocument/2006/relationships/hyperlink" Target="http://shkolazhizni.ru/archive/0/n-726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z.kr.ua/info/articles/computer-game.html" TargetMode="External"/><Relationship Id="rId5" Type="http://schemas.openxmlformats.org/officeDocument/2006/relationships/hyperlink" Target="http://www.antax.ru/articles/p90.htm" TargetMode="External"/><Relationship Id="rId4" Type="http://schemas.openxmlformats.org/officeDocument/2006/relationships/hyperlink" Target="http://game-fans.ru/index.php?article=7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357563"/>
            <a:ext cx="6400800" cy="136683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990033"/>
                </a:solidFill>
              </a:rPr>
              <a:t>Компьютерные игры: </a:t>
            </a:r>
          </a:p>
          <a:p>
            <a:pPr eaLnBrk="1" hangingPunct="1"/>
            <a:r>
              <a:rPr lang="ru-RU" b="1" smtClean="0">
                <a:solidFill>
                  <a:srgbClr val="990033"/>
                </a:solidFill>
              </a:rPr>
              <a:t>вред или польза</a:t>
            </a:r>
            <a:r>
              <a:rPr lang="ru-RU" smtClean="0"/>
              <a:t> </a:t>
            </a:r>
          </a:p>
        </p:txBody>
      </p:sp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1187450" y="1412875"/>
            <a:ext cx="68405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Дети и компьютер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57686" y="5072074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dirty="0" err="1" smtClean="0"/>
              <a:t>Михалина</a:t>
            </a:r>
            <a:r>
              <a:rPr lang="ru-RU" b="0" dirty="0" smtClean="0"/>
              <a:t> С.А.</a:t>
            </a:r>
          </a:p>
          <a:p>
            <a:r>
              <a:rPr lang="ru-RU" b="0" dirty="0" smtClean="0"/>
              <a:t>МБОУ «Начальная общеобразовательная </a:t>
            </a:r>
          </a:p>
          <a:p>
            <a:r>
              <a:rPr lang="ru-RU" b="0" dirty="0" smtClean="0"/>
              <a:t>школа № 29»</a:t>
            </a:r>
            <a:endParaRPr lang="ru-RU" b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mso5F41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3575050" cy="482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3635375" y="1557338"/>
            <a:ext cx="5111750" cy="1143000"/>
          </a:xfrm>
        </p:spPr>
        <p:txBody>
          <a:bodyPr/>
          <a:lstStyle/>
          <a:p>
            <a:pPr eaLnBrk="1" hangingPunct="1"/>
            <a:r>
              <a:rPr lang="en-US" smtClean="0"/>
              <a:t>Counter - strike</a:t>
            </a:r>
            <a:endParaRPr lang="ru-RU" smtClean="0"/>
          </a:p>
        </p:txBody>
      </p:sp>
      <p:pic>
        <p:nvPicPr>
          <p:cNvPr id="14340" name="Picture 4" descr="mso1C6A2"/>
          <p:cNvPicPr>
            <a:picLocks noChangeAspect="1" noChangeArrowheads="1"/>
          </p:cNvPicPr>
          <p:nvPr/>
        </p:nvPicPr>
        <p:blipFill>
          <a:blip r:embed="rId3" cstate="print"/>
          <a:srcRect l="7324" r="3389" b="26843"/>
          <a:stretch>
            <a:fillRect/>
          </a:stretch>
        </p:blipFill>
        <p:spPr bwMode="auto">
          <a:xfrm>
            <a:off x="4427538" y="3833813"/>
            <a:ext cx="439261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179388" y="260350"/>
            <a:ext cx="87852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 что играют наши дети?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468313" y="1125538"/>
          <a:ext cx="3122612" cy="4525962"/>
        </p:xfrm>
        <a:graphic>
          <a:graphicData uri="http://schemas.openxmlformats.org/presentationml/2006/ole">
            <p:oleObj spid="_x0000_s3074" name="Точечный рисунок" r:id="rId3" imgW="4447619" imgH="6447619" progId="PBrush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4140200" y="333375"/>
          <a:ext cx="4718050" cy="2951163"/>
        </p:xfrm>
        <a:graphic>
          <a:graphicData uri="http://schemas.openxmlformats.org/presentationml/2006/ole">
            <p:oleObj spid="_x0000_s3075" name="Точечный рисунок" r:id="rId4" imgW="7659169" imgH="4791744" progId="PBrush">
              <p:embed/>
            </p:oleObj>
          </a:graphicData>
        </a:graphic>
      </p:graphicFrame>
      <p:pic>
        <p:nvPicPr>
          <p:cNvPr id="3077" name="Picture 5" descr="mso4217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43438" y="3068638"/>
            <a:ext cx="3816350" cy="35290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ph/>
          </p:nvPr>
        </p:nvGraphicFramePr>
        <p:xfrm>
          <a:off x="2484438" y="333375"/>
          <a:ext cx="4645025" cy="6192838"/>
        </p:xfrm>
        <a:graphic>
          <a:graphicData uri="http://schemas.openxmlformats.org/presentationml/2006/ole">
            <p:oleObj spid="_x0000_s4098" name="Точечный рисунок" r:id="rId3" imgW="4057143" imgH="5409524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Виртуальная реальность развивает умственные способности детей, закладывая полезные навыки для будущей работы в информационном обществе.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У игроков в компьютерные игры, по сравнению с их сверстниками, наблюдается более адаптивное социальное поведение.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Не случайно, дети зачастую гораздо увереннее взрослых ориентируются, к примеру, в биржевых новостях. </a:t>
            </a:r>
          </a:p>
          <a:p>
            <a:pPr eaLnBrk="1" hangingPunct="1">
              <a:lnSpc>
                <a:spcPct val="90000"/>
              </a:lnSpc>
            </a:pPr>
            <a:endParaRPr lang="ru-RU" sz="2800" smtClean="0"/>
          </a:p>
        </p:txBody>
      </p:sp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2411413" y="549275"/>
            <a:ext cx="4537075" cy="749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Положительное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Влияние компьютерных игр на подрастающее поколение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  <p:bldP spid="14340" grpId="0" animBg="1"/>
      <p:bldP spid="14342" grpId="0"/>
      <p:bldP spid="1434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Сужение круга интересов подростка.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Стремление к созданию собственного мира.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Уход от реальности.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Некоторые компьютерные игры провоцируют агрессивное поведение, возвеличивание войн и насилия, правого экстремизма.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Занятия с компьютером один на один, часто в ущерб общению со сверстниками, приводят к социальной изоляции и трудностям в межличностных контактах.</a:t>
            </a: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2051050" y="404813"/>
            <a:ext cx="5257800" cy="749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Негативное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 влиянии компьютерных игр на физические здоровье детей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Электромагнитная вибрация и ионизирующее излучение даже самых хорошо защищенных современных мониторов — тяжелая нагрузка на зрение и осанку несформировавшегося организма.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САНИТАРНО-ГИГИЕНИЧЕСКИЕ требования совершенно категоричны — не более 1 часа в день для подростков и старшеклассников и не более 30—40 минут для детей младшего школьного возраста. 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/>
              <a:t>Хотя игры дают ребенку в большей степени возможности для активной эмоциональной разрядки, чем пассивное поглощение эмоциогенных впечатлений у экрана телевизора, в больших дозах они приводят к накоплению хронического стресса со всеми вытекающими отсюда последствиями для организма.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chemeClr val="accent2"/>
                </a:solidFill>
              </a:rPr>
              <a:t>Что тебе не нравится в общении с компьютером?</a:t>
            </a:r>
          </a:p>
        </p:txBody>
      </p:sp>
      <p:sp>
        <p:nvSpPr>
          <p:cNvPr id="55308" name="Rectangle 1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Компьютер часто зависает</a:t>
            </a:r>
          </a:p>
          <a:p>
            <a:pPr eaLnBrk="1" hangingPunct="1"/>
            <a:r>
              <a:rPr lang="ru-RU" smtClean="0"/>
              <a:t>Если садишься играть , то не можешь оторваться</a:t>
            </a:r>
          </a:p>
          <a:p>
            <a:pPr eaLnBrk="1" hangingPunct="1"/>
            <a:r>
              <a:rPr lang="ru-RU" smtClean="0"/>
              <a:t>Боюсь испортить зрение</a:t>
            </a:r>
          </a:p>
          <a:p>
            <a:pPr eaLnBrk="1" hangingPunct="1"/>
            <a:r>
              <a:rPr lang="ru-RU" smtClean="0"/>
              <a:t>Болят глаза</a:t>
            </a:r>
          </a:p>
          <a:p>
            <a:pPr eaLnBrk="1" hangingPunct="1"/>
            <a:r>
              <a:rPr lang="ru-RU" smtClean="0"/>
              <a:t>Болит голова</a:t>
            </a:r>
          </a:p>
        </p:txBody>
      </p:sp>
      <p:sp>
        <p:nvSpPr>
          <p:cNvPr id="55309" name="Rectangle 1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Я устаю после работы на компьютере – 14 человек</a:t>
            </a:r>
          </a:p>
          <a:p>
            <a:pPr eaLnBrk="1" hangingPunct="1"/>
            <a:r>
              <a:rPr lang="ru-RU" smtClean="0"/>
              <a:t>Не устаю – 7 человек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 build="p"/>
      <p:bldP spid="5530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91512" cy="17859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2"/>
                </a:solidFill>
              </a:rPr>
              <a:t>Изменилось ли поведение ребёнка после того, как он начал активно общаться с компьютером?</a:t>
            </a:r>
          </a:p>
        </p:txBody>
      </p:sp>
      <p:sp>
        <p:nvSpPr>
          <p:cNvPr id="73734" name="AutoShape 6"/>
          <p:cNvSpPr>
            <a:spLocks noChangeArrowheads="1"/>
          </p:cNvSpPr>
          <p:nvPr/>
        </p:nvSpPr>
        <p:spPr bwMode="auto">
          <a:xfrm>
            <a:off x="395288" y="1700213"/>
            <a:ext cx="3024187" cy="2160587"/>
          </a:xfrm>
          <a:prstGeom prst="bevel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Активного </a:t>
            </a:r>
          </a:p>
          <a:p>
            <a:r>
              <a:rPr lang="ru-RU"/>
              <a:t>общения </a:t>
            </a:r>
          </a:p>
          <a:p>
            <a:r>
              <a:rPr lang="ru-RU"/>
              <a:t>не было</a:t>
            </a:r>
          </a:p>
          <a:p>
            <a:r>
              <a:rPr lang="ru-RU"/>
              <a:t>4 чел.</a:t>
            </a:r>
          </a:p>
        </p:txBody>
      </p:sp>
      <p:sp>
        <p:nvSpPr>
          <p:cNvPr id="73735" name="AutoShape 7"/>
          <p:cNvSpPr>
            <a:spLocks noChangeArrowheads="1"/>
          </p:cNvSpPr>
          <p:nvPr/>
        </p:nvSpPr>
        <p:spPr bwMode="auto">
          <a:xfrm>
            <a:off x="5364163" y="1700213"/>
            <a:ext cx="3024187" cy="2160587"/>
          </a:xfrm>
          <a:prstGeom prst="bevel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Не изменилось</a:t>
            </a:r>
          </a:p>
          <a:p>
            <a:r>
              <a:rPr lang="ru-RU"/>
              <a:t>10 чел.</a:t>
            </a:r>
          </a:p>
        </p:txBody>
      </p:sp>
      <p:sp>
        <p:nvSpPr>
          <p:cNvPr id="73736" name="AutoShape 8"/>
          <p:cNvSpPr>
            <a:spLocks noChangeArrowheads="1"/>
          </p:cNvSpPr>
          <p:nvPr/>
        </p:nvSpPr>
        <p:spPr bwMode="auto">
          <a:xfrm>
            <a:off x="395288" y="4076700"/>
            <a:ext cx="8280400" cy="2593975"/>
          </a:xfrm>
          <a:prstGeom prst="bevel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/>
              <a:t>+ Стал более любознательным</a:t>
            </a:r>
          </a:p>
          <a:p>
            <a:r>
              <a:rPr lang="ru-RU"/>
              <a:t>+ Изменилось в лучшую сторону – 2 чел. </a:t>
            </a:r>
          </a:p>
          <a:p>
            <a:pPr>
              <a:buFontTx/>
              <a:buChar char="-"/>
            </a:pPr>
            <a:r>
              <a:rPr lang="ru-RU"/>
              <a:t>Изменилось в сторону агрессии</a:t>
            </a:r>
          </a:p>
          <a:p>
            <a:r>
              <a:rPr lang="ru-RU"/>
              <a:t> - Возбуждён </a:t>
            </a:r>
          </a:p>
          <a:p>
            <a:r>
              <a:rPr lang="ru-RU"/>
              <a:t>- Волнение, раздражение, головные боли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 animBg="1"/>
      <p:bldP spid="73735" grpId="0" animBg="1"/>
      <p:bldP spid="737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родители относятся к увлечению детей компьютерными играми?</a:t>
            </a:r>
          </a:p>
        </p:txBody>
      </p:sp>
      <p:graphicFrame>
        <p:nvGraphicFramePr>
          <p:cNvPr id="5122" name="Object 8"/>
          <p:cNvGraphicFramePr>
            <a:graphicFrameLocks noChangeAspect="1"/>
          </p:cNvGraphicFramePr>
          <p:nvPr>
            <p:ph idx="1"/>
          </p:nvPr>
        </p:nvGraphicFramePr>
        <p:xfrm>
          <a:off x="1403350" y="1844675"/>
          <a:ext cx="6769100" cy="4516438"/>
        </p:xfrm>
        <a:graphic>
          <a:graphicData uri="http://schemas.openxmlformats.org/presentationml/2006/ole">
            <p:oleObj spid="_x0000_s5122" name="Диаграмма" r:id="rId3" imgW="6096000" imgH="4067251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132138" y="1628775"/>
            <a:ext cx="5689600" cy="46799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/>
              <a:t>Именно компьютерным и видеоиграм общество в значительной мере обязано всплеску подростковой жестокости.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/>
              <a:t>Очень многие компьютерные игры содержат элементы насилия в самом худшем проявлении. Следствием этого зачастую становится утрата понимания границы между виртуальной игрой и реальной жизнью.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/>
              <a:t>Совершивший тяжкое преступление подросток зачастую не понимает, почему убитого нельзя оживить простым нажатием клавиши компьютера. </a:t>
            </a: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ru-RU" sz="2000" b="1" i="1" smtClean="0"/>
              <a:t>По материалам ИТАР-ТАСС.</a:t>
            </a:r>
            <a:endParaRPr lang="ru-RU" sz="2000" i="1" smtClean="0"/>
          </a:p>
        </p:txBody>
      </p:sp>
      <p:pic>
        <p:nvPicPr>
          <p:cNvPr id="21507" name="Picture 3" descr="af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549275"/>
            <a:ext cx="23542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549275"/>
            <a:ext cx="6480175" cy="18716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С начала  80-х  гг.  компьютерные  игры  становятся  частью  индустрии</a:t>
            </a:r>
            <a:r>
              <a:rPr lang="en-US" sz="2400" smtClean="0"/>
              <a:t> </a:t>
            </a:r>
            <a:r>
              <a:rPr lang="ru-RU" sz="2400" smtClean="0"/>
              <a:t>развлечений, которая захватывает большое количество людей.  Новое  увлечение</a:t>
            </a:r>
            <a:r>
              <a:rPr lang="en-US" sz="2400" smtClean="0"/>
              <a:t> </a:t>
            </a:r>
            <a:r>
              <a:rPr lang="ru-RU" sz="2400" smtClean="0"/>
              <a:t>оценивается двояко: </a:t>
            </a:r>
          </a:p>
        </p:txBody>
      </p:sp>
      <p:pic>
        <p:nvPicPr>
          <p:cNvPr id="8195" name="Picture 4" descr="j01953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404813"/>
            <a:ext cx="1795463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8"/>
          <p:cNvSpPr>
            <a:spLocks noChangeArrowheads="1"/>
          </p:cNvSpPr>
          <p:nvPr/>
        </p:nvSpPr>
        <p:spPr bwMode="auto">
          <a:xfrm>
            <a:off x="468313" y="2781300"/>
            <a:ext cx="3598862" cy="3097213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8197" name="AutoShape 9"/>
          <p:cNvSpPr>
            <a:spLocks noChangeArrowheads="1"/>
          </p:cNvSpPr>
          <p:nvPr/>
        </p:nvSpPr>
        <p:spPr bwMode="auto">
          <a:xfrm>
            <a:off x="4427538" y="2708275"/>
            <a:ext cx="4248150" cy="3602038"/>
          </a:xfrm>
          <a:prstGeom prst="horizontalScroll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Text Box 12"/>
          <p:cNvSpPr txBox="1">
            <a:spLocks noChangeArrowheads="1"/>
          </p:cNvSpPr>
          <p:nvPr/>
        </p:nvSpPr>
        <p:spPr bwMode="auto">
          <a:xfrm>
            <a:off x="900113" y="3429000"/>
            <a:ext cx="29527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/>
              <a:t>С одной стороны, оно сопряжено  с  восхищением  общества по поводу возможностей компьютера.</a:t>
            </a:r>
          </a:p>
        </p:txBody>
      </p:sp>
      <p:sp>
        <p:nvSpPr>
          <p:cNvPr id="8199" name="Text Box 13"/>
          <p:cNvSpPr txBox="1">
            <a:spLocks noChangeArrowheads="1"/>
          </p:cNvSpPr>
          <p:nvPr/>
        </p:nvSpPr>
        <p:spPr bwMode="auto">
          <a:xfrm>
            <a:off x="4859338" y="3357563"/>
            <a:ext cx="3816350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800"/>
              <a:t>С другой стороны, появляется  большое  количество  сообщений,  предупреждающих  об опасном влиянии компьютера  в  целом  и  компьютерных  игр  в  частности  на психику детей и подростков. </a:t>
            </a:r>
          </a:p>
          <a:p>
            <a:pPr algn="l">
              <a:spcBef>
                <a:spcPct val="50000"/>
              </a:spcBef>
            </a:pP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84313"/>
            <a:ext cx="8208962" cy="4319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b="1" smtClean="0"/>
              <a:t>Безусловно, родителям надо более внимательно относиться к тому, чем занимается их ребенок вообще, и к тому, в какие игры он играет, в частности. Вред и польза компьютерных игр являются одним из тех вопросов, на которые невозможно дать однозначные ответы. Очевидно одно: все хорошо в меру, и каждый человек должен нести ответственность за свою жизнь, знать, что для него вредно и гибельно, а что идет на пользу.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84213" y="1341438"/>
            <a:ext cx="7775575" cy="4875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3200"/>
              <a:t>Пока не сформировался Образ Реального Мира воздействие условных игр может оказаться в случае впечатлительного ребенка до определенной степени шизофренизирующим. </a:t>
            </a:r>
          </a:p>
          <a:p>
            <a:pPr algn="l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ru-RU" sz="3200"/>
              <a:t>Во всяком случае нередко ребенок застревает на этапе младенческого АУТИЗМА и эгоцентризма: оказывается не чувствительным к реальным требованиям реального мира взрослых.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AutoShape 4"/>
          <p:cNvSpPr>
            <a:spLocks noChangeArrowheads="1"/>
          </p:cNvSpPr>
          <p:nvPr/>
        </p:nvSpPr>
        <p:spPr bwMode="auto">
          <a:xfrm>
            <a:off x="323850" y="404813"/>
            <a:ext cx="8496300" cy="611981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ap="rnd" cmpd="thickThin">
            <a:solidFill>
              <a:srgbClr val="4F81BD"/>
            </a:solidFill>
            <a:round/>
            <a:headEnd/>
            <a:tailEnd/>
          </a:ln>
        </p:spPr>
        <p:txBody>
          <a:bodyPr/>
          <a:lstStyle/>
          <a:p>
            <a:pPr marL="342900" indent="-342900"/>
            <a:r>
              <a:rPr lang="ru-RU" sz="1800" i="1"/>
              <a:t>Памятка для родителей по использованию</a:t>
            </a:r>
          </a:p>
          <a:p>
            <a:pPr marL="342900" indent="-342900"/>
            <a:r>
              <a:rPr lang="ru-RU" sz="1800" i="1"/>
              <a:t> компьютера ребенком</a:t>
            </a:r>
            <a:r>
              <a:rPr lang="ru-RU" sz="1800"/>
              <a:t>. </a:t>
            </a:r>
          </a:p>
          <a:p>
            <a:pPr marL="342900" indent="-342900"/>
            <a:endParaRPr lang="ru-RU" sz="1800"/>
          </a:p>
          <a:p>
            <a:pPr marL="342900" indent="-342900"/>
            <a:r>
              <a:rPr lang="ru-RU" sz="1800"/>
              <a:t>1. </a:t>
            </a:r>
            <a:r>
              <a:rPr lang="ru-RU" sz="1800" b="0" i="1"/>
              <a:t>Для того, чтобы родители могли контролировать использование </a:t>
            </a:r>
          </a:p>
          <a:p>
            <a:pPr marL="342900" indent="-342900" algn="l"/>
            <a:r>
              <a:rPr lang="ru-RU" sz="1800" b="0" i="1"/>
              <a:t>ребенком компьютера, они должны сами хотя бы на элементарном </a:t>
            </a:r>
          </a:p>
          <a:p>
            <a:pPr marL="342900" indent="-342900" algn="l"/>
            <a:r>
              <a:rPr lang="ru-RU" sz="1800" b="0" i="1"/>
              <a:t>уровне уметь им пользоваться;</a:t>
            </a:r>
          </a:p>
          <a:p>
            <a:pPr marL="342900" indent="-342900" algn="l"/>
            <a:r>
              <a:rPr lang="ru-RU" sz="1800" b="0" i="1"/>
              <a:t>2. Ребенок не должен играть в компьютерные игры перед сном;</a:t>
            </a:r>
          </a:p>
          <a:p>
            <a:pPr marL="342900" indent="-342900" algn="l"/>
            <a:r>
              <a:rPr lang="ru-RU" sz="1800" b="0" i="1"/>
              <a:t>Через каждые 20—30 минут работы на компьютере необходимо делать перерыв; (смена деятельности).</a:t>
            </a:r>
          </a:p>
          <a:p>
            <a:pPr marL="342900" indent="-342900" algn="l"/>
            <a:r>
              <a:rPr lang="ru-RU" sz="1800" b="0" i="1"/>
              <a:t>3. Ребенок не должен работать на компьютере более 1,5—2 часов;</a:t>
            </a:r>
          </a:p>
          <a:p>
            <a:pPr marL="342900" indent="-342900" algn="l"/>
            <a:r>
              <a:rPr lang="ru-RU" sz="1800" b="0" i="1"/>
              <a:t>4. Родители должны контролировать приобретение ребенком компьютерных дисков с играми, чтобы они не причинили вреда детскому здоровью и психике;</a:t>
            </a:r>
          </a:p>
          <a:p>
            <a:pPr marL="342900" indent="-342900" algn="l"/>
            <a:r>
              <a:rPr lang="ru-RU" sz="1800" b="0" i="1"/>
              <a:t>5. Если ребенок использует компьютер безответственно, необходимо ввести пароль, чтобы сделать невозможным доступ без разрешения родителей.</a:t>
            </a:r>
          </a:p>
        </p:txBody>
      </p:sp>
      <p:pic>
        <p:nvPicPr>
          <p:cNvPr id="23556" name="Picture 5" descr="0000019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19925" y="5037138"/>
            <a:ext cx="2124075" cy="18208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Источники</a:t>
            </a:r>
          </a:p>
        </p:txBody>
      </p:sp>
      <p:sp>
        <p:nvSpPr>
          <p:cNvPr id="24579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000" smtClean="0"/>
              <a:t>	</a:t>
            </a:r>
            <a:r>
              <a:rPr lang="ru-RU" sz="2000" b="1" smtClean="0"/>
              <a:t>1.</a:t>
            </a:r>
            <a:r>
              <a:rPr lang="ru-RU" sz="2000" smtClean="0"/>
              <a:t> Фромм Э. Бегство от свободы. М., 1995. </a:t>
            </a:r>
            <a:br>
              <a:rPr lang="ru-RU" sz="2000" smtClean="0"/>
            </a:br>
            <a:r>
              <a:rPr lang="ru-RU" sz="2000" b="1" smtClean="0"/>
              <a:t>2.</a:t>
            </a:r>
            <a:r>
              <a:rPr lang="ru-RU" sz="2000" smtClean="0"/>
              <a:t> Шапкин С.А. Компьютерная игра: новая область психологических исследований // Психологический журнал, 1999, </a:t>
            </a:r>
            <a:br>
              <a:rPr lang="ru-RU" sz="2000" smtClean="0"/>
            </a:br>
            <a:r>
              <a:rPr lang="ru-RU" sz="2000" b="1" smtClean="0"/>
              <a:t>3.</a:t>
            </a:r>
            <a:r>
              <a:rPr lang="ru-RU" sz="2000" smtClean="0"/>
              <a:t> </a:t>
            </a:r>
            <a:r>
              <a:rPr lang="en-US" sz="2000" smtClean="0">
                <a:hlinkClick r:id="rId2"/>
              </a:rPr>
              <a:t>http://shkolazhizni.ru/archive/0/n-7264</a:t>
            </a:r>
            <a:endParaRPr lang="ru-RU" sz="2000" smtClean="0"/>
          </a:p>
          <a:p>
            <a:pPr eaLnBrk="1" hangingPunct="1">
              <a:buFontTx/>
              <a:buNone/>
            </a:pPr>
            <a:r>
              <a:rPr lang="ru-RU" sz="2000" smtClean="0"/>
              <a:t>	</a:t>
            </a:r>
            <a:r>
              <a:rPr lang="ru-RU" sz="2000" b="1" smtClean="0"/>
              <a:t>4. </a:t>
            </a:r>
            <a:r>
              <a:rPr lang="en-US" sz="2000" smtClean="0">
                <a:hlinkClick r:id="rId3"/>
              </a:rPr>
              <a:t>http://archives.dtf.ru/index.php?type=id&amp;publ_id=48972</a:t>
            </a:r>
            <a:endParaRPr lang="ru-RU" sz="2000" smtClean="0"/>
          </a:p>
          <a:p>
            <a:pPr eaLnBrk="1" hangingPunct="1">
              <a:buFontTx/>
              <a:buNone/>
            </a:pPr>
            <a:r>
              <a:rPr lang="ru-RU" sz="2000" smtClean="0"/>
              <a:t>	</a:t>
            </a:r>
            <a:r>
              <a:rPr lang="ru-RU" sz="2000" b="1" smtClean="0"/>
              <a:t>5. </a:t>
            </a:r>
            <a:r>
              <a:rPr lang="en-US" sz="2000" smtClean="0">
                <a:hlinkClick r:id="rId4"/>
              </a:rPr>
              <a:t>http://game-fans.ru/index.php?article=7</a:t>
            </a:r>
            <a:endParaRPr lang="ru-RU" sz="2000" smtClean="0"/>
          </a:p>
          <a:p>
            <a:pPr eaLnBrk="1" hangingPunct="1">
              <a:buFontTx/>
              <a:buNone/>
            </a:pPr>
            <a:r>
              <a:rPr lang="ru-RU" sz="2000" smtClean="0"/>
              <a:t>	</a:t>
            </a:r>
            <a:r>
              <a:rPr lang="ru-RU" sz="2000" b="1" smtClean="0"/>
              <a:t>6.</a:t>
            </a:r>
            <a:r>
              <a:rPr lang="ru-RU" sz="2000" smtClean="0"/>
              <a:t> </a:t>
            </a:r>
            <a:r>
              <a:rPr lang="en-US" sz="2000" smtClean="0">
                <a:hlinkClick r:id="rId5"/>
              </a:rPr>
              <a:t>http://www.antax.ru/articles/p90.htm</a:t>
            </a:r>
            <a:endParaRPr lang="ru-RU" sz="2000" smtClean="0"/>
          </a:p>
          <a:p>
            <a:pPr eaLnBrk="1" hangingPunct="1">
              <a:buFontTx/>
              <a:buNone/>
            </a:pPr>
            <a:r>
              <a:rPr lang="ru-RU" sz="2000" smtClean="0"/>
              <a:t>	7. </a:t>
            </a:r>
            <a:r>
              <a:rPr lang="en-US" sz="2000" smtClean="0">
                <a:hlinkClick r:id="rId6"/>
              </a:rPr>
              <a:t>http://www.biz.kr.ua/info/articles/computer-game.html</a:t>
            </a:r>
            <a:endParaRPr lang="ru-RU" sz="2000" smtClean="0"/>
          </a:p>
          <a:p>
            <a:pPr eaLnBrk="1" hangingPunct="1">
              <a:buFontTx/>
              <a:buNone/>
            </a:pPr>
            <a:endParaRPr lang="ru-RU" sz="2000" smtClean="0"/>
          </a:p>
          <a:p>
            <a:pPr eaLnBrk="1" hangingPunct="1">
              <a:buFontTx/>
              <a:buNone/>
            </a:pPr>
            <a:endParaRPr lang="ru-RU" sz="2000" smtClean="0"/>
          </a:p>
          <a:p>
            <a:pPr eaLnBrk="1" hangingPunct="1">
              <a:buFontTx/>
              <a:buNone/>
            </a:pPr>
            <a:endParaRPr lang="ru-RU" sz="2000" smtClean="0"/>
          </a:p>
          <a:p>
            <a:pPr eaLnBrk="1" hangingPunct="1">
              <a:buFontTx/>
              <a:buNone/>
            </a:pPr>
            <a:endParaRPr lang="ru-RU" sz="20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Сколько времени ты проводишь за компьютером?</a:t>
            </a:r>
          </a:p>
        </p:txBody>
      </p:sp>
      <p:pic>
        <p:nvPicPr>
          <p:cNvPr id="921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2276475"/>
            <a:ext cx="4321175" cy="32686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5003800" y="1484313"/>
            <a:ext cx="34559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33% опрошенных играют не более одного часа.</a:t>
            </a:r>
            <a:endParaRPr lang="ru-RU" b="0"/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5076825" y="2708275"/>
            <a:ext cx="34559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43% опрошенных играют от 1 до 2 часов.</a:t>
            </a: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5148263" y="3860800"/>
            <a:ext cx="34559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26% опрошенных играют более двух часов.</a:t>
            </a:r>
            <a:endParaRPr lang="ru-RU" b="0"/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5292725" y="5084763"/>
            <a:ext cx="345598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Указаны случаи,  когда ребёнок играл в компьютер 6 часов и 8 часов.</a:t>
            </a:r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0"/>
      <p:bldP spid="47116" grpId="0"/>
      <p:bldP spid="47117" grpId="0"/>
      <p:bldP spid="471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Контролируют ли тебя родители?</a:t>
            </a:r>
          </a:p>
        </p:txBody>
      </p:sp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2781300"/>
            <a:ext cx="309721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059113" y="2060575"/>
            <a:ext cx="3600450" cy="1727200"/>
          </a:xfrm>
          <a:prstGeom prst="wedgeEllipseCallout">
            <a:avLst>
              <a:gd name="adj1" fmla="val 65343"/>
              <a:gd name="adj2" fmla="val 346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/>
              <a:t>Да – 14 человек</a:t>
            </a:r>
          </a:p>
          <a:p>
            <a:r>
              <a:rPr lang="ru-RU"/>
              <a:t>Нет – 6 человек</a:t>
            </a:r>
          </a:p>
        </p:txBody>
      </p:sp>
      <p:sp>
        <p:nvSpPr>
          <p:cNvPr id="48134" name="AutoShape 6"/>
          <p:cNvSpPr>
            <a:spLocks noChangeArrowheads="1"/>
          </p:cNvSpPr>
          <p:nvPr/>
        </p:nvSpPr>
        <p:spPr bwMode="auto">
          <a:xfrm>
            <a:off x="3203575" y="1916113"/>
            <a:ext cx="3816350" cy="1873250"/>
          </a:xfrm>
          <a:prstGeom prst="wedgeEllipseCallout">
            <a:avLst>
              <a:gd name="adj1" fmla="val 52870"/>
              <a:gd name="adj2" fmla="val 38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800"/>
              <a:t>Я обещаю, что доиграю и выключу.</a:t>
            </a:r>
          </a:p>
        </p:txBody>
      </p:sp>
      <p:sp>
        <p:nvSpPr>
          <p:cNvPr id="48135" name="AutoShape 7"/>
          <p:cNvSpPr>
            <a:spLocks noChangeArrowheads="1"/>
          </p:cNvSpPr>
          <p:nvPr/>
        </p:nvSpPr>
        <p:spPr bwMode="auto">
          <a:xfrm>
            <a:off x="1116013" y="1628775"/>
            <a:ext cx="4895850" cy="2447925"/>
          </a:xfrm>
          <a:prstGeom prst="wedgeEllipseCallout">
            <a:avLst>
              <a:gd name="adj1" fmla="val 72731"/>
              <a:gd name="adj2" fmla="val 268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800"/>
              <a:t>Да, контролируют. </a:t>
            </a:r>
          </a:p>
          <a:p>
            <a:r>
              <a:rPr lang="ru-RU" sz="2800"/>
              <a:t>А когда мамы нет, то сиди сколько хочешь.</a:t>
            </a:r>
          </a:p>
        </p:txBody>
      </p:sp>
      <p:sp>
        <p:nvSpPr>
          <p:cNvPr id="48136" name="AutoShape 8"/>
          <p:cNvSpPr>
            <a:spLocks noChangeArrowheads="1"/>
          </p:cNvSpPr>
          <p:nvPr/>
        </p:nvSpPr>
        <p:spPr bwMode="auto">
          <a:xfrm>
            <a:off x="1403350" y="1773238"/>
            <a:ext cx="4897438" cy="2232025"/>
          </a:xfrm>
          <a:prstGeom prst="wedgeEllipseCallout">
            <a:avLst>
              <a:gd name="adj1" fmla="val 67537"/>
              <a:gd name="adj2" fmla="val 23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800">
                <a:effectLst>
                  <a:outerShdw blurRad="38100" dist="38100" dir="2700000" algn="tl">
                    <a:srgbClr val="FFFFFF"/>
                  </a:outerShdw>
                </a:effectLst>
              </a:rPr>
              <a:t>Меня не контролируют, но я сижу недолго.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  <p:bldP spid="48133" grpId="1" animBg="1"/>
      <p:bldP spid="48134" grpId="0" animBg="1"/>
      <p:bldP spid="48134" grpId="1" animBg="1"/>
      <p:bldP spid="48135" grpId="0" animBg="1"/>
      <p:bldP spid="48135" grpId="1" animBg="1"/>
      <p:bldP spid="481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684213" y="333375"/>
            <a:ext cx="7559675" cy="1081088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ты умеешь делать на компьютере?</a:t>
            </a:r>
          </a:p>
        </p:txBody>
      </p:sp>
      <p:graphicFrame>
        <p:nvGraphicFramePr>
          <p:cNvPr id="77828" name="Object 4"/>
          <p:cNvGraphicFramePr>
            <a:graphicFrameLocks noChangeAspect="1"/>
          </p:cNvGraphicFramePr>
          <p:nvPr>
            <p:ph idx="1"/>
          </p:nvPr>
        </p:nvGraphicFramePr>
        <p:xfrm>
          <a:off x="1547813" y="1557338"/>
          <a:ext cx="6091237" cy="4064000"/>
        </p:xfrm>
        <a:graphic>
          <a:graphicData uri="http://schemas.openxmlformats.org/presentationml/2006/ole">
            <p:oleObj spid="_x0000_s1026" name="Диаграмма" r:id="rId3" imgW="6096000" imgH="4067251" progId="MSGraph.Chart.8">
              <p:embed followColorScheme="full"/>
            </p:oleObj>
          </a:graphicData>
        </a:graphic>
      </p:graphicFrame>
      <p:sp>
        <p:nvSpPr>
          <p:cNvPr id="77829" name="AutoShape 5"/>
          <p:cNvSpPr>
            <a:spLocks noChangeArrowheads="1"/>
          </p:cNvSpPr>
          <p:nvPr/>
        </p:nvSpPr>
        <p:spPr bwMode="auto">
          <a:xfrm>
            <a:off x="179388" y="5157788"/>
            <a:ext cx="8713787" cy="17002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Создавать папки, копировать, перемещать фотографии </a:t>
            </a:r>
          </a:p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в папки.</a:t>
            </a:r>
          </a:p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Находить нужные файлы.</a:t>
            </a:r>
          </a:p>
          <a:p>
            <a:pPr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Отправлять письма.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77828" grpId="0"/>
      <p:bldP spid="778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 тебя привлекает в работе на компьютере?</a:t>
            </a:r>
          </a:p>
        </p:txBody>
      </p:sp>
      <p:sp>
        <p:nvSpPr>
          <p:cNvPr id="54277" name="AutoShape 5"/>
          <p:cNvSpPr>
            <a:spLocks noChangeArrowheads="1"/>
          </p:cNvSpPr>
          <p:nvPr/>
        </p:nvSpPr>
        <p:spPr bwMode="auto">
          <a:xfrm>
            <a:off x="179388" y="1484313"/>
            <a:ext cx="1584325" cy="2089150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Игры</a:t>
            </a:r>
          </a:p>
          <a:p>
            <a:r>
              <a:rPr lang="ru-RU" sz="2000" b="0"/>
              <a:t>10 человек</a:t>
            </a:r>
          </a:p>
        </p:txBody>
      </p:sp>
      <p:sp>
        <p:nvSpPr>
          <p:cNvPr id="54278" name="AutoShape 6"/>
          <p:cNvSpPr>
            <a:spLocks noChangeArrowheads="1"/>
          </p:cNvSpPr>
          <p:nvPr/>
        </p:nvSpPr>
        <p:spPr bwMode="auto">
          <a:xfrm>
            <a:off x="6877050" y="1557338"/>
            <a:ext cx="1584325" cy="20161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Интернет</a:t>
            </a:r>
          </a:p>
          <a:p>
            <a:r>
              <a:rPr lang="ru-RU" sz="2000" b="0"/>
              <a:t>3 человека</a:t>
            </a:r>
            <a:r>
              <a:rPr lang="ru-RU"/>
              <a:t> </a:t>
            </a:r>
          </a:p>
        </p:txBody>
      </p:sp>
      <p:sp>
        <p:nvSpPr>
          <p:cNvPr id="54279" name="AutoShape 7"/>
          <p:cNvSpPr>
            <a:spLocks noChangeArrowheads="1"/>
          </p:cNvSpPr>
          <p:nvPr/>
        </p:nvSpPr>
        <p:spPr bwMode="auto">
          <a:xfrm>
            <a:off x="2268538" y="1557338"/>
            <a:ext cx="1873250" cy="20161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Общение </a:t>
            </a:r>
          </a:p>
          <a:p>
            <a:r>
              <a:rPr lang="ru-RU"/>
              <a:t>с друзьями </a:t>
            </a:r>
          </a:p>
          <a:p>
            <a:r>
              <a:rPr lang="ru-RU"/>
              <a:t>в контакте</a:t>
            </a:r>
          </a:p>
          <a:p>
            <a:r>
              <a:rPr lang="ru-RU" sz="2000" b="0"/>
              <a:t>6 человек</a:t>
            </a:r>
            <a:r>
              <a:rPr lang="ru-RU"/>
              <a:t> </a:t>
            </a:r>
          </a:p>
        </p:txBody>
      </p:sp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3563938" y="4365625"/>
            <a:ext cx="1584325" cy="18002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Рисовать, </a:t>
            </a:r>
          </a:p>
          <a:p>
            <a:r>
              <a:rPr lang="ru-RU"/>
              <a:t>печатать,</a:t>
            </a:r>
          </a:p>
          <a:p>
            <a:r>
              <a:rPr lang="ru-RU"/>
              <a:t>фото-шоп</a:t>
            </a:r>
          </a:p>
        </p:txBody>
      </p:sp>
      <p:sp>
        <p:nvSpPr>
          <p:cNvPr id="54281" name="AutoShape 9"/>
          <p:cNvSpPr>
            <a:spLocks noChangeArrowheads="1"/>
          </p:cNvSpPr>
          <p:nvPr/>
        </p:nvSpPr>
        <p:spPr bwMode="auto">
          <a:xfrm>
            <a:off x="6443663" y="4292600"/>
            <a:ext cx="1584325" cy="18002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Ничего</a:t>
            </a:r>
          </a:p>
          <a:p>
            <a:r>
              <a:rPr lang="ru-RU" sz="2000" b="0"/>
              <a:t>2 человека</a:t>
            </a:r>
          </a:p>
          <a:p>
            <a:endParaRPr lang="ru-RU"/>
          </a:p>
        </p:txBody>
      </p:sp>
      <p:sp>
        <p:nvSpPr>
          <p:cNvPr id="54282" name="AutoShape 10"/>
          <p:cNvSpPr>
            <a:spLocks noChangeArrowheads="1"/>
          </p:cNvSpPr>
          <p:nvPr/>
        </p:nvSpPr>
        <p:spPr bwMode="auto">
          <a:xfrm>
            <a:off x="4716463" y="1557338"/>
            <a:ext cx="1584325" cy="20161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Музыка </a:t>
            </a:r>
          </a:p>
          <a:p>
            <a:r>
              <a:rPr lang="ru-RU" sz="2000" b="0"/>
              <a:t>5 человек</a:t>
            </a:r>
          </a:p>
        </p:txBody>
      </p:sp>
      <p:sp>
        <p:nvSpPr>
          <p:cNvPr id="54283" name="AutoShape 11"/>
          <p:cNvSpPr>
            <a:spLocks noChangeArrowheads="1"/>
          </p:cNvSpPr>
          <p:nvPr/>
        </p:nvSpPr>
        <p:spPr bwMode="auto">
          <a:xfrm>
            <a:off x="395288" y="4365625"/>
            <a:ext cx="1584325" cy="1800225"/>
          </a:xfrm>
          <a:prstGeom prst="foldedCorner">
            <a:avLst>
              <a:gd name="adj" fmla="val 12500"/>
            </a:avLst>
          </a:prstGeom>
          <a:solidFill>
            <a:srgbClr val="CC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/>
              <a:t>Просмотр</a:t>
            </a:r>
          </a:p>
          <a:p>
            <a:r>
              <a:rPr lang="ru-RU"/>
              <a:t> фильмов</a:t>
            </a:r>
          </a:p>
          <a:p>
            <a:r>
              <a:rPr lang="ru-RU" sz="2000" b="0"/>
              <a:t>2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 animBg="1"/>
      <p:bldP spid="54278" grpId="0" animBg="1"/>
      <p:bldP spid="54279" grpId="0" animBg="1"/>
      <p:bldP spid="54280" grpId="0" animBg="1"/>
      <p:bldP spid="54281" grpId="0" animBg="1"/>
      <p:bldP spid="54282" grpId="0" animBg="1"/>
      <p:bldP spid="542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827088" y="476250"/>
            <a:ext cx="7632700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spc="72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353535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Что мы знаем о компьютерных играх?</a:t>
            </a:r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 rot="5400000">
            <a:off x="144462" y="1520826"/>
            <a:ext cx="3311525" cy="3384550"/>
          </a:xfrm>
          <a:prstGeom prst="horizontalScroll">
            <a:avLst>
              <a:gd name="adj" fmla="val 12500"/>
            </a:avLst>
          </a:prstGeom>
          <a:solidFill>
            <a:srgbClr val="CC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ru-RU" sz="1800" b="0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611188" y="2276475"/>
            <a:ext cx="24653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defRPr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Самыми вредными из них являются </a:t>
            </a:r>
            <a:r>
              <a:rPr lang="ru-RU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бродилки и стрелялки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5400000">
            <a:off x="2988469" y="3067844"/>
            <a:ext cx="3671888" cy="2952750"/>
          </a:xfrm>
          <a:prstGeom prst="horizontalScroll">
            <a:avLst>
              <a:gd name="adj" fmla="val 12500"/>
            </a:avLst>
          </a:prstGeom>
          <a:solidFill>
            <a:srgbClr val="CC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ru-RU" sz="1800" b="0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 rot="5400000">
            <a:off x="6173788" y="3554413"/>
            <a:ext cx="3024187" cy="2916237"/>
          </a:xfrm>
          <a:prstGeom prst="horizontalScroll">
            <a:avLst>
              <a:gd name="adj" fmla="val 12500"/>
            </a:avLst>
          </a:prstGeom>
          <a:solidFill>
            <a:srgbClr val="CCCCFF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endParaRPr lang="ru-RU" sz="1800" b="0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3779838" y="3213100"/>
            <a:ext cx="2087562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 sz="1800" b="0"/>
              <a:t>Меньше воздействуют на психику</a:t>
            </a:r>
            <a:br>
              <a:rPr lang="ru-RU" sz="1800" b="0"/>
            </a:br>
            <a:r>
              <a:rPr lang="ru-RU" sz="20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«гонки» и «спортивные»</a:t>
            </a:r>
            <a:r>
              <a:rPr lang="ru-RU" sz="1800" b="0"/>
              <a:t> игры, типа футбольных «Fifa» или баскетбольных «NBA Live». 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6804025" y="4076700"/>
            <a:ext cx="18002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ru-RU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Стратегии</a:t>
            </a:r>
            <a:r>
              <a:rPr lang="ru-RU" sz="1800" b="0"/>
              <a:t> признаны большинством не только не вредными, но даже полезными!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5" grpId="0" animBg="1"/>
      <p:bldP spid="9226" grpId="0"/>
      <p:bldP spid="9227" grpId="0" animBg="1"/>
      <p:bldP spid="9228" grpId="0" animBg="1"/>
      <p:bldP spid="9230" grpId="0"/>
      <p:bldP spid="92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smtClean="0"/>
              <a:t>В западном обществе одна из центральных тем психологических исследований - проблема агрессивности несовершеннолетних и связанных с ней правонарушений. Однако данные многочисленных работ на эту тему свидетельствуют о том, что игры с агрессивным содержанием способны стимулировать агрессивность у детей младшего школьного возраста (6-9 лет). 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smtClean="0"/>
              <a:t>Так же влияют на детей телепрограммы и рекламные ролики с элементами насилия.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1476375" y="2222500"/>
          <a:ext cx="5772150" cy="4403725"/>
        </p:xfrm>
        <a:graphic>
          <a:graphicData uri="http://schemas.openxmlformats.org/presentationml/2006/ole">
            <p:oleObj spid="_x0000_s2050" name="Диаграмма" r:id="rId3" imgW="3657600" imgH="2790975" progId="Excel.Sheet.8">
              <p:embed/>
            </p:oleObj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827088" y="404813"/>
            <a:ext cx="8002587" cy="18716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200" b="1" i="1" smtClean="0"/>
              <a:t>	</a:t>
            </a:r>
            <a:r>
              <a:rPr lang="ru-RU" sz="1600" b="1" i="1" smtClean="0"/>
              <a:t>Опрос</a:t>
            </a:r>
            <a:r>
              <a:rPr lang="ru-RU" sz="1200" b="1" i="1" smtClean="0"/>
              <a:t> </a:t>
            </a:r>
            <a:r>
              <a:rPr lang="ru-RU" sz="1600" b="1" i="1" smtClean="0"/>
              <a:t>, проведённый среди учащихся 3 «Б» класса   показал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i="1" smtClean="0"/>
              <a:t>47% — развлекательные нейтральные игры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i="1" smtClean="0"/>
              <a:t>37%   играющих предпочитают игры, содержащие сцены агрессии в отношении как к выдуманным, так и человеческим героям,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i="1" smtClean="0"/>
              <a:t>8% -  предпочли игры спортивной тематики,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600" b="1" i="1" smtClean="0"/>
              <a:t>8% — игры развивающие.</a:t>
            </a:r>
            <a:r>
              <a:rPr lang="ru-RU" sz="1600" smtClean="0"/>
              <a:t> </a:t>
            </a:r>
            <a:r>
              <a:rPr lang="ru-RU" sz="1600" b="1" i="1" smtClean="0"/>
              <a:t/>
            </a:r>
            <a:br>
              <a:rPr lang="ru-RU" sz="1600" b="1" i="1" smtClean="0"/>
            </a:br>
            <a:endParaRPr lang="ru-RU" sz="16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CC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949</Words>
  <Application>Microsoft Office PowerPoint</Application>
  <PresentationFormat>Экран (4:3)</PresentationFormat>
  <Paragraphs>120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Оформление по умолчанию</vt:lpstr>
      <vt:lpstr>Диаграмма</vt:lpstr>
      <vt:lpstr>Точечный рисунок</vt:lpstr>
      <vt:lpstr>Слайд 1</vt:lpstr>
      <vt:lpstr>Слайд 2</vt:lpstr>
      <vt:lpstr>Сколько времени ты проводишь за компьютером?</vt:lpstr>
      <vt:lpstr>Контролируют ли тебя родители?</vt:lpstr>
      <vt:lpstr>Слайд 5</vt:lpstr>
      <vt:lpstr>Что тебя привлекает в работе на компьютере?</vt:lpstr>
      <vt:lpstr>Слайд 7</vt:lpstr>
      <vt:lpstr>Слайд 8</vt:lpstr>
      <vt:lpstr>Слайд 9</vt:lpstr>
      <vt:lpstr>Counter - strike</vt:lpstr>
      <vt:lpstr>Слайд 11</vt:lpstr>
      <vt:lpstr>Слайд 12</vt:lpstr>
      <vt:lpstr>Влияние компьютерных игр на подрастающее поколение </vt:lpstr>
      <vt:lpstr>Слайд 14</vt:lpstr>
      <vt:lpstr>О влиянии компьютерных игр на физические здоровье детей </vt:lpstr>
      <vt:lpstr>Что тебе не нравится в общении с компьютером?</vt:lpstr>
      <vt:lpstr>Изменилось ли поведение ребёнка после того, как он начал активно общаться с компьютером?</vt:lpstr>
      <vt:lpstr>Как родители относятся к увлечению детей компьютерными играми?</vt:lpstr>
      <vt:lpstr>Слайд 19</vt:lpstr>
      <vt:lpstr>Слайд 20</vt:lpstr>
      <vt:lpstr>Слайд 21</vt:lpstr>
      <vt:lpstr>Источники</vt:lpstr>
    </vt:vector>
  </TitlesOfParts>
  <Company>IDO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29</cp:revision>
  <dcterms:created xsi:type="dcterms:W3CDTF">2007-06-04T11:55:23Z</dcterms:created>
  <dcterms:modified xsi:type="dcterms:W3CDTF">2012-09-24T19:47:02Z</dcterms:modified>
</cp:coreProperties>
</file>