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</p:sldMasterIdLst>
  <p:sldIdLst>
    <p:sldId id="264" r:id="rId8"/>
    <p:sldId id="270" r:id="rId9"/>
    <p:sldId id="269" r:id="rId10"/>
    <p:sldId id="273" r:id="rId11"/>
    <p:sldId id="271" r:id="rId12"/>
    <p:sldId id="277" r:id="rId13"/>
    <p:sldId id="285" r:id="rId14"/>
    <p:sldId id="274" r:id="rId15"/>
    <p:sldId id="265" r:id="rId16"/>
    <p:sldId id="287" r:id="rId17"/>
    <p:sldId id="272" r:id="rId18"/>
    <p:sldId id="275" r:id="rId19"/>
    <p:sldId id="288" r:id="rId20"/>
    <p:sldId id="289" r:id="rId21"/>
    <p:sldId id="290" r:id="rId22"/>
    <p:sldId id="291" r:id="rId23"/>
    <p:sldId id="292" r:id="rId24"/>
    <p:sldId id="293" r:id="rId25"/>
    <p:sldId id="278" r:id="rId26"/>
    <p:sldId id="279" r:id="rId27"/>
    <p:sldId id="280" r:id="rId28"/>
    <p:sldId id="281" r:id="rId29"/>
    <p:sldId id="282" r:id="rId30"/>
    <p:sldId id="283" r:id="rId31"/>
    <p:sldId id="294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80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34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85800" y="1143000"/>
            <a:ext cx="7772400" cy="4572000"/>
            <a:chOff x="1371600" y="1143000"/>
            <a:chExt cx="7772400" cy="5715000"/>
          </a:xfrm>
          <a:effectLst>
            <a:reflection blurRad="6350" stA="50000" endA="300" endPos="15500" dist="50800" dir="5400000" sy="-100000" algn="bl" rotWithShape="0"/>
          </a:effectLst>
        </p:grpSpPr>
        <p:sp>
          <p:nvSpPr>
            <p:cNvPr id="8" name="Rectangle 7"/>
            <p:cNvSpPr/>
            <p:nvPr/>
          </p:nvSpPr>
          <p:spPr>
            <a:xfrm>
              <a:off x="1371600" y="1143000"/>
              <a:ext cx="7772400" cy="57150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600200" y="1371600"/>
              <a:ext cx="7315200" cy="54864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28800" y="1600200"/>
              <a:ext cx="6858000" cy="5257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676401"/>
            <a:ext cx="6400800" cy="192405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>
                    <a:srgbClr val="F1F1F1"/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39737"/>
            <a:ext cx="6400800" cy="1522862"/>
          </a:xfrm>
        </p:spPr>
        <p:txBody>
          <a:bodyPr vert="horz" lIns="91440" tIns="45720" rIns="91440" bIns="45720" rtlCol="0">
            <a:normAutofit/>
            <a:scene3d>
              <a:camera prst="orthographicFront"/>
              <a:lightRig rig="balanced" dir="t">
                <a:rot lat="0" lon="0" rev="4200000"/>
              </a:lightRig>
            </a:scene3d>
            <a:sp3d extrusionH="31750" prstMaterial="metal">
              <a:bevelT w="25400" h="12700" prst="softRound"/>
            </a:sp3d>
          </a:bodyPr>
          <a:lstStyle>
            <a:lvl1pPr marL="0" indent="0" algn="ctr" defTabSz="914400" rtl="0" eaLnBrk="1" latinLnBrk="0" hangingPunct="1">
              <a:spcBef>
                <a:spcPts val="1500"/>
              </a:spcBef>
              <a:buClr>
                <a:schemeClr val="bg1">
                  <a:lumMod val="65000"/>
                </a:schemeClr>
              </a:buClr>
              <a:buSzPct val="80000"/>
              <a:buFont typeface="Wingdings 2" pitchFamily="18" charset="2"/>
              <a:buNone/>
              <a:defRPr sz="2000" b="0" kern="120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67400" y="6574536"/>
            <a:ext cx="2133600" cy="274320"/>
          </a:xfrm>
        </p:spPr>
        <p:txBody>
          <a:bodyPr/>
          <a:lstStyle/>
          <a:p>
            <a:fld id="{C15451CA-9B22-4B9D-869B-5A73BE4E91CB}" type="datetimeFigureOut">
              <a:rPr lang="ru-RU" smtClean="0"/>
              <a:pPr/>
              <a:t>05.10.2011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43000" y="6574536"/>
            <a:ext cx="2895600" cy="27432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78240" y="6574536"/>
            <a:ext cx="365760" cy="274320"/>
          </a:xfrm>
        </p:spPr>
        <p:txBody>
          <a:bodyPr/>
          <a:lstStyle/>
          <a:p>
            <a:fld id="{F8374971-1B82-46E5-98A3-02AA7DC47082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2286000" y="3794763"/>
            <a:ext cx="4572000" cy="1588"/>
          </a:xfrm>
          <a:prstGeom prst="line">
            <a:avLst/>
          </a:prstGeom>
          <a:ln w="28575">
            <a:gradFill>
              <a:gsLst>
                <a:gs pos="0">
                  <a:srgbClr val="BEBFBF"/>
                </a:gs>
                <a:gs pos="100000">
                  <a:srgbClr val="F1F1F1"/>
                </a:gs>
              </a:gsLst>
              <a:lin ang="5400000" scaled="0"/>
            </a:gradFill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451CA-9B22-4B9D-869B-5A73BE4E91CB}" type="datetimeFigureOut">
              <a:rPr lang="ru-RU" smtClean="0"/>
              <a:pPr/>
              <a:t>05.10.2011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4971-1B82-46E5-98A3-02AA7DC470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143000"/>
            <a:ext cx="7772400" cy="5715000"/>
            <a:chOff x="1371600" y="1143000"/>
            <a:chExt cx="7772400" cy="5715000"/>
          </a:xfrm>
        </p:grpSpPr>
        <p:sp>
          <p:nvSpPr>
            <p:cNvPr id="8" name="Rectangle 7"/>
            <p:cNvSpPr/>
            <p:nvPr/>
          </p:nvSpPr>
          <p:spPr>
            <a:xfrm>
              <a:off x="1371600" y="1143000"/>
              <a:ext cx="7772400" cy="57150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600200" y="1371600"/>
              <a:ext cx="7315200" cy="54864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28800" y="1600200"/>
              <a:ext cx="6858000" cy="5257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828801"/>
            <a:ext cx="6553200" cy="454470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81600" y="6574536"/>
            <a:ext cx="2133600" cy="274320"/>
          </a:xfrm>
        </p:spPr>
        <p:txBody>
          <a:bodyPr/>
          <a:lstStyle/>
          <a:p>
            <a:fld id="{C15451CA-9B22-4B9D-869B-5A73BE4E91CB}" type="datetimeFigureOut">
              <a:rPr lang="ru-RU" smtClean="0"/>
              <a:pPr/>
              <a:t>05.10.2011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74536"/>
            <a:ext cx="2895600" cy="27432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4971-1B82-46E5-98A3-02AA7DC470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 flipV="1">
            <a:off x="8366760" y="0"/>
            <a:ext cx="777240" cy="6858000"/>
          </a:xfrm>
          <a:prstGeom prst="rect">
            <a:avLst/>
          </a:prstGeom>
          <a:gradFill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12" name="Straight Connector 11"/>
          <p:cNvCxnSpPr/>
          <p:nvPr/>
        </p:nvCxnSpPr>
        <p:spPr>
          <a:xfrm rot="5400000">
            <a:off x="4940146" y="3428206"/>
            <a:ext cx="6858000" cy="1588"/>
          </a:xfrm>
          <a:prstGeom prst="line">
            <a:avLst/>
          </a:prstGeom>
          <a:ln w="57150">
            <a:gradFill>
              <a:gsLst>
                <a:gs pos="0">
                  <a:srgbClr val="BEBFBF"/>
                </a:gs>
                <a:gs pos="100000">
                  <a:srgbClr val="F1F1F1"/>
                </a:gs>
              </a:gsLst>
              <a:lin ang="5400000" scaled="0"/>
            </a:gradFill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409296" y="152400"/>
            <a:ext cx="734704" cy="5851525"/>
          </a:xfrm>
        </p:spPr>
        <p:txBody>
          <a:bodyPr vert="eaVert" anchor="t" anchorCtr="0"/>
          <a:lstStyle/>
          <a:p>
            <a:r>
              <a:rPr lang="ru-RU" smtClean="0"/>
              <a:t>Образец заголовка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CA1A38-E96C-49D5-AFCA-417C508F88D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10/5/2011</a:t>
            </a:fld>
            <a:endParaRPr lang="en-US" sz="160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D4499088-CC63-44E2-BF20-6CB4D62920E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35512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FDE4E-DF87-47FF-84D2-F9A8D0A8202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10/5/2011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BDD95D40-6E8F-42D9-B2A7-25E463418CF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4762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79E2F-27A2-41DB-A73D-62A3C0EDBF9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10/5/2011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F0249B09-4ADE-4CA3-9C64-A01200FE88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1436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61C4E-15F5-4308-BB16-D592F35162F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10/5/2011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C8A174C7-097B-49B9-AAC8-227F3E2C661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0399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DFF2E-5695-4334-B514-08BCFEACF30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10/5/2011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4A7C83B9-4C90-400E-BAB4-1E56DF11813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7290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3185A-8B78-473C-9126-23A47B300DD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10/5/2011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25002D50-93EE-47A7-999D-E75415EA718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6595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6D53F-34DA-448F-A2E6-A81D2475A7F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10/5/2011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9B91CA95-DAA6-41BE-8AE0-259D00D4FD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31807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0F7546-3BBE-4C51-BFE1-54890706BF9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10/5/2011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93A5821D-5DDD-4ABA-AEEF-2C4538B61A3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382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451CA-9B22-4B9D-869B-5A73BE4E91CB}" type="datetimeFigureOut">
              <a:rPr lang="ru-RU" smtClean="0"/>
              <a:pPr/>
              <a:t>05.10.2011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4971-1B82-46E5-98A3-02AA7DC470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A4364-4D17-44EB-B87F-75CEBAE910A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10/5/2011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04C3838C-856B-4D27-9F0E-5BEDB308A2E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02000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38A81-4711-4F1E-A5A9-A38301EB702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10/5/2011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E663E485-5A56-45C3-9C28-EA0235573AF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48025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293C0-B14B-4D8E-8D93-837A2227F5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10/5/2011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EEDFC7BC-0262-4487-B014-2C5FBA62AB1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911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CA1A38-E96C-49D5-AFCA-417C508F88D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10/5/2011</a:t>
            </a:fld>
            <a:endParaRPr lang="en-US" sz="160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D4499088-CC63-44E2-BF20-6CB4D62920E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3326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FDE4E-DF87-47FF-84D2-F9A8D0A8202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10/5/2011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BDD95D40-6E8F-42D9-B2A7-25E463418CF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918487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79E2F-27A2-41DB-A73D-62A3C0EDBF9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10/5/2011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F0249B09-4ADE-4CA3-9C64-A01200FE88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395215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61C4E-15F5-4308-BB16-D592F35162F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10/5/2011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C8A174C7-097B-49B9-AAC8-227F3E2C661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65690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DFF2E-5695-4334-B514-08BCFEACF30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10/5/2011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4A7C83B9-4C90-400E-BAB4-1E56DF11813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53984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3185A-8B78-473C-9126-23A47B300DD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10/5/2011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25002D50-93EE-47A7-999D-E75415EA718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584955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6D53F-34DA-448F-A2E6-A81D2475A7F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10/5/2011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9B91CA95-DAA6-41BE-8AE0-259D00D4FD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701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1"/>
          <p:cNvGrpSpPr/>
          <p:nvPr/>
        </p:nvGrpSpPr>
        <p:grpSpPr>
          <a:xfrm>
            <a:off x="0" y="1143000"/>
            <a:ext cx="7772400" cy="2743200"/>
            <a:chOff x="0" y="1143000"/>
            <a:chExt cx="7772400" cy="2743200"/>
          </a:xfrm>
        </p:grpSpPr>
        <p:sp>
          <p:nvSpPr>
            <p:cNvPr id="9" name="Rectangle 8"/>
            <p:cNvSpPr/>
            <p:nvPr/>
          </p:nvSpPr>
          <p:spPr>
            <a:xfrm>
              <a:off x="0" y="1143000"/>
              <a:ext cx="7772400" cy="27432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0" y="1371600"/>
              <a:ext cx="7543800" cy="22860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0" y="1600200"/>
              <a:ext cx="7315200" cy="1828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600200"/>
            <a:ext cx="6858000" cy="114300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 cap="none" baseline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>
                    <a:srgbClr val="F1F1F1"/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2756848"/>
            <a:ext cx="6858000" cy="640080"/>
          </a:xfrm>
        </p:spPr>
        <p:txBody>
          <a:bodyPr vert="horz" lIns="91440" tIns="45720" rIns="91440" bIns="45720" rtlCol="0" anchor="t" anchorCtr="0">
            <a:normAutofit/>
            <a:scene3d>
              <a:camera prst="orthographicFront"/>
              <a:lightRig rig="balanced" dir="t">
                <a:rot lat="0" lon="0" rev="4200000"/>
              </a:lightRig>
            </a:scene3d>
            <a:sp3d extrusionH="31750" prstMaterial="metal">
              <a:bevelT w="25400" h="12700" prst="softRound"/>
            </a:sp3d>
          </a:bodyPr>
          <a:lstStyle>
            <a:lvl1pPr marL="0" indent="0">
              <a:buNone/>
              <a:defRPr sz="1600" b="0" kern="120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1500"/>
              </a:spcBef>
              <a:buClr>
                <a:schemeClr val="bg1">
                  <a:lumMod val="65000"/>
                </a:schemeClr>
              </a:buClr>
              <a:buSzPct val="80000"/>
              <a:buFont typeface="Wingdings 2" pitchFamily="18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0" y="6574536"/>
            <a:ext cx="2133600" cy="274320"/>
          </a:xfrm>
        </p:spPr>
        <p:txBody>
          <a:bodyPr/>
          <a:lstStyle/>
          <a:p>
            <a:fld id="{C15451CA-9B22-4B9D-869B-5A73BE4E91CB}" type="datetimeFigureOut">
              <a:rPr lang="ru-RU" smtClean="0"/>
              <a:pPr/>
              <a:t>05.10.2011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6574536"/>
            <a:ext cx="2895600" cy="27432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78240" y="6574536"/>
            <a:ext cx="365760" cy="274320"/>
          </a:xfrm>
        </p:spPr>
        <p:txBody>
          <a:bodyPr/>
          <a:lstStyle/>
          <a:p>
            <a:fld id="{F8374971-1B82-46E5-98A3-02AA7DC470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0F7546-3BBE-4C51-BFE1-54890706BF9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10/5/2011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93A5821D-5DDD-4ABA-AEEF-2C4538B61A3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28455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A4364-4D17-44EB-B87F-75CEBAE910A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10/5/2011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04C3838C-856B-4D27-9F0E-5BEDB308A2E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12267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38A81-4711-4F1E-A5A9-A38301EB702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10/5/2011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E663E485-5A56-45C3-9C28-EA0235573AF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764129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293C0-B14B-4D8E-8D93-837A2227F5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10/5/2011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EEDFC7BC-0262-4487-B014-2C5FBA62AB1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717324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CA1A38-E96C-49D5-AFCA-417C508F88D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10/5/2011</a:t>
            </a:fld>
            <a:endParaRPr lang="en-US" sz="160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D4499088-CC63-44E2-BF20-6CB4D62920E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087013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FDE4E-DF87-47FF-84D2-F9A8D0A8202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10/5/2011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BDD95D40-6E8F-42D9-B2A7-25E463418CF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37948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79E2F-27A2-41DB-A73D-62A3C0EDBF9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10/5/2011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F0249B09-4ADE-4CA3-9C64-A01200FE88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33362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61C4E-15F5-4308-BB16-D592F35162F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10/5/2011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C8A174C7-097B-49B9-AAC8-227F3E2C661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35235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DFF2E-5695-4334-B514-08BCFEACF30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10/5/2011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4A7C83B9-4C90-400E-BAB4-1E56DF11813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6807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3185A-8B78-473C-9126-23A47B300DD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10/5/2011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25002D50-93EE-47A7-999D-E75415EA718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84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57400" y="1828800"/>
            <a:ext cx="3108960" cy="454470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536" y="1828800"/>
            <a:ext cx="3108960" cy="454470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451CA-9B22-4B9D-869B-5A73BE4E91CB}" type="datetimeFigureOut">
              <a:rPr lang="ru-RU" smtClean="0"/>
              <a:pPr/>
              <a:t>05.10.2011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4971-1B82-46E5-98A3-02AA7DC470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6D53F-34DA-448F-A2E6-A81D2475A7F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10/5/2011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9B91CA95-DAA6-41BE-8AE0-259D00D4FD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45172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0F7546-3BBE-4C51-BFE1-54890706BF9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10/5/2011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93A5821D-5DDD-4ABA-AEEF-2C4538B61A3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345632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A4364-4D17-44EB-B87F-75CEBAE910A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10/5/2011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04C3838C-856B-4D27-9F0E-5BEDB308A2E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967426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38A81-4711-4F1E-A5A9-A38301EB702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10/5/2011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E663E485-5A56-45C3-9C28-EA0235573AF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009897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293C0-B14B-4D8E-8D93-837A2227F5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10/5/2011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EEDFC7BC-0262-4487-B014-2C5FBA62AB1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058509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CA1A38-E96C-49D5-AFCA-417C508F88D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10/5/2011</a:t>
            </a:fld>
            <a:endParaRPr lang="en-US" sz="160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D4499088-CC63-44E2-BF20-6CB4D62920E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15200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FDE4E-DF87-47FF-84D2-F9A8D0A8202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10/5/2011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BDD95D40-6E8F-42D9-B2A7-25E463418CF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49912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79E2F-27A2-41DB-A73D-62A3C0EDBF9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10/5/2011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F0249B09-4ADE-4CA3-9C64-A01200FE88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53047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61C4E-15F5-4308-BB16-D592F35162F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10/5/2011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C8A174C7-097B-49B9-AAC8-227F3E2C661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21943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DFF2E-5695-4334-B514-08BCFEACF30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10/5/2011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4A7C83B9-4C90-400E-BAB4-1E56DF11813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2159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46288" y="1825934"/>
            <a:ext cx="3108960" cy="639762"/>
          </a:xfrm>
        </p:spPr>
        <p:txBody>
          <a:bodyPr anchor="b">
            <a:normAutofit/>
          </a:bodyPr>
          <a:lstStyle>
            <a:lvl1pPr marL="0" indent="0" algn="ctr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46288" y="2667000"/>
            <a:ext cx="3108960" cy="3720152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92103" y="1825934"/>
            <a:ext cx="3108960" cy="639762"/>
          </a:xfrm>
        </p:spPr>
        <p:txBody>
          <a:bodyPr anchor="b">
            <a:normAutofit/>
          </a:bodyPr>
          <a:lstStyle>
            <a:lvl1pPr marL="0" indent="0" algn="ctr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92103" y="2667000"/>
            <a:ext cx="3108960" cy="3720152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451CA-9B22-4B9D-869B-5A73BE4E91CB}" type="datetimeFigureOut">
              <a:rPr lang="ru-RU" smtClean="0"/>
              <a:pPr/>
              <a:t>05.10.2011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4971-1B82-46E5-98A3-02AA7DC47082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10800000">
            <a:off x="2071048" y="2548267"/>
            <a:ext cx="6400800" cy="1588"/>
          </a:xfrm>
          <a:prstGeom prst="line">
            <a:avLst/>
          </a:prstGeom>
          <a:ln w="28575">
            <a:gradFill>
              <a:gsLst>
                <a:gs pos="0">
                  <a:srgbClr val="BEBFBF"/>
                </a:gs>
                <a:gs pos="100000">
                  <a:srgbClr val="F1F1F1"/>
                </a:gs>
              </a:gsLst>
              <a:lin ang="5400000" scaled="0"/>
            </a:gradFill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3185A-8B78-473C-9126-23A47B300DD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10/5/2011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25002D50-93EE-47A7-999D-E75415EA718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71254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6D53F-34DA-448F-A2E6-A81D2475A7F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10/5/2011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9B91CA95-DAA6-41BE-8AE0-259D00D4FD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42744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0F7546-3BBE-4C51-BFE1-54890706BF9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10/5/2011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93A5821D-5DDD-4ABA-AEEF-2C4538B61A3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849099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A4364-4D17-44EB-B87F-75CEBAE910A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10/5/2011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04C3838C-856B-4D27-9F0E-5BEDB308A2E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17882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38A81-4711-4F1E-A5A9-A38301EB702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10/5/2011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E663E485-5A56-45C3-9C28-EA0235573AF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49055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293C0-B14B-4D8E-8D93-837A2227F5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10/5/2011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EEDFC7BC-0262-4487-B014-2C5FBA62AB1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074122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CA1A38-E96C-49D5-AFCA-417C508F88D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10/5/2011</a:t>
            </a:fld>
            <a:endParaRPr lang="en-US" sz="160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D4499088-CC63-44E2-BF20-6CB4D62920E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88067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FDE4E-DF87-47FF-84D2-F9A8D0A8202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10/5/2011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BDD95D40-6E8F-42D9-B2A7-25E463418CF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083046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79E2F-27A2-41DB-A73D-62A3C0EDBF9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10/5/2011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F0249B09-4ADE-4CA3-9C64-A01200FE88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16930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61C4E-15F5-4308-BB16-D592F35162F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10/5/2011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C8A174C7-097B-49B9-AAC8-227F3E2C661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289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451CA-9B22-4B9D-869B-5A73BE4E91CB}" type="datetimeFigureOut">
              <a:rPr lang="ru-RU" smtClean="0"/>
              <a:pPr/>
              <a:t>05.10.2011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4971-1B82-46E5-98A3-02AA7DC470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DFF2E-5695-4334-B514-08BCFEACF30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10/5/2011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4A7C83B9-4C90-400E-BAB4-1E56DF11813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81436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3185A-8B78-473C-9126-23A47B300DD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10/5/2011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25002D50-93EE-47A7-999D-E75415EA718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20689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6D53F-34DA-448F-A2E6-A81D2475A7F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10/5/2011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9B91CA95-DAA6-41BE-8AE0-259D00D4FD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72872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0F7546-3BBE-4C51-BFE1-54890706BF9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10/5/2011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93A5821D-5DDD-4ABA-AEEF-2C4538B61A3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01913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A4364-4D17-44EB-B87F-75CEBAE910A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10/5/2011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04C3838C-856B-4D27-9F0E-5BEDB308A2E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02568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38A81-4711-4F1E-A5A9-A38301EB702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10/5/2011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E663E485-5A56-45C3-9C28-EA0235573AF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82153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293C0-B14B-4D8E-8D93-837A2227F5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10/5/2011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EEDFC7BC-0262-4487-B014-2C5FBA62AB1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946041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CA1A38-E96C-49D5-AFCA-417C508F88D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10/5/2011</a:t>
            </a:fld>
            <a:endParaRPr lang="en-US" sz="160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D4499088-CC63-44E2-BF20-6CB4D62920E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5750135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FDE4E-DF87-47FF-84D2-F9A8D0A8202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10/5/2011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BDD95D40-6E8F-42D9-B2A7-25E463418CF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80508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79E2F-27A2-41DB-A73D-62A3C0EDBF9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10/5/2011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F0249B09-4ADE-4CA3-9C64-A01200FE88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754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1"/>
          <p:cNvGrpSpPr/>
          <p:nvPr/>
        </p:nvGrpSpPr>
        <p:grpSpPr>
          <a:xfrm>
            <a:off x="0" y="0"/>
            <a:ext cx="9144000" cy="6400800"/>
            <a:chOff x="0" y="457200"/>
            <a:chExt cx="9144000" cy="6400800"/>
          </a:xfrm>
          <a:effectLst>
            <a:reflection blurRad="6350" stA="50000" endA="300" endPos="6000" dist="50800" dir="5400000" sy="-100000" algn="bl" rotWithShape="0"/>
          </a:effectLst>
        </p:grpSpPr>
        <p:sp>
          <p:nvSpPr>
            <p:cNvPr id="11" name="Rectangle 10"/>
            <p:cNvSpPr/>
            <p:nvPr/>
          </p:nvSpPr>
          <p:spPr>
            <a:xfrm>
              <a:off x="0" y="457200"/>
              <a:ext cx="9144000" cy="6400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28600" y="685800"/>
              <a:ext cx="8686800" cy="61722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457200" y="914400"/>
              <a:ext cx="8229600" cy="59436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685800" y="1143000"/>
              <a:ext cx="7772400" cy="57150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914400" y="1371600"/>
              <a:ext cx="7315200" cy="54864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1143000" y="1600200"/>
              <a:ext cx="6858000" cy="5257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867400" y="6574536"/>
            <a:ext cx="2133600" cy="274320"/>
          </a:xfrm>
        </p:spPr>
        <p:txBody>
          <a:bodyPr/>
          <a:lstStyle/>
          <a:p>
            <a:fld id="{C15451CA-9B22-4B9D-869B-5A73BE4E91CB}" type="datetimeFigureOut">
              <a:rPr lang="ru-RU" smtClean="0"/>
              <a:pPr/>
              <a:t>05.10.2011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143000" y="6574536"/>
            <a:ext cx="2895600" cy="27432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4971-1B82-46E5-98A3-02AA7DC470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61C4E-15F5-4308-BB16-D592F35162F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10/5/2011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C8A174C7-097B-49B9-AAC8-227F3E2C661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659629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DFF2E-5695-4334-B514-08BCFEACF30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10/5/2011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4A7C83B9-4C90-400E-BAB4-1E56DF11813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095356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3185A-8B78-473C-9126-23A47B300DD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10/5/2011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25002D50-93EE-47A7-999D-E75415EA718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88754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6D53F-34DA-448F-A2E6-A81D2475A7F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10/5/2011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9B91CA95-DAA6-41BE-8AE0-259D00D4FD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079455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0F7546-3BBE-4C51-BFE1-54890706BF9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10/5/2011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93A5821D-5DDD-4ABA-AEEF-2C4538B61A3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367369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A4364-4D17-44EB-B87F-75CEBAE910A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10/5/2011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04C3838C-856B-4D27-9F0E-5BEDB308A2E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4575169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38A81-4711-4F1E-A5A9-A38301EB702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10/5/2011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E663E485-5A56-45C3-9C28-EA0235573AF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3844199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293C0-B14B-4D8E-8D93-837A2227F5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10/5/2011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EEDFC7BC-0262-4487-B014-2C5FBA62AB1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6459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371600" y="1143000"/>
            <a:ext cx="7772400" cy="5257800"/>
            <a:chOff x="1371600" y="1143000"/>
            <a:chExt cx="7772400" cy="5715000"/>
          </a:xfrm>
          <a:effectLst>
            <a:reflection blurRad="6350" stA="50000" endA="300" endPos="6000" dist="50800" dir="5400000" sy="-100000" algn="bl" rotWithShape="0"/>
          </a:effectLst>
        </p:grpSpPr>
        <p:sp>
          <p:nvSpPr>
            <p:cNvPr id="9" name="Rectangle 8"/>
            <p:cNvSpPr/>
            <p:nvPr/>
          </p:nvSpPr>
          <p:spPr>
            <a:xfrm>
              <a:off x="1371600" y="1143000"/>
              <a:ext cx="7772400" cy="57150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600200" y="1371600"/>
              <a:ext cx="7315200" cy="54864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28800" y="1600200"/>
              <a:ext cx="6858000" cy="5257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828800"/>
            <a:ext cx="4926013" cy="4343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2133600"/>
            <a:ext cx="1371600" cy="38862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451CA-9B22-4B9D-869B-5A73BE4E91CB}" type="datetimeFigureOut">
              <a:rPr lang="ru-RU" smtClean="0"/>
              <a:pPr/>
              <a:t>05.10.2011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4971-1B82-46E5-98A3-02AA7DC470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 rot="5400000">
            <a:off x="3268981" y="-3268981"/>
            <a:ext cx="777240" cy="73152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14" name="Straight Connector 13"/>
          <p:cNvCxnSpPr/>
          <p:nvPr/>
        </p:nvCxnSpPr>
        <p:spPr>
          <a:xfrm rot="10800000">
            <a:off x="1" y="789296"/>
            <a:ext cx="7315200" cy="1588"/>
          </a:xfrm>
          <a:prstGeom prst="line">
            <a:avLst/>
          </a:prstGeom>
          <a:ln w="57150">
            <a:gradFill>
              <a:gsLst>
                <a:gs pos="0">
                  <a:srgbClr val="BEBFBF"/>
                </a:gs>
                <a:gs pos="100000">
                  <a:srgbClr val="F1F1F1"/>
                </a:gs>
              </a:gsLst>
              <a:lin ang="5400000" scaled="0"/>
            </a:gradFill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94678"/>
            <a:ext cx="7315200" cy="778778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114300">
                    <a:srgbClr val="F1F1F1"/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 rot="5400000">
            <a:off x="3268980" y="-3268981"/>
            <a:ext cx="777240" cy="73152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rot="10800000">
            <a:off x="0" y="789296"/>
            <a:ext cx="7315200" cy="1588"/>
          </a:xfrm>
          <a:prstGeom prst="line">
            <a:avLst/>
          </a:prstGeom>
          <a:ln w="57150">
            <a:gradFill>
              <a:gsLst>
                <a:gs pos="0">
                  <a:srgbClr val="BEBFBF"/>
                </a:gs>
                <a:gs pos="100000">
                  <a:srgbClr val="F1F1F1"/>
                </a:gs>
              </a:gsLst>
              <a:lin ang="5400000" scaled="0"/>
            </a:gradFill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13"/>
          <p:cNvGrpSpPr/>
          <p:nvPr/>
        </p:nvGrpSpPr>
        <p:grpSpPr>
          <a:xfrm>
            <a:off x="1371600" y="1143000"/>
            <a:ext cx="7772400" cy="5257800"/>
            <a:chOff x="1371600" y="1143000"/>
            <a:chExt cx="7772400" cy="5715000"/>
          </a:xfrm>
          <a:effectLst>
            <a:reflection blurRad="6350" stA="50000" endA="300" endPos="6000" dist="50800" dir="5400000" sy="-100000" algn="bl" rotWithShape="0"/>
          </a:effectLst>
        </p:grpSpPr>
        <p:sp>
          <p:nvSpPr>
            <p:cNvPr id="15" name="Rectangle 14"/>
            <p:cNvSpPr/>
            <p:nvPr/>
          </p:nvSpPr>
          <p:spPr>
            <a:xfrm>
              <a:off x="1371600" y="1143000"/>
              <a:ext cx="7772400" cy="57150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600200" y="1371600"/>
              <a:ext cx="7315200" cy="54864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828800" y="1600200"/>
              <a:ext cx="6858000" cy="5257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"/>
            <a:ext cx="7315200" cy="77724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114300">
                    <a:srgbClr val="F1F1F1"/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75304" y="1828800"/>
            <a:ext cx="4928616" cy="4562856"/>
          </a:xfrm>
          <a:effectLst>
            <a:reflection blurRad="6350" stA="50000" endA="300" endPos="6000" dist="50800" dir="5400000" sy="-100000" algn="bl" rotWithShape="0"/>
            <a:softEdge rad="317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2130552"/>
            <a:ext cx="1371600" cy="3886200"/>
          </a:xfrm>
        </p:spPr>
        <p:txBody>
          <a:bodyPr vert="horz" lIns="91440" tIns="45720" rIns="91440" bIns="45720" rtlCol="0">
            <a:normAutofit/>
            <a:scene3d>
              <a:camera prst="orthographicFront"/>
              <a:lightRig rig="balanced" dir="t">
                <a:rot lat="0" lon="0" rev="4200000"/>
              </a:lightRig>
            </a:scene3d>
            <a:sp3d extrusionH="57150" prstMaterial="metal">
              <a:bevelT w="25400" h="12700" prst="softRound"/>
            </a:sp3d>
          </a:bodyPr>
          <a:lstStyle>
            <a:lvl1pPr marL="0" indent="0">
              <a:buNone/>
              <a:defRPr sz="1400" b="0" kern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1500"/>
              </a:spcBef>
              <a:buClr>
                <a:schemeClr val="bg1">
                  <a:lumMod val="65000"/>
                </a:schemeClr>
              </a:buClr>
              <a:buSzPct val="80000"/>
              <a:buFont typeface="Wingdings 2" pitchFamily="18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451CA-9B22-4B9D-869B-5A73BE4E91CB}" type="datetimeFigureOut">
              <a:rPr lang="ru-RU" smtClean="0"/>
              <a:pPr/>
              <a:t>05.10.2011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4971-1B82-46E5-98A3-02AA7DC470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4"/>
          <p:cNvGrpSpPr/>
          <p:nvPr/>
        </p:nvGrpSpPr>
        <p:grpSpPr>
          <a:xfrm>
            <a:off x="1371600" y="1143000"/>
            <a:ext cx="7772400" cy="5715000"/>
            <a:chOff x="1371600" y="1143000"/>
            <a:chExt cx="7772400" cy="5715000"/>
          </a:xfrm>
        </p:grpSpPr>
        <p:sp>
          <p:nvSpPr>
            <p:cNvPr id="11" name="Rectangle 10"/>
            <p:cNvSpPr/>
            <p:nvPr/>
          </p:nvSpPr>
          <p:spPr>
            <a:xfrm>
              <a:off x="1371600" y="1143000"/>
              <a:ext cx="7772400" cy="57150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600200" y="1371600"/>
              <a:ext cx="7315200" cy="54864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828800" y="1600200"/>
              <a:ext cx="6858000" cy="5257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0" name="Rectangle 9"/>
          <p:cNvSpPr/>
          <p:nvPr/>
        </p:nvSpPr>
        <p:spPr>
          <a:xfrm>
            <a:off x="0" y="0"/>
            <a:ext cx="777240" cy="6858000"/>
          </a:xfrm>
          <a:prstGeom prst="rect">
            <a:avLst/>
          </a:prstGeom>
          <a:gradFill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7400" y="1828800"/>
            <a:ext cx="6400800" cy="45447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  <a:scene3d>
              <a:camera prst="orthographicFront"/>
              <a:lightRig rig="balanced" dir="t">
                <a:rot lat="0" lon="0" rev="4200000"/>
              </a:lightRig>
            </a:scene3d>
            <a:sp3d extrusionH="31750" prstMaterial="metal">
              <a:bevelT w="25400" h="12700" prst="softRound"/>
            </a:sp3d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78240" y="6574536"/>
            <a:ext cx="365760" cy="274320"/>
          </a:xfrm>
          <a:prstGeom prst="rect">
            <a:avLst/>
          </a:prstGeom>
        </p:spPr>
        <p:txBody>
          <a:bodyPr vert="horz" lIns="45720" tIns="45720" rIns="4572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8374971-1B82-46E5-98A3-02AA7DC47082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2667000" y="3429000"/>
            <a:ext cx="6858000" cy="1588"/>
          </a:xfrm>
          <a:prstGeom prst="line">
            <a:avLst/>
          </a:prstGeom>
          <a:ln w="57150">
            <a:gradFill>
              <a:gsLst>
                <a:gs pos="0">
                  <a:srgbClr val="BEBFBF"/>
                </a:gs>
                <a:gs pos="100000">
                  <a:srgbClr val="F1F1F1"/>
                </a:gs>
              </a:gsLst>
              <a:lin ang="5400000" scaled="0"/>
            </a:gradFill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2"/>
          </p:nvPr>
        </p:nvSpPr>
        <p:spPr>
          <a:xfrm>
            <a:off x="6553200" y="6574536"/>
            <a:ext cx="2133600" cy="27432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15451CA-9B22-4B9D-869B-5A73BE4E91CB}" type="datetimeFigureOut">
              <a:rPr lang="ru-RU" smtClean="0"/>
              <a:pPr/>
              <a:t>05.10.2011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1828800" y="6574536"/>
            <a:ext cx="2895600" cy="27432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16200000">
            <a:off x="-2660177" y="3005919"/>
            <a:ext cx="6248400" cy="84616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>
              <a:lumMod val="75000"/>
              <a:lumOff val="25000"/>
            </a:schemeClr>
          </a:solidFill>
          <a:effectLst>
            <a:innerShdw blurRad="63500">
              <a:srgbClr val="F1F1F1"/>
            </a:inn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1500"/>
        </a:spcBef>
        <a:buClr>
          <a:schemeClr val="tx1">
            <a:lumMod val="50000"/>
            <a:lumOff val="50000"/>
          </a:schemeClr>
        </a:buClr>
        <a:buSzPct val="80000"/>
        <a:buFont typeface="Wingdings 2" pitchFamily="18" charset="2"/>
        <a:buChar char=""/>
        <a:defRPr sz="2000" b="0" kern="1200">
          <a:solidFill>
            <a:schemeClr val="tx1">
              <a:lumMod val="65000"/>
              <a:lumOff val="35000"/>
            </a:schemeClr>
          </a:solidFill>
          <a:effectLst/>
          <a:latin typeface="+mn-lt"/>
          <a:ea typeface="+mn-ea"/>
          <a:cs typeface="+mn-cs"/>
        </a:defRPr>
      </a:lvl1pPr>
      <a:lvl2pPr marL="682625" indent="-341313" algn="l" defTabSz="914400" rtl="0" eaLnBrk="1" latinLnBrk="0" hangingPunct="1">
        <a:spcBef>
          <a:spcPts val="1500"/>
        </a:spcBef>
        <a:buClr>
          <a:schemeClr val="tx1">
            <a:lumMod val="50000"/>
            <a:lumOff val="50000"/>
          </a:schemeClr>
        </a:buClr>
        <a:buSzPct val="80000"/>
        <a:buFont typeface="Wingdings 2" pitchFamily="18" charset="2"/>
        <a:buChar char=""/>
        <a:defRPr sz="1800" b="0" kern="1200">
          <a:solidFill>
            <a:schemeClr val="tx1">
              <a:lumMod val="65000"/>
              <a:lumOff val="35000"/>
            </a:schemeClr>
          </a:solidFill>
          <a:effectLst/>
          <a:latin typeface="+mn-lt"/>
          <a:ea typeface="+mn-ea"/>
          <a:cs typeface="+mn-cs"/>
        </a:defRPr>
      </a:lvl2pPr>
      <a:lvl3pPr marL="1023938" indent="-341313" algn="l" defTabSz="914400" rtl="0" eaLnBrk="1" latinLnBrk="0" hangingPunct="1">
        <a:spcBef>
          <a:spcPts val="1500"/>
        </a:spcBef>
        <a:buClr>
          <a:schemeClr val="tx1">
            <a:lumMod val="50000"/>
            <a:lumOff val="50000"/>
          </a:schemeClr>
        </a:buClr>
        <a:buSzPct val="80000"/>
        <a:buFont typeface="Wingdings 2" pitchFamily="18" charset="2"/>
        <a:buChar char=""/>
        <a:defRPr sz="1800" b="0" kern="1200">
          <a:solidFill>
            <a:schemeClr val="tx1">
              <a:lumMod val="65000"/>
              <a:lumOff val="35000"/>
            </a:schemeClr>
          </a:solidFill>
          <a:effectLst/>
          <a:latin typeface="+mn-lt"/>
          <a:ea typeface="+mn-ea"/>
          <a:cs typeface="+mn-cs"/>
        </a:defRPr>
      </a:lvl3pPr>
      <a:lvl4pPr marL="1377950" indent="-354013" algn="l" defTabSz="914400" rtl="0" eaLnBrk="1" latinLnBrk="0" hangingPunct="1">
        <a:spcBef>
          <a:spcPts val="1500"/>
        </a:spcBef>
        <a:buClr>
          <a:schemeClr val="tx1">
            <a:lumMod val="50000"/>
            <a:lumOff val="50000"/>
          </a:schemeClr>
        </a:buClr>
        <a:buSzPct val="80000"/>
        <a:buFont typeface="Wingdings 2" pitchFamily="18" charset="2"/>
        <a:buChar char=""/>
        <a:defRPr sz="1800" b="0" kern="1200">
          <a:solidFill>
            <a:schemeClr val="tx1">
              <a:lumMod val="65000"/>
              <a:lumOff val="35000"/>
            </a:schemeClr>
          </a:solidFill>
          <a:effectLst/>
          <a:latin typeface="+mn-lt"/>
          <a:ea typeface="+mn-ea"/>
          <a:cs typeface="+mn-cs"/>
        </a:defRPr>
      </a:lvl4pPr>
      <a:lvl5pPr marL="1719263" indent="-341313" algn="l" defTabSz="914400" rtl="0" eaLnBrk="1" latinLnBrk="0" hangingPunct="1">
        <a:spcBef>
          <a:spcPts val="1500"/>
        </a:spcBef>
        <a:buClr>
          <a:schemeClr val="tx1">
            <a:lumMod val="50000"/>
            <a:lumOff val="50000"/>
          </a:schemeClr>
        </a:buClr>
        <a:buSzPct val="80000"/>
        <a:buFont typeface="Wingdings 2" pitchFamily="18" charset="2"/>
        <a:buChar char=""/>
        <a:defRPr sz="1800" b="0" kern="1200">
          <a:solidFill>
            <a:schemeClr val="tx1">
              <a:lumMod val="65000"/>
              <a:lumOff val="3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6D3D75D-7BD1-47D4-AFCE-C08490238E3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10/5/2011</a:t>
            </a:fld>
            <a:endParaRPr lang="en-US" sz="1400" dirty="0">
              <a:solidFill>
                <a:srgbClr val="1F497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dirty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srgbClr val="1F497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FFFB482-0C4D-459A-99B3-6161B4216B5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sz="1600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6460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6D3D75D-7BD1-47D4-AFCE-C08490238E3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10/5/2011</a:t>
            </a:fld>
            <a:endParaRPr lang="en-US" sz="1400" dirty="0">
              <a:solidFill>
                <a:srgbClr val="1F497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dirty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srgbClr val="1F497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FFFB482-0C4D-459A-99B3-6161B4216B5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sz="1600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226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6D3D75D-7BD1-47D4-AFCE-C08490238E3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10/5/2011</a:t>
            </a:fld>
            <a:endParaRPr lang="en-US" sz="1400" dirty="0">
              <a:solidFill>
                <a:srgbClr val="1F497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dirty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srgbClr val="1F497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FFFB482-0C4D-459A-99B3-6161B4216B5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sz="1600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809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6D3D75D-7BD1-47D4-AFCE-C08490238E3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10/5/2011</a:t>
            </a:fld>
            <a:endParaRPr lang="en-US" sz="1400" dirty="0">
              <a:solidFill>
                <a:srgbClr val="1F497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dirty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srgbClr val="1F497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FFFB482-0C4D-459A-99B3-6161B4216B5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sz="1600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2308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6D3D75D-7BD1-47D4-AFCE-C08490238E3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10/5/2011</a:t>
            </a:fld>
            <a:endParaRPr lang="en-US" sz="1400" dirty="0">
              <a:solidFill>
                <a:srgbClr val="1F497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dirty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srgbClr val="1F497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FFFB482-0C4D-459A-99B3-6161B4216B5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sz="1600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6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6D3D75D-7BD1-47D4-AFCE-C08490238E3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10/5/2011</a:t>
            </a:fld>
            <a:endParaRPr lang="en-US" sz="1400" dirty="0">
              <a:solidFill>
                <a:srgbClr val="1F497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dirty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srgbClr val="1F497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FFFB482-0C4D-459A-99B3-6161B4216B5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sz="1600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9956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slide" Target="slide2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6.gi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4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5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6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7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gif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gi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gif"/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1124744"/>
            <a:ext cx="7200800" cy="2664296"/>
          </a:xfrm>
        </p:spPr>
        <p:txBody>
          <a:bodyPr/>
          <a:lstStyle/>
          <a:p>
            <a:r>
              <a:rPr lang="ru-RU" sz="4000" b="1" dirty="0">
                <a:solidFill>
                  <a:srgbClr val="948549"/>
                </a:solidFill>
                <a:effectLst/>
                <a:latin typeface="Verdana"/>
                <a:ea typeface="Times New Roman"/>
                <a:cs typeface="Times New Roman"/>
              </a:rPr>
              <a:t>Родительское собрание </a:t>
            </a:r>
            <a:r>
              <a:rPr lang="ru-RU" sz="4000" b="1" dirty="0">
                <a:solidFill>
                  <a:srgbClr val="0033CC"/>
                </a:solidFill>
                <a:effectLst/>
                <a:latin typeface="Verdana"/>
                <a:ea typeface="Times New Roman"/>
                <a:cs typeface="Times New Roman"/>
              </a:rPr>
              <a:t>«Мир детства без насилия и </a:t>
            </a:r>
            <a:r>
              <a:rPr lang="ru-RU" sz="4000" b="1" dirty="0" smtClean="0">
                <a:solidFill>
                  <a:srgbClr val="0033CC"/>
                </a:solidFill>
                <a:effectLst/>
                <a:latin typeface="Verdana"/>
                <a:ea typeface="Times New Roman"/>
                <a:cs typeface="Times New Roman"/>
              </a:rPr>
              <a:t>жестокости»</a:t>
            </a:r>
            <a:endParaRPr lang="ru-RU" dirty="0">
              <a:solidFill>
                <a:srgbClr val="0033CC"/>
              </a:solidFill>
            </a:endParaRPr>
          </a:p>
        </p:txBody>
      </p:sp>
      <p:pic>
        <p:nvPicPr>
          <p:cNvPr id="4" name="Picture 4" descr="i?id=643324&amp;tov=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861048"/>
            <a:ext cx="3088958" cy="2737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273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63688" y="188640"/>
            <a:ext cx="61372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>
                <a:solidFill>
                  <a:srgbClr val="FF3399"/>
                </a:solidFill>
                <a:effectLst>
                  <a:innerShdw blurRad="63500">
                    <a:srgbClr val="F1F1F1"/>
                  </a:innerShdw>
                </a:effectLst>
                <a:ea typeface="+mj-ea"/>
                <a:cs typeface="+mj-cs"/>
              </a:rPr>
              <a:t>Как проявляется насилие?</a:t>
            </a: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21134" y="814850"/>
            <a:ext cx="8496944" cy="54107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400" b="1" i="1" dirty="0"/>
              <a:t>1. </a:t>
            </a:r>
            <a:r>
              <a:rPr lang="ru-RU" sz="2400" b="1" i="1" dirty="0">
                <a:solidFill>
                  <a:srgbClr val="FF0000"/>
                </a:solidFill>
              </a:rPr>
              <a:t>Запугивание и угрозы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/>
              <a:t>– внушение страха криком, жестами, мимикой; угрозы физического наказания милицией, спецшколой, богом; проявление насилия над животными; угрозы бросить ребенка или отнять его, лишить денег и др.</a:t>
            </a:r>
            <a:endParaRPr lang="ru-RU" sz="2400" b="1" i="1" dirty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b="1" i="1" dirty="0"/>
              <a:t>2. </a:t>
            </a:r>
            <a:r>
              <a:rPr lang="ru-RU" sz="2400" b="1" i="1" dirty="0">
                <a:solidFill>
                  <a:srgbClr val="FF0000"/>
                </a:solidFill>
              </a:rPr>
              <a:t>Изоляция</a:t>
            </a:r>
            <a:r>
              <a:rPr lang="ru-RU" sz="2400" b="1" dirty="0"/>
              <a:t> – постоянный контроль за тем, что делают женщина или ребенок, с кем дружат, встречаются, разговаривают; запрет на общение с близкими людьми, посещение зрелищных мероприятий и др.</a:t>
            </a:r>
            <a:endParaRPr lang="ru-RU" sz="2400" b="1" i="1" dirty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b="1" i="1" dirty="0"/>
              <a:t>3. </a:t>
            </a:r>
            <a:r>
              <a:rPr lang="ru-RU" sz="2400" b="1" i="1" dirty="0">
                <a:solidFill>
                  <a:srgbClr val="FF0000"/>
                </a:solidFill>
              </a:rPr>
              <a:t>Физическое наказание</a:t>
            </a:r>
            <a:r>
              <a:rPr lang="ru-RU" sz="2400" b="1" dirty="0"/>
              <a:t> – избиение, пощечины, истязания, таскание за волосы, щипание и др.</a:t>
            </a:r>
            <a:endParaRPr lang="ru-RU" sz="2400" b="1" i="1" dirty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b="1" i="1" dirty="0"/>
              <a:t>4. </a:t>
            </a:r>
            <a:r>
              <a:rPr lang="ru-RU" sz="2400" b="1" i="1" dirty="0">
                <a:solidFill>
                  <a:srgbClr val="FF0000"/>
                </a:solidFill>
              </a:rPr>
              <a:t>Эмоциональное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/>
              <a:t>(психическое) </a:t>
            </a:r>
            <a:r>
              <a:rPr lang="ru-RU" sz="2400" b="1" dirty="0">
                <a:solidFill>
                  <a:srgbClr val="FF0000"/>
                </a:solidFill>
              </a:rPr>
              <a:t>насилие </a:t>
            </a:r>
            <a:r>
              <a:rPr lang="ru-RU" sz="2400" b="1" dirty="0"/>
              <a:t>– не только запугивание, угрозы, изоляция, но и унижение чувства собственного достоинства и чести, словесные оскорбления, грубость; внушение мысли, что ребенок – самый худший, а женщина – плохая мать или жена, унижение в присутствии других людей; постоянная критика в адрес ребенка или женщины и др.</a:t>
            </a:r>
          </a:p>
        </p:txBody>
      </p:sp>
    </p:spTree>
    <p:extLst>
      <p:ext uri="{BB962C8B-B14F-4D97-AF65-F5344CB8AC3E}">
        <p14:creationId xmlns:p14="http://schemas.microsoft.com/office/powerpoint/2010/main" val="3779079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KLAVDIY\Рабочий стол\Новая папка (4)\240x180-images-stories-mediateka-jestokoe_obraschenie-jestokoe_obraschenie_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659" t="15813" r="3241" b="5778"/>
          <a:stretch/>
        </p:blipFill>
        <p:spPr bwMode="auto">
          <a:xfrm>
            <a:off x="5069988" y="239150"/>
            <a:ext cx="3874932" cy="6142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07504" y="1466983"/>
            <a:ext cx="518457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ru-RU" sz="2400" b="1" dirty="0" smtClean="0">
                <a:solidFill>
                  <a:srgbClr val="0033CC"/>
                </a:solidFill>
              </a:rPr>
              <a:t>Уход в религиозные секты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2400" b="1" dirty="0" smtClean="0">
                <a:solidFill>
                  <a:srgbClr val="008000"/>
                </a:solidFill>
              </a:rPr>
              <a:t>Объединение в неформальные группы с криминальной и фашистской направленностью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2400" b="1" dirty="0" smtClean="0">
                <a:solidFill>
                  <a:srgbClr val="0033CC"/>
                </a:solidFill>
              </a:rPr>
              <a:t>Сбежавшие </a:t>
            </a:r>
            <a:r>
              <a:rPr lang="ru-RU" sz="2400" b="1" dirty="0" smtClean="0">
                <a:solidFill>
                  <a:srgbClr val="0033CC"/>
                </a:solidFill>
              </a:rPr>
              <a:t>из дома дети умирают от голода и холода, становятся жертвами других детей, также сбежавших от домашнего насилия и др</a:t>
            </a:r>
            <a:r>
              <a:rPr lang="ru-RU" sz="2400" b="1" dirty="0" smtClean="0">
                <a:solidFill>
                  <a:srgbClr val="0033CC"/>
                </a:solidFill>
              </a:rPr>
              <a:t>.</a:t>
            </a:r>
            <a:endParaRPr lang="en-US" sz="2400" b="1" dirty="0" smtClean="0">
              <a:solidFill>
                <a:srgbClr val="0033CC"/>
              </a:solidFill>
            </a:endParaRPr>
          </a:p>
          <a:p>
            <a:pPr marL="285750" lvl="0" indent="-285750">
              <a:buFont typeface="Wingdings" pitchFamily="2" charset="2"/>
              <a:buChar char="v"/>
            </a:pPr>
            <a:r>
              <a:rPr lang="ru-RU" sz="2400" b="1" dirty="0">
                <a:solidFill>
                  <a:srgbClr val="008000"/>
                </a:solidFill>
              </a:rPr>
              <a:t>Агрессивное, преступное поведение детей</a:t>
            </a:r>
          </a:p>
          <a:p>
            <a:pPr marL="285750" indent="-285750">
              <a:buFont typeface="Wingdings" pitchFamily="2" charset="2"/>
              <a:buChar char="v"/>
            </a:pPr>
            <a:endParaRPr lang="ru-RU" sz="2400" b="1" dirty="0">
              <a:solidFill>
                <a:srgbClr val="008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249919"/>
            <a:ext cx="84969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Последствия жестокого обращения </a:t>
            </a:r>
          </a:p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с детьми в семье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9858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2" y="476672"/>
            <a:ext cx="8460432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Причины агрессивности детей:</a:t>
            </a:r>
          </a:p>
          <a:p>
            <a:pPr algn="ctr"/>
            <a:endParaRPr lang="ru-RU" sz="800" b="1" dirty="0" smtClean="0">
              <a:solidFill>
                <a:srgbClr val="C00000"/>
              </a:solidFill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ru-RU" sz="2800" b="1" dirty="0" smtClean="0">
                <a:solidFill>
                  <a:srgbClr val="0033CC"/>
                </a:solidFill>
                <a:hlinkClick r:id="rId2" action="ppaction://hlinksldjump"/>
              </a:rPr>
              <a:t>Грубое, жестокое поведение родителей</a:t>
            </a:r>
            <a:endParaRPr lang="ru-RU" sz="2800" b="1" dirty="0" smtClean="0">
              <a:solidFill>
                <a:srgbClr val="0033CC"/>
              </a:solidFill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ru-RU" sz="2800" b="1" dirty="0" smtClean="0">
                <a:solidFill>
                  <a:srgbClr val="0033CC"/>
                </a:solidFill>
              </a:rPr>
              <a:t>Когда ребёнок живёт в атмосфере </a:t>
            </a:r>
          </a:p>
          <a:p>
            <a:r>
              <a:rPr lang="ru-RU" sz="2800" b="1" dirty="0">
                <a:solidFill>
                  <a:srgbClr val="0033CC"/>
                </a:solidFill>
              </a:rPr>
              <a:t> </a:t>
            </a:r>
            <a:r>
              <a:rPr lang="ru-RU" sz="2800" b="1" dirty="0" smtClean="0">
                <a:solidFill>
                  <a:srgbClr val="0033CC"/>
                </a:solidFill>
              </a:rPr>
              <a:t>   неприятия его,  нелюбви к нему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2800" b="1" dirty="0" smtClean="0">
                <a:solidFill>
                  <a:srgbClr val="0033CC"/>
                </a:solidFill>
              </a:rPr>
              <a:t>Взаимоотношения со сверстниками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2800" b="1" dirty="0" smtClean="0">
                <a:solidFill>
                  <a:srgbClr val="0033CC"/>
                </a:solidFill>
              </a:rPr>
              <a:t>Отношения в семье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2800" b="1" dirty="0" smtClean="0">
                <a:solidFill>
                  <a:srgbClr val="0033CC"/>
                </a:solidFill>
              </a:rPr>
              <a:t>Противоположные требования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2800" b="1" dirty="0" smtClean="0">
                <a:solidFill>
                  <a:srgbClr val="0033CC"/>
                </a:solidFill>
              </a:rPr>
              <a:t>Непоследовательность родителей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2800" b="1" dirty="0" smtClean="0">
                <a:solidFill>
                  <a:srgbClr val="0033CC"/>
                </a:solidFill>
              </a:rPr>
              <a:t>Особенности биологического развития</a:t>
            </a:r>
          </a:p>
          <a:p>
            <a:pPr marL="285750" lvl="0" indent="-285750">
              <a:buFont typeface="Wingdings" pitchFamily="2" charset="2"/>
              <a:buChar char="v"/>
            </a:pPr>
            <a:r>
              <a:rPr lang="ru-RU" sz="2800" b="1" kern="0" dirty="0" smtClean="0">
                <a:solidFill>
                  <a:srgbClr val="0033CC"/>
                </a:solidFill>
              </a:rPr>
              <a:t>Влияние </a:t>
            </a:r>
            <a:r>
              <a:rPr lang="ru-RU" sz="2800" b="1" kern="0" dirty="0">
                <a:solidFill>
                  <a:srgbClr val="0033CC"/>
                </a:solidFill>
              </a:rPr>
              <a:t>СМИ, постоянно демонстрирующих сцены насилия над личностью, картины террористических актов, акты вандализма, садизма и др.</a:t>
            </a:r>
          </a:p>
          <a:p>
            <a:endParaRPr lang="ru-RU" sz="2800" b="1" dirty="0">
              <a:solidFill>
                <a:srgbClr val="0033CC"/>
              </a:solidFill>
            </a:endParaRPr>
          </a:p>
        </p:txBody>
      </p:sp>
      <p:pic>
        <p:nvPicPr>
          <p:cNvPr id="4" name="Picture 2" descr="D:\для МАМЫ\Рисунки заставки\люди\Люди и работа\мимика\мимика\14208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69460">
            <a:off x="6930950" y="1966871"/>
            <a:ext cx="1925531" cy="1925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602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Рисунок 1" descr="NA00760_.WMF"/>
          <p:cNvPicPr>
            <a:picLocks noChangeAspect="1"/>
          </p:cNvPicPr>
          <p:nvPr/>
        </p:nvPicPr>
        <p:blipFill>
          <a:blip r:embed="rId2"/>
          <a:srcRect l="2344" r="2344"/>
          <a:stretch>
            <a:fillRect/>
          </a:stretch>
        </p:blipFill>
        <p:spPr bwMode="auto">
          <a:xfrm>
            <a:off x="0" y="-142875"/>
            <a:ext cx="9144000" cy="700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TextBox 2"/>
          <p:cNvSpPr txBox="1">
            <a:spLocks noChangeArrowheads="1"/>
          </p:cNvSpPr>
          <p:nvPr/>
        </p:nvSpPr>
        <p:spPr bwMode="auto">
          <a:xfrm>
            <a:off x="642938" y="928688"/>
            <a:ext cx="8072437" cy="304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4000" b="1" i="1" dirty="0">
              <a:solidFill>
                <a:srgbClr val="C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i="1" dirty="0">
                <a:solidFill>
                  <a:srgbClr val="FF0000"/>
                </a:solidFill>
              </a:rPr>
              <a:t>Нормативные документы</a:t>
            </a:r>
            <a:r>
              <a:rPr lang="ru-RU" sz="4000" b="1" i="1" dirty="0">
                <a:solidFill>
                  <a:srgbClr val="C00000"/>
                </a:solidFill>
              </a:rPr>
              <a:t>,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sz="2800" b="1" dirty="0">
                <a:solidFill>
                  <a:srgbClr val="9933FF"/>
                </a:solidFill>
              </a:rPr>
              <a:t>регламентирующие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>
                <a:solidFill>
                  <a:srgbClr val="C00000"/>
                </a:solidFill>
              </a:rPr>
              <a:t>обязанности родителей за воспитание и обучение </a:t>
            </a:r>
            <a:r>
              <a:rPr lang="ru-RU" sz="2800" b="1" dirty="0">
                <a:solidFill>
                  <a:srgbClr val="9933FF"/>
                </a:solidFill>
              </a:rPr>
              <a:t>несовершеннолетних детей,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>
                <a:solidFill>
                  <a:srgbClr val="C00000"/>
                </a:solidFill>
              </a:rPr>
              <a:t>и ответственность за их невыполнение</a:t>
            </a:r>
          </a:p>
        </p:txBody>
      </p:sp>
      <p:pic>
        <p:nvPicPr>
          <p:cNvPr id="17411" name="Рисунок 3" descr="29570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86625" y="214313"/>
            <a:ext cx="1357313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Рисунок 4" descr="29604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3" y="4495800"/>
            <a:ext cx="1928812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41902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Рисунок 1" descr="NA00760_.WMF"/>
          <p:cNvPicPr>
            <a:picLocks noChangeAspect="1"/>
          </p:cNvPicPr>
          <p:nvPr/>
        </p:nvPicPr>
        <p:blipFill>
          <a:blip r:embed="rId2"/>
          <a:srcRect l="2344" r="2344"/>
          <a:stretch>
            <a:fillRect/>
          </a:stretch>
        </p:blipFill>
        <p:spPr bwMode="auto">
          <a:xfrm>
            <a:off x="0" y="-142875"/>
            <a:ext cx="9144000" cy="700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000125" y="285750"/>
            <a:ext cx="8143875" cy="244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C00000"/>
                </a:solidFill>
              </a:rPr>
              <a:t>           </a:t>
            </a:r>
            <a:r>
              <a:rPr lang="ru-RU" sz="2800" b="1" dirty="0">
                <a:solidFill>
                  <a:srgbClr val="C00000"/>
                </a:solidFill>
              </a:rPr>
              <a:t>Конституция Российской Федерации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0033CC"/>
                </a:solidFill>
              </a:rPr>
              <a:t>Ст.38 п. 2 </a:t>
            </a:r>
            <a:r>
              <a:rPr lang="ru-RU" sz="2400" dirty="0">
                <a:solidFill>
                  <a:prstClr val="black"/>
                </a:solidFill>
              </a:rPr>
              <a:t>Забота о детях, их воспитание – </a:t>
            </a:r>
            <a:r>
              <a:rPr lang="ru-RU" sz="2400" b="1" dirty="0">
                <a:solidFill>
                  <a:prstClr val="black"/>
                </a:solidFill>
              </a:rPr>
              <a:t>равное право и обязанность родителей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0033CC"/>
                </a:solidFill>
              </a:rPr>
              <a:t>Ст.43 п.4 </a:t>
            </a:r>
            <a:r>
              <a:rPr lang="ru-RU" sz="2400" dirty="0">
                <a:solidFill>
                  <a:prstClr val="black"/>
                </a:solidFill>
              </a:rPr>
              <a:t>Основное общее образование обязательно. </a:t>
            </a:r>
            <a:r>
              <a:rPr lang="ru-RU" sz="2400" b="1" dirty="0">
                <a:solidFill>
                  <a:prstClr val="black"/>
                </a:solidFill>
              </a:rPr>
              <a:t>Родители</a:t>
            </a:r>
            <a:r>
              <a:rPr lang="ru-RU" sz="2400" dirty="0">
                <a:solidFill>
                  <a:prstClr val="black"/>
                </a:solidFill>
              </a:rPr>
              <a:t> или лица их, заменяющие, </a:t>
            </a:r>
            <a:r>
              <a:rPr lang="ru-RU" sz="2400" b="1" dirty="0">
                <a:solidFill>
                  <a:prstClr val="black"/>
                </a:solidFill>
              </a:rPr>
              <a:t>обеспечивают получение</a:t>
            </a:r>
            <a:r>
              <a:rPr lang="ru-RU" sz="2400" dirty="0">
                <a:solidFill>
                  <a:prstClr val="black"/>
                </a:solidFill>
              </a:rPr>
              <a:t> детьми основного общего образования.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14313" y="2643188"/>
            <a:ext cx="8715375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>
                <a:solidFill>
                  <a:srgbClr val="C00000"/>
                </a:solidFill>
              </a:rPr>
              <a:t>Конвенция о правах ребёнка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0033CC"/>
                </a:solidFill>
              </a:rPr>
              <a:t>Ст.18 </a:t>
            </a:r>
            <a:r>
              <a:rPr lang="ru-RU" sz="2000" dirty="0">
                <a:solidFill>
                  <a:prstClr val="black"/>
                </a:solidFill>
              </a:rPr>
              <a:t>Государства-участники предпринимают все возможные усилия к тому, чтобы обеспечить признание принципа общей и одинаковой ответственности обоих родителей за воспитание и развитие ребёнка. </a:t>
            </a:r>
            <a:r>
              <a:rPr lang="ru-RU" sz="2400" b="1" dirty="0">
                <a:solidFill>
                  <a:prstClr val="black"/>
                </a:solidFill>
              </a:rPr>
              <a:t>Родители или законные опекуны несут основную ответственность за воспитание и развитие ребёнка</a:t>
            </a:r>
            <a:r>
              <a:rPr lang="ru-RU" sz="2400" dirty="0">
                <a:solidFill>
                  <a:prstClr val="black"/>
                </a:solidFill>
              </a:rPr>
              <a:t>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0033CC"/>
                </a:solidFill>
              </a:rPr>
              <a:t>Ст.27 п.2 </a:t>
            </a:r>
            <a:r>
              <a:rPr lang="ru-RU" sz="2400" b="1" dirty="0">
                <a:solidFill>
                  <a:prstClr val="black"/>
                </a:solidFill>
              </a:rPr>
              <a:t>Родители </a:t>
            </a:r>
            <a:r>
              <a:rPr lang="ru-RU" sz="2400" dirty="0">
                <a:solidFill>
                  <a:prstClr val="black"/>
                </a:solidFill>
              </a:rPr>
              <a:t>или другие лица, воспитывающие ребёнка, </a:t>
            </a:r>
            <a:r>
              <a:rPr lang="ru-RU" sz="2400" b="1" dirty="0">
                <a:solidFill>
                  <a:prstClr val="black"/>
                </a:solidFill>
              </a:rPr>
              <a:t>несут ответственность за обеспечение</a:t>
            </a:r>
            <a:r>
              <a:rPr lang="ru-RU" sz="2400" dirty="0">
                <a:solidFill>
                  <a:prstClr val="black"/>
                </a:solidFill>
              </a:rPr>
              <a:t> </a:t>
            </a:r>
            <a:r>
              <a:rPr lang="ru-RU" sz="2000" dirty="0">
                <a:solidFill>
                  <a:prstClr val="black"/>
                </a:solidFill>
              </a:rPr>
              <a:t>в пределах своих способностей и финансовых возможностей</a:t>
            </a:r>
            <a:r>
              <a:rPr lang="ru-RU" sz="2400" dirty="0">
                <a:solidFill>
                  <a:prstClr val="black"/>
                </a:solidFill>
              </a:rPr>
              <a:t> </a:t>
            </a:r>
            <a:r>
              <a:rPr lang="ru-RU" sz="2400" b="1" dirty="0">
                <a:solidFill>
                  <a:prstClr val="black"/>
                </a:solidFill>
              </a:rPr>
              <a:t>условий жизни, необходимых для развития ребёнка</a:t>
            </a:r>
            <a:r>
              <a:rPr lang="ru-RU" sz="2400" dirty="0">
                <a:solidFill>
                  <a:prstClr val="black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36281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Рисунок 2" descr="NA00760_.WMF"/>
          <p:cNvPicPr>
            <a:picLocks noChangeAspect="1"/>
          </p:cNvPicPr>
          <p:nvPr/>
        </p:nvPicPr>
        <p:blipFill>
          <a:blip r:embed="rId2"/>
          <a:srcRect l="2344" r="2344"/>
          <a:stretch>
            <a:fillRect/>
          </a:stretch>
        </p:blipFill>
        <p:spPr bwMode="auto">
          <a:xfrm>
            <a:off x="0" y="-142875"/>
            <a:ext cx="9144000" cy="700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42875" y="0"/>
            <a:ext cx="9001125" cy="384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>
                <a:solidFill>
                  <a:srgbClr val="C00000"/>
                </a:solidFill>
              </a:rPr>
              <a:t>Семейный кодекс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0033CC"/>
                </a:solidFill>
              </a:rPr>
              <a:t>глава 12 Права и обязанности родителей.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0033CC"/>
                </a:solidFill>
              </a:rPr>
              <a:t>         Ст.63  п.1 ч.2 </a:t>
            </a:r>
            <a:r>
              <a:rPr lang="ru-RU" sz="2400" b="1" dirty="0">
                <a:solidFill>
                  <a:prstClr val="black"/>
                </a:solidFill>
              </a:rPr>
              <a:t>Родители несут обязанность </a:t>
            </a:r>
            <a:r>
              <a:rPr lang="ru-RU" sz="2400" dirty="0">
                <a:solidFill>
                  <a:prstClr val="black"/>
                </a:solidFill>
              </a:rPr>
              <a:t>за воспитание и развитие своих детей. </a:t>
            </a:r>
            <a:r>
              <a:rPr lang="ru-RU" sz="2400" b="1" dirty="0">
                <a:solidFill>
                  <a:prstClr val="black"/>
                </a:solidFill>
              </a:rPr>
              <a:t>Они обязаны заботится</a:t>
            </a:r>
            <a:r>
              <a:rPr lang="ru-RU" sz="2400" dirty="0">
                <a:solidFill>
                  <a:prstClr val="black"/>
                </a:solidFill>
              </a:rPr>
              <a:t> о здоровье, физическом, психическом, духовном и нравственном развитии своих детей.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0033CC"/>
                </a:solidFill>
              </a:rPr>
              <a:t>                   п.2 </a:t>
            </a:r>
            <a:r>
              <a:rPr lang="ru-RU" sz="2400" b="1" dirty="0">
                <a:solidFill>
                  <a:prstClr val="black"/>
                </a:solidFill>
              </a:rPr>
              <a:t>Родители должны обеспечить </a:t>
            </a:r>
            <a:r>
              <a:rPr lang="ru-RU" sz="2400" dirty="0">
                <a:solidFill>
                  <a:prstClr val="black"/>
                </a:solidFill>
              </a:rPr>
              <a:t>получение детьми основного общего образования.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0033CC"/>
                </a:solidFill>
              </a:rPr>
              <a:t>Ст.71  п.2 </a:t>
            </a:r>
            <a:r>
              <a:rPr lang="ru-RU" sz="2400" dirty="0">
                <a:solidFill>
                  <a:prstClr val="black"/>
                </a:solidFill>
              </a:rPr>
              <a:t>Лишение родительских прав </a:t>
            </a:r>
            <a:r>
              <a:rPr lang="ru-RU" sz="2400" b="1" dirty="0">
                <a:solidFill>
                  <a:prstClr val="black"/>
                </a:solidFill>
              </a:rPr>
              <a:t>не освобождает </a:t>
            </a:r>
            <a:r>
              <a:rPr lang="ru-RU" sz="2400" dirty="0">
                <a:solidFill>
                  <a:prstClr val="black"/>
                </a:solidFill>
              </a:rPr>
              <a:t>родителей </a:t>
            </a:r>
            <a:r>
              <a:rPr lang="ru-RU" sz="2400" b="1" dirty="0">
                <a:solidFill>
                  <a:prstClr val="black"/>
                </a:solidFill>
              </a:rPr>
              <a:t>от обязанности </a:t>
            </a:r>
            <a:r>
              <a:rPr lang="ru-RU" sz="2400" dirty="0">
                <a:solidFill>
                  <a:prstClr val="black"/>
                </a:solidFill>
              </a:rPr>
              <a:t>содержания своего ребёнка.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3571875"/>
            <a:ext cx="9144000" cy="347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>
                <a:solidFill>
                  <a:srgbClr val="C00000"/>
                </a:solidFill>
              </a:rPr>
              <a:t>Закон РФ «Об образовании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0033CC"/>
                </a:solidFill>
              </a:rPr>
              <a:t>      Ст.18 п1 </a:t>
            </a:r>
            <a:r>
              <a:rPr lang="ru-RU" sz="2400" b="1" u="sng" dirty="0">
                <a:solidFill>
                  <a:prstClr val="black"/>
                </a:solidFill>
              </a:rPr>
              <a:t>Родители являются первыми педагогами</a:t>
            </a:r>
            <a:r>
              <a:rPr lang="ru-RU" sz="2400" dirty="0">
                <a:solidFill>
                  <a:prstClr val="black"/>
                </a:solidFill>
              </a:rPr>
              <a:t>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prstClr val="black"/>
                </a:solidFill>
              </a:rPr>
              <a:t>Они обязаны </a:t>
            </a:r>
            <a:r>
              <a:rPr lang="ru-RU" sz="2400" dirty="0">
                <a:solidFill>
                  <a:prstClr val="black"/>
                </a:solidFill>
              </a:rPr>
              <a:t>заложить основы физического, нравственного и интеллектуального развития личности ребёнка в раннем возрасте.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0033CC"/>
                </a:solidFill>
              </a:rPr>
              <a:t>Ст.52 Права и обязанности родителей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0033CC"/>
                </a:solidFill>
              </a:rPr>
              <a:t>  п.4</a:t>
            </a:r>
            <a:r>
              <a:rPr lang="ru-RU" sz="2400" dirty="0">
                <a:solidFill>
                  <a:prstClr val="black"/>
                </a:solidFill>
              </a:rPr>
              <a:t> </a:t>
            </a:r>
            <a:r>
              <a:rPr lang="ru-RU" sz="2400" b="1" dirty="0">
                <a:solidFill>
                  <a:prstClr val="black"/>
                </a:solidFill>
              </a:rPr>
              <a:t>Родители </a:t>
            </a:r>
            <a:r>
              <a:rPr lang="ru-RU" sz="2400" dirty="0">
                <a:solidFill>
                  <a:prstClr val="black"/>
                </a:solidFill>
              </a:rPr>
              <a:t>(законные представители) обучающихся воспитанников </a:t>
            </a:r>
            <a:r>
              <a:rPr lang="ru-RU" sz="2400" b="1" dirty="0">
                <a:solidFill>
                  <a:prstClr val="black"/>
                </a:solidFill>
              </a:rPr>
              <a:t>несут ответственность </a:t>
            </a:r>
            <a:r>
              <a:rPr lang="ru-RU" sz="2400" dirty="0">
                <a:solidFill>
                  <a:prstClr val="black"/>
                </a:solidFill>
              </a:rPr>
              <a:t>за их воспитание, получение ими основного общего образования.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28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Рисунок 1" descr="NA00760_.WMF"/>
          <p:cNvPicPr>
            <a:picLocks noChangeAspect="1"/>
          </p:cNvPicPr>
          <p:nvPr/>
        </p:nvPicPr>
        <p:blipFill>
          <a:blip r:embed="rId2"/>
          <a:srcRect l="2344" r="2344"/>
          <a:stretch>
            <a:fillRect/>
          </a:stretch>
        </p:blipFill>
        <p:spPr bwMode="auto">
          <a:xfrm>
            <a:off x="0" y="-142875"/>
            <a:ext cx="9144000" cy="700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00063" y="428625"/>
            <a:ext cx="8358187" cy="477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>
                <a:solidFill>
                  <a:srgbClr val="C00000"/>
                </a:solidFill>
              </a:rPr>
              <a:t>Закон РФ «Об основах системы профилактики безнадзорности и правонарушений несовершеннолетних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800" b="1" dirty="0">
              <a:solidFill>
                <a:srgbClr val="FF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0033CC"/>
                </a:solidFill>
              </a:rPr>
              <a:t>Ст.9 п.4 </a:t>
            </a:r>
            <a:r>
              <a:rPr lang="ru-RU" sz="2400" b="1" dirty="0">
                <a:solidFill>
                  <a:prstClr val="black"/>
                </a:solidFill>
              </a:rPr>
              <a:t>Должностные лица, родители </a:t>
            </a:r>
            <a:r>
              <a:rPr lang="ru-RU" sz="2400" dirty="0">
                <a:solidFill>
                  <a:prstClr val="black"/>
                </a:solidFill>
              </a:rPr>
              <a:t>несовершеннолетних или иные их законные представители и иные лица </a:t>
            </a:r>
            <a:r>
              <a:rPr lang="ru-RU" sz="2400" b="1" dirty="0">
                <a:solidFill>
                  <a:prstClr val="black"/>
                </a:solidFill>
              </a:rPr>
              <a:t>несут ответственность за нарушение прав </a:t>
            </a:r>
            <a:r>
              <a:rPr lang="ru-RU" sz="2400" dirty="0">
                <a:solidFill>
                  <a:prstClr val="black"/>
                </a:solidFill>
              </a:rPr>
              <a:t>несовершеннолетних, а также </a:t>
            </a:r>
            <a:r>
              <a:rPr lang="ru-RU" sz="2400" b="1" dirty="0">
                <a:solidFill>
                  <a:prstClr val="black"/>
                </a:solidFill>
              </a:rPr>
              <a:t>за неисполнение или ненадлежащее исполнение обязанностей</a:t>
            </a:r>
            <a:r>
              <a:rPr lang="ru-RU" sz="2400" dirty="0">
                <a:solidFill>
                  <a:prstClr val="black"/>
                </a:solidFill>
              </a:rPr>
              <a:t> по их воспитанию, обучению и содержанию в порядке, установленном законодательством Российской Федерации и законодательством объектов Российской Федерации </a:t>
            </a:r>
          </a:p>
        </p:txBody>
      </p:sp>
    </p:spTree>
    <p:extLst>
      <p:ext uri="{BB962C8B-B14F-4D97-AF65-F5344CB8AC3E}">
        <p14:creationId xmlns:p14="http://schemas.microsoft.com/office/powerpoint/2010/main" val="333477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Рисунок 1" descr="NA00760_.WMF"/>
          <p:cNvPicPr>
            <a:picLocks noChangeAspect="1"/>
          </p:cNvPicPr>
          <p:nvPr/>
        </p:nvPicPr>
        <p:blipFill>
          <a:blip r:embed="rId2"/>
          <a:srcRect l="2344" r="2344"/>
          <a:stretch>
            <a:fillRect/>
          </a:stretch>
        </p:blipFill>
        <p:spPr bwMode="auto">
          <a:xfrm>
            <a:off x="0" y="-142875"/>
            <a:ext cx="9144000" cy="700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57188" y="428625"/>
            <a:ext cx="8643937" cy="634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>
                <a:solidFill>
                  <a:srgbClr val="C00000"/>
                </a:solidFill>
              </a:rPr>
              <a:t>Уголовный кодекс Российской Федерации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0033CC"/>
                </a:solidFill>
              </a:rPr>
              <a:t>Статья 156. Неисполнение обязанностей по воспитанию несовершеннолетнего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prstClr val="black"/>
                </a:solidFill>
              </a:rPr>
              <a:t>Неисполнение или ненадлежащее исполнение обязанностей по воспитанию </a:t>
            </a:r>
            <a:r>
              <a:rPr lang="ru-RU" sz="2400" dirty="0">
                <a:solidFill>
                  <a:prstClr val="black"/>
                </a:solidFill>
              </a:rPr>
              <a:t>несовершеннолетнего родителем или иным лицом, на которое возложены эти обязанности, … , </a:t>
            </a:r>
            <a:r>
              <a:rPr lang="ru-RU" sz="2400" b="1" dirty="0">
                <a:solidFill>
                  <a:prstClr val="black"/>
                </a:solidFill>
              </a:rPr>
              <a:t>если это деяние соединено с жестоким обращением </a:t>
            </a:r>
            <a:r>
              <a:rPr lang="ru-RU" sz="2400" dirty="0">
                <a:solidFill>
                  <a:prstClr val="black"/>
                </a:solidFill>
              </a:rPr>
              <a:t>с несовершеннолетним,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u="sng" dirty="0">
                <a:solidFill>
                  <a:prstClr val="black"/>
                </a:solidFill>
              </a:rPr>
              <a:t>наказывается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prstClr val="black"/>
                </a:solidFill>
              </a:rPr>
              <a:t> - штрафом в размере </a:t>
            </a:r>
            <a:r>
              <a:rPr lang="ru-RU" sz="2400" b="1" dirty="0">
                <a:solidFill>
                  <a:srgbClr val="FF0000"/>
                </a:solidFill>
              </a:rPr>
              <a:t>до</a:t>
            </a:r>
            <a:r>
              <a:rPr lang="ru-RU" sz="2400" b="1" dirty="0">
                <a:solidFill>
                  <a:prstClr val="black"/>
                </a:solidFill>
              </a:rPr>
              <a:t> </a:t>
            </a:r>
            <a:r>
              <a:rPr lang="ru-RU" sz="2400" b="1" dirty="0">
                <a:solidFill>
                  <a:srgbClr val="FF0000"/>
                </a:solidFill>
              </a:rPr>
              <a:t>сорока тысяч </a:t>
            </a:r>
            <a:r>
              <a:rPr lang="ru-RU" sz="2400" b="1" dirty="0">
                <a:solidFill>
                  <a:prstClr val="black"/>
                </a:solidFill>
              </a:rPr>
              <a:t>рублей    </a:t>
            </a:r>
            <a:r>
              <a:rPr lang="ru-RU" sz="2400" dirty="0">
                <a:solidFill>
                  <a:prstClr val="black"/>
                </a:solidFill>
              </a:rPr>
              <a:t> или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prstClr val="black"/>
                </a:solidFill>
              </a:rPr>
              <a:t> - в размере заработной платы                                   </a:t>
            </a:r>
            <a:r>
              <a:rPr lang="ru-RU" sz="2400" dirty="0">
                <a:solidFill>
                  <a:prstClr val="black"/>
                </a:solidFill>
              </a:rPr>
              <a:t>или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prstClr val="black"/>
                </a:solidFill>
              </a:rPr>
              <a:t> - иного дохода осужденного за период </a:t>
            </a:r>
            <a:r>
              <a:rPr lang="ru-RU" sz="2400" b="1" dirty="0">
                <a:solidFill>
                  <a:srgbClr val="FF0000"/>
                </a:solidFill>
              </a:rPr>
              <a:t>до</a:t>
            </a:r>
            <a:r>
              <a:rPr lang="ru-RU" sz="2400" b="1" dirty="0">
                <a:solidFill>
                  <a:prstClr val="black"/>
                </a:solidFill>
              </a:rPr>
              <a:t> </a:t>
            </a:r>
            <a:r>
              <a:rPr lang="ru-RU" sz="2400" b="1" dirty="0">
                <a:solidFill>
                  <a:srgbClr val="FF0000"/>
                </a:solidFill>
              </a:rPr>
              <a:t>трёх месяцев</a:t>
            </a:r>
            <a:r>
              <a:rPr lang="ru-RU" sz="2400" dirty="0">
                <a:solidFill>
                  <a:prstClr val="black"/>
                </a:solidFill>
              </a:rPr>
              <a:t>,   либо      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prstClr val="black"/>
                </a:solidFill>
              </a:rPr>
              <a:t> - обязательными работами на срок </a:t>
            </a:r>
            <a:r>
              <a:rPr lang="ru-RU" sz="2400" b="1" dirty="0">
                <a:solidFill>
                  <a:srgbClr val="FF0000"/>
                </a:solidFill>
              </a:rPr>
              <a:t>до 180 часов</a:t>
            </a:r>
            <a:r>
              <a:rPr lang="ru-RU" sz="2400" dirty="0">
                <a:solidFill>
                  <a:prstClr val="black"/>
                </a:solidFill>
              </a:rPr>
              <a:t>,                 либо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prstClr val="black"/>
                </a:solidFill>
              </a:rPr>
              <a:t> - исправительными работами на срок </a:t>
            </a:r>
            <a:r>
              <a:rPr lang="ru-RU" sz="2400" b="1" dirty="0">
                <a:solidFill>
                  <a:srgbClr val="FF0000"/>
                </a:solidFill>
              </a:rPr>
              <a:t>до одного года</a:t>
            </a:r>
            <a:r>
              <a:rPr lang="ru-RU" sz="2400" dirty="0">
                <a:solidFill>
                  <a:prstClr val="black"/>
                </a:solidFill>
              </a:rPr>
              <a:t>,       либо   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>
                <a:solidFill>
                  <a:prstClr val="black"/>
                </a:solidFill>
              </a:rPr>
              <a:t>-</a:t>
            </a:r>
            <a:r>
              <a:rPr lang="ru-RU" sz="2400" b="1" dirty="0">
                <a:solidFill>
                  <a:srgbClr val="FF0000"/>
                </a:solidFill>
              </a:rPr>
              <a:t> ограничением свободы на срок до трёх лет</a:t>
            </a:r>
            <a:r>
              <a:rPr lang="ru-RU" sz="2400" dirty="0">
                <a:solidFill>
                  <a:prstClr val="black"/>
                </a:solidFill>
              </a:rPr>
              <a:t>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solidFill>
                  <a:prstClr val="black"/>
                </a:solidFill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solidFill>
                  <a:prstClr val="black"/>
                </a:solidFill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3565137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Рисунок 1" descr="NA00760_.WMF"/>
          <p:cNvPicPr>
            <a:picLocks noChangeAspect="1"/>
          </p:cNvPicPr>
          <p:nvPr/>
        </p:nvPicPr>
        <p:blipFill>
          <a:blip r:embed="rId2"/>
          <a:srcRect l="2344" r="2344"/>
          <a:stretch>
            <a:fillRect/>
          </a:stretch>
        </p:blipFill>
        <p:spPr bwMode="auto">
          <a:xfrm>
            <a:off x="0" y="-142875"/>
            <a:ext cx="9144000" cy="700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785813" y="500063"/>
            <a:ext cx="7500937" cy="544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>
                <a:solidFill>
                  <a:srgbClr val="C00000"/>
                </a:solidFill>
              </a:rPr>
              <a:t>Кодекс Российской Федерации об административных правонарушениях от 30 декабря 2001 года №195 –ФЗ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0033CC"/>
                </a:solidFill>
              </a:rPr>
              <a:t>Статья 5.35 Неисполнение родителями или иными законными представителями несовершеннолетних обязанностей по содержанию и воспитанию несовершеннолетних.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prstClr val="black"/>
                </a:solidFill>
              </a:rPr>
              <a:t>Неисполнение или ненадлежащее исполнение </a:t>
            </a:r>
            <a:r>
              <a:rPr lang="ru-RU" sz="2400" dirty="0">
                <a:solidFill>
                  <a:prstClr val="black"/>
                </a:solidFill>
              </a:rPr>
              <a:t>родителями или иными законными представителями несовершеннолетних обязанностей по содержанию, воспитанию, обучению, защите прав и интересов</a:t>
            </a:r>
            <a:r>
              <a:rPr lang="ru-RU" sz="2400" b="1" dirty="0">
                <a:solidFill>
                  <a:prstClr val="black"/>
                </a:solidFill>
              </a:rPr>
              <a:t> </a:t>
            </a:r>
            <a:r>
              <a:rPr lang="ru-RU" sz="2400" dirty="0">
                <a:solidFill>
                  <a:prstClr val="black"/>
                </a:solidFill>
              </a:rPr>
              <a:t>несовершеннолетних </a:t>
            </a:r>
            <a:r>
              <a:rPr lang="ru-RU" sz="2400" b="1" dirty="0">
                <a:solidFill>
                  <a:srgbClr val="0033CC"/>
                </a:solidFill>
              </a:rPr>
              <a:t>влечёт </a:t>
            </a:r>
            <a:r>
              <a:rPr lang="ru-RU" sz="2400" b="1" dirty="0">
                <a:solidFill>
                  <a:prstClr val="black"/>
                </a:solidFill>
              </a:rPr>
              <a:t>предупреждение </a:t>
            </a:r>
            <a:r>
              <a:rPr lang="ru-RU" sz="2400" dirty="0">
                <a:solidFill>
                  <a:prstClr val="black"/>
                </a:solidFill>
              </a:rPr>
              <a:t>или </a:t>
            </a:r>
            <a:r>
              <a:rPr lang="ru-RU" sz="2400" b="1" dirty="0">
                <a:solidFill>
                  <a:prstClr val="black"/>
                </a:solidFill>
              </a:rPr>
              <a:t>наложение административного штрафа в размере </a:t>
            </a:r>
            <a:r>
              <a:rPr lang="ru-RU" sz="2400" b="1" dirty="0">
                <a:solidFill>
                  <a:srgbClr val="C00000"/>
                </a:solidFill>
              </a:rPr>
              <a:t>от одного до пяти минимальных размеров оплаты труда</a:t>
            </a:r>
            <a:r>
              <a:rPr lang="ru-RU" sz="2400" dirty="0">
                <a:solidFill>
                  <a:prstClr val="black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88076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/>
          </p:cNvSpPr>
          <p:nvPr>
            <p:ph type="title" idx="4294967295"/>
          </p:nvPr>
        </p:nvSpPr>
        <p:spPr>
          <a:xfrm>
            <a:off x="395536" y="760413"/>
            <a:ext cx="8002587" cy="1876425"/>
          </a:xfrm>
        </p:spPr>
        <p:txBody>
          <a:bodyPr anchor="ctr"/>
          <a:lstStyle/>
          <a:p>
            <a:pPr algn="ctr" eaLnBrk="1" hangingPunct="1">
              <a:defRPr/>
            </a:pPr>
            <a:r>
              <a:rPr lang="ru-RU" sz="40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/>
            </a:r>
            <a:br>
              <a:rPr lang="ru-RU" sz="40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ru-RU" sz="40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      «</a:t>
            </a:r>
            <a:r>
              <a:rPr lang="ru-RU" sz="40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Дети определяют будущее, потому что они уже живут </a:t>
            </a:r>
            <a:r>
              <a:rPr lang="ru-RU" sz="40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будущим»</a:t>
            </a:r>
            <a:r>
              <a:rPr lang="ru-RU" sz="40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40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sz="4000" dirty="0" smtClean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95587" name="Rectangle 3"/>
          <p:cNvSpPr>
            <a:spLocks noGrp="1"/>
          </p:cNvSpPr>
          <p:nvPr>
            <p:ph type="body" idx="4294967295"/>
          </p:nvPr>
        </p:nvSpPr>
        <p:spPr>
          <a:xfrm>
            <a:off x="323850" y="3141663"/>
            <a:ext cx="8229600" cy="30607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4400" dirty="0" smtClean="0"/>
              <a:t>  </a:t>
            </a:r>
            <a:endParaRPr lang="ru-RU" sz="4400" dirty="0" smtClean="0">
              <a:solidFill>
                <a:srgbClr val="FFFF00"/>
              </a:solidFill>
            </a:endParaRPr>
          </a:p>
        </p:txBody>
      </p:sp>
      <p:pic>
        <p:nvPicPr>
          <p:cNvPr id="195589" name="Picture 5" descr="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2636838"/>
            <a:ext cx="2522537" cy="352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5590" name="Picture 6" descr="russ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997200"/>
            <a:ext cx="2808288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5591" name="Picture 7" descr="флаг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3500438"/>
            <a:ext cx="2952750" cy="237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2613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55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55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5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586" grpId="0"/>
      <p:bldP spid="19558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83768" y="26064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5400" b="1" dirty="0">
                <a:solidFill>
                  <a:srgbClr val="C00000"/>
                </a:solidFill>
                <a:latin typeface="Arial"/>
                <a:ea typeface="Times New Roman"/>
                <a:cs typeface="Times New Roman"/>
              </a:rPr>
              <a:t>Из истории</a:t>
            </a:r>
            <a:r>
              <a:rPr lang="ru-RU" sz="5400" dirty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5400" dirty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1340768"/>
            <a:ext cx="8244408" cy="41190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ts val="1425"/>
              </a:lnSpc>
              <a:spcAft>
                <a:spcPts val="1200"/>
              </a:spcAft>
            </a:pPr>
            <a:r>
              <a:rPr lang="ru-RU" sz="2000" b="1" i="1" dirty="0" smtClean="0">
                <a:solidFill>
                  <a:srgbClr val="008000"/>
                </a:solidFill>
                <a:latin typeface="Arial"/>
                <a:ea typeface="Times New Roman"/>
                <a:cs typeface="Times New Roman"/>
              </a:rPr>
              <a:t>Упоминания о жестокостях к детям в</a:t>
            </a:r>
          </a:p>
          <a:p>
            <a:pPr algn="ctr" fontAlgn="base">
              <a:lnSpc>
                <a:spcPts val="1425"/>
              </a:lnSpc>
              <a:spcAft>
                <a:spcPts val="1200"/>
              </a:spcAft>
            </a:pPr>
            <a:r>
              <a:rPr lang="ru-RU" sz="2000" b="1" i="1" dirty="0" smtClean="0">
                <a:solidFill>
                  <a:srgbClr val="008000"/>
                </a:solidFill>
                <a:latin typeface="Arial"/>
                <a:ea typeface="Times New Roman"/>
                <a:cs typeface="Times New Roman"/>
              </a:rPr>
              <a:t> различных литературных источниках</a:t>
            </a:r>
          </a:p>
          <a:p>
            <a:pPr algn="ctr" fontAlgn="base">
              <a:lnSpc>
                <a:spcPts val="1425"/>
              </a:lnSpc>
              <a:spcAft>
                <a:spcPts val="1200"/>
              </a:spcAft>
            </a:pPr>
            <a:r>
              <a:rPr lang="ru-RU" sz="2000" b="1" i="1" dirty="0" smtClean="0">
                <a:solidFill>
                  <a:srgbClr val="008000"/>
                </a:solidFill>
                <a:latin typeface="Arial"/>
                <a:ea typeface="Times New Roman"/>
                <a:cs typeface="Times New Roman"/>
              </a:rPr>
              <a:t> встречаются до II в. н.э.</a:t>
            </a:r>
          </a:p>
          <a:p>
            <a:pPr algn="ctr" fontAlgn="base">
              <a:lnSpc>
                <a:spcPts val="1425"/>
              </a:lnSpc>
              <a:spcAft>
                <a:spcPts val="1200"/>
              </a:spcAft>
            </a:pPr>
            <a:endParaRPr lang="ru-RU" sz="1400" b="1" i="1" dirty="0" smtClean="0">
              <a:solidFill>
                <a:srgbClr val="008000"/>
              </a:solidFill>
              <a:latin typeface="Calibri"/>
              <a:ea typeface="Calibri"/>
              <a:cs typeface="Times New Roman"/>
            </a:endParaRPr>
          </a:p>
          <a:p>
            <a:pPr marR="228600" lvl="0" fontAlgn="base">
              <a:lnSpc>
                <a:spcPts val="1425"/>
              </a:lnSpc>
              <a:buSzPts val="1000"/>
              <a:buFont typeface="Wingdings" pitchFamily="2" charset="2"/>
              <a:buChar char="v"/>
              <a:tabLst>
                <a:tab pos="457200" algn="l"/>
              </a:tabLst>
            </a:pPr>
            <a:r>
              <a:rPr lang="ru-RU" sz="2800" b="1" i="1" u="sng" dirty="0" smtClean="0">
                <a:solidFill>
                  <a:srgbClr val="0033CC"/>
                </a:solidFill>
                <a:latin typeface="Arial"/>
                <a:ea typeface="Times New Roman"/>
                <a:cs typeface="Times New Roman"/>
              </a:rPr>
              <a:t>детей убивали в ритуальных целях: </a:t>
            </a:r>
          </a:p>
          <a:p>
            <a:pPr marR="228600" lvl="0" fontAlgn="base">
              <a:lnSpc>
                <a:spcPts val="1425"/>
              </a:lnSpc>
              <a:buSzPts val="1000"/>
              <a:tabLst>
                <a:tab pos="457200" algn="l"/>
              </a:tabLst>
            </a:pPr>
            <a:endParaRPr lang="ru-RU" sz="2800" i="1" u="sng" dirty="0" smtClean="0">
              <a:solidFill>
                <a:srgbClr val="0033CC"/>
              </a:solidFill>
              <a:latin typeface="Arial"/>
              <a:ea typeface="Times New Roman"/>
              <a:cs typeface="Times New Roman"/>
            </a:endParaRPr>
          </a:p>
          <a:p>
            <a:pPr marR="228600" lvl="0" algn="ctr" fontAlgn="base">
              <a:lnSpc>
                <a:spcPts val="1425"/>
              </a:lnSpc>
              <a:buSzPts val="1000"/>
              <a:tabLst>
                <a:tab pos="457200" algn="l"/>
              </a:tabLst>
            </a:pPr>
            <a:r>
              <a:rPr lang="ru-RU" sz="2800" dirty="0" smtClean="0">
                <a:solidFill>
                  <a:srgbClr val="000066"/>
                </a:solidFill>
                <a:latin typeface="Arial"/>
                <a:ea typeface="Times New Roman"/>
                <a:cs typeface="Times New Roman"/>
              </a:rPr>
              <a:t>считалось, что убитый ребенок может</a:t>
            </a:r>
          </a:p>
          <a:p>
            <a:pPr marR="228600" lvl="0" algn="ctr" fontAlgn="base">
              <a:lnSpc>
                <a:spcPts val="1425"/>
              </a:lnSpc>
              <a:buSzPts val="1000"/>
              <a:tabLst>
                <a:tab pos="457200" algn="l"/>
              </a:tabLst>
            </a:pPr>
            <a:endParaRPr lang="ru-RU" sz="2800" dirty="0" smtClean="0">
              <a:solidFill>
                <a:srgbClr val="000066"/>
              </a:solidFill>
              <a:latin typeface="Arial"/>
              <a:ea typeface="Times New Roman"/>
              <a:cs typeface="Times New Roman"/>
            </a:endParaRPr>
          </a:p>
          <a:p>
            <a:pPr marR="228600" lvl="0" algn="ctr" fontAlgn="base">
              <a:lnSpc>
                <a:spcPts val="1425"/>
              </a:lnSpc>
              <a:buSzPts val="1000"/>
              <a:tabLst>
                <a:tab pos="457200" algn="l"/>
              </a:tabLst>
            </a:pPr>
            <a:r>
              <a:rPr lang="ru-RU" sz="2800" dirty="0" smtClean="0">
                <a:solidFill>
                  <a:srgbClr val="000066"/>
                </a:solidFill>
                <a:latin typeface="Arial"/>
                <a:ea typeface="Times New Roman"/>
                <a:cs typeface="Times New Roman"/>
              </a:rPr>
              <a:t>помочь бесплодным женщинам </a:t>
            </a:r>
          </a:p>
          <a:p>
            <a:pPr marR="228600" lvl="0" algn="ctr" fontAlgn="base">
              <a:lnSpc>
                <a:spcPts val="1425"/>
              </a:lnSpc>
              <a:buSzPts val="1000"/>
              <a:tabLst>
                <a:tab pos="457200" algn="l"/>
              </a:tabLst>
            </a:pPr>
            <a:endParaRPr lang="ru-RU" sz="2800" dirty="0" smtClean="0">
              <a:solidFill>
                <a:srgbClr val="000066"/>
              </a:solidFill>
              <a:latin typeface="Arial"/>
              <a:ea typeface="Times New Roman"/>
              <a:cs typeface="Times New Roman"/>
            </a:endParaRPr>
          </a:p>
          <a:p>
            <a:pPr marR="228600" lvl="0" algn="ctr" fontAlgn="base">
              <a:lnSpc>
                <a:spcPts val="1425"/>
              </a:lnSpc>
              <a:buSzPts val="1000"/>
              <a:tabLst>
                <a:tab pos="457200" algn="l"/>
              </a:tabLst>
            </a:pPr>
            <a:r>
              <a:rPr lang="ru-RU" sz="2800" dirty="0" smtClean="0">
                <a:solidFill>
                  <a:srgbClr val="000066"/>
                </a:solidFill>
                <a:latin typeface="Arial"/>
                <a:ea typeface="Times New Roman"/>
                <a:cs typeface="Times New Roman"/>
              </a:rPr>
              <a:t>справиться с болезнями, </a:t>
            </a:r>
          </a:p>
          <a:p>
            <a:pPr marR="228600" lvl="0" algn="ctr" fontAlgn="base">
              <a:lnSpc>
                <a:spcPts val="1425"/>
              </a:lnSpc>
              <a:buSzPts val="1000"/>
              <a:tabLst>
                <a:tab pos="457200" algn="l"/>
              </a:tabLst>
            </a:pPr>
            <a:endParaRPr lang="ru-RU" sz="2800" dirty="0" smtClean="0">
              <a:solidFill>
                <a:srgbClr val="000066"/>
              </a:solidFill>
              <a:latin typeface="Arial"/>
              <a:ea typeface="Times New Roman"/>
              <a:cs typeface="Times New Roman"/>
            </a:endParaRPr>
          </a:p>
          <a:p>
            <a:pPr marR="228600" lvl="0" algn="ctr" fontAlgn="base">
              <a:lnSpc>
                <a:spcPts val="1425"/>
              </a:lnSpc>
              <a:buSzPts val="1000"/>
              <a:tabLst>
                <a:tab pos="457200" algn="l"/>
              </a:tabLst>
            </a:pPr>
            <a:r>
              <a:rPr lang="ru-RU" sz="2800" dirty="0" smtClean="0">
                <a:solidFill>
                  <a:srgbClr val="000066"/>
                </a:solidFill>
                <a:latin typeface="Arial"/>
                <a:ea typeface="Times New Roman"/>
                <a:cs typeface="Times New Roman"/>
              </a:rPr>
              <a:t>обеспечить здоровье и молодость;</a:t>
            </a:r>
          </a:p>
          <a:p>
            <a:pPr marR="228600" lvl="0" algn="ctr" fontAlgn="base">
              <a:lnSpc>
                <a:spcPts val="1425"/>
              </a:lnSpc>
              <a:buSzPts val="1000"/>
              <a:tabLst>
                <a:tab pos="457200" algn="l"/>
              </a:tabLst>
            </a:pPr>
            <a:endParaRPr lang="ru-RU" sz="2800" dirty="0" smtClean="0">
              <a:solidFill>
                <a:srgbClr val="0033CC"/>
              </a:solidFill>
              <a:latin typeface="Calibri"/>
              <a:ea typeface="Calibri"/>
              <a:cs typeface="Times New Roman"/>
            </a:endParaRPr>
          </a:p>
          <a:p>
            <a:pPr marR="228600" lvl="0" fontAlgn="base">
              <a:lnSpc>
                <a:spcPts val="1425"/>
              </a:lnSpc>
              <a:buSzPts val="1000"/>
              <a:buFont typeface="Wingdings" pitchFamily="2" charset="2"/>
              <a:buChar char="v"/>
              <a:tabLst>
                <a:tab pos="457200" algn="l"/>
              </a:tabLst>
            </a:pPr>
            <a:r>
              <a:rPr lang="ru-RU" sz="2800" dirty="0" smtClean="0">
                <a:solidFill>
                  <a:srgbClr val="0033CC"/>
                </a:solidFill>
                <a:latin typeface="Arial"/>
                <a:ea typeface="Times New Roman"/>
                <a:cs typeface="Times New Roman"/>
              </a:rPr>
              <a:t> </a:t>
            </a:r>
            <a:r>
              <a:rPr lang="ru-RU" sz="2800" b="1" i="1" u="sng" dirty="0" smtClean="0">
                <a:solidFill>
                  <a:srgbClr val="0033CC"/>
                </a:solidFill>
                <a:latin typeface="Arial"/>
                <a:ea typeface="Times New Roman"/>
                <a:cs typeface="Times New Roman"/>
              </a:rPr>
              <a:t>их хоронили под фундаментом здания</a:t>
            </a:r>
            <a:r>
              <a:rPr lang="ru-RU" sz="2800" dirty="0" smtClean="0">
                <a:solidFill>
                  <a:srgbClr val="0033CC"/>
                </a:solidFill>
                <a:latin typeface="Arial"/>
                <a:ea typeface="Times New Roman"/>
                <a:cs typeface="Times New Roman"/>
              </a:rPr>
              <a:t>, </a:t>
            </a:r>
          </a:p>
          <a:p>
            <a:pPr marR="228600" lvl="0" fontAlgn="base">
              <a:lnSpc>
                <a:spcPts val="1425"/>
              </a:lnSpc>
              <a:buSzPts val="1000"/>
              <a:buFont typeface="Wingdings" pitchFamily="2" charset="2"/>
              <a:buChar char="v"/>
              <a:tabLst>
                <a:tab pos="457200" algn="l"/>
              </a:tabLst>
            </a:pPr>
            <a:endParaRPr lang="ru-RU" sz="2800" dirty="0" smtClean="0">
              <a:solidFill>
                <a:srgbClr val="0033CC"/>
              </a:solidFill>
              <a:latin typeface="Arial"/>
              <a:ea typeface="Times New Roman"/>
              <a:cs typeface="Times New Roman"/>
            </a:endParaRPr>
          </a:p>
          <a:p>
            <a:pPr marR="228600" lvl="0" algn="ctr" fontAlgn="base">
              <a:lnSpc>
                <a:spcPts val="1425"/>
              </a:lnSpc>
              <a:buSzPts val="1000"/>
              <a:tabLst>
                <a:tab pos="457200" algn="l"/>
              </a:tabLst>
            </a:pPr>
            <a:r>
              <a:rPr lang="ru-RU" sz="2800" dirty="0" smtClean="0">
                <a:solidFill>
                  <a:srgbClr val="000066"/>
                </a:solidFill>
                <a:latin typeface="Arial"/>
                <a:ea typeface="Times New Roman"/>
                <a:cs typeface="Times New Roman"/>
              </a:rPr>
              <a:t>чтобы сделать его прочнее;</a:t>
            </a:r>
          </a:p>
          <a:p>
            <a:pPr marR="228600" lvl="0" algn="ctr" fontAlgn="base">
              <a:lnSpc>
                <a:spcPts val="1425"/>
              </a:lnSpc>
              <a:buSzPts val="1000"/>
              <a:tabLst>
                <a:tab pos="457200" algn="l"/>
              </a:tabLst>
            </a:pPr>
            <a:endParaRPr lang="ru-RU" sz="2800" dirty="0" smtClean="0">
              <a:solidFill>
                <a:srgbClr val="0033CC"/>
              </a:solidFill>
              <a:latin typeface="Calibri"/>
              <a:ea typeface="Calibri"/>
              <a:cs typeface="Times New Roman"/>
            </a:endParaRPr>
          </a:p>
          <a:p>
            <a:pPr marR="228600" lvl="0" fontAlgn="base">
              <a:lnSpc>
                <a:spcPts val="1425"/>
              </a:lnSpc>
              <a:buSzPts val="1000"/>
              <a:buFont typeface="Wingdings" pitchFamily="2" charset="2"/>
              <a:buChar char="v"/>
              <a:tabLst>
                <a:tab pos="457200" algn="l"/>
              </a:tabLst>
            </a:pPr>
            <a:r>
              <a:rPr lang="ru-RU" sz="2800" b="1" i="1" u="sng" dirty="0" smtClean="0">
                <a:solidFill>
                  <a:srgbClr val="0033CC"/>
                </a:solidFill>
                <a:latin typeface="Arial"/>
                <a:ea typeface="Times New Roman"/>
                <a:cs typeface="Times New Roman"/>
              </a:rPr>
              <a:t>детей продавали и покупали</a:t>
            </a:r>
            <a:r>
              <a:rPr lang="ru-RU" sz="2800" dirty="0" smtClean="0">
                <a:solidFill>
                  <a:srgbClr val="0033CC"/>
                </a:solidFill>
                <a:latin typeface="Arial"/>
                <a:ea typeface="Times New Roman"/>
                <a:cs typeface="Times New Roman"/>
              </a:rPr>
              <a:t>.</a:t>
            </a:r>
            <a:endParaRPr lang="ru-RU" sz="2800" dirty="0">
              <a:solidFill>
                <a:srgbClr val="0033CC"/>
              </a:solidFill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84986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/>
          </p:cNvSpPr>
          <p:nvPr>
            <p:ph type="title" idx="4294967295"/>
          </p:nvPr>
        </p:nvSpPr>
        <p:spPr>
          <a:xfrm>
            <a:off x="251520" y="332656"/>
            <a:ext cx="8496944" cy="846161"/>
          </a:xfrm>
        </p:spPr>
        <p:txBody>
          <a:bodyPr anchor="ctr"/>
          <a:lstStyle/>
          <a:p>
            <a:pPr algn="ctr" eaLnBrk="1" hangingPunct="1">
              <a:defRPr/>
            </a:pPr>
            <a:r>
              <a:rPr lang="ru-RU" sz="3200" b="1" i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Каждый ребёнок имеет право </a:t>
            </a:r>
            <a:br>
              <a:rPr lang="ru-RU" sz="3200" b="1" i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ru-RU" sz="3200" b="1" i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на жизнь и развитие. </a:t>
            </a:r>
            <a:r>
              <a:rPr lang="ru-RU" sz="2800" b="1" i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(ст.6)</a:t>
            </a:r>
          </a:p>
        </p:txBody>
      </p:sp>
      <p:sp>
        <p:nvSpPr>
          <p:cNvPr id="233475" name="Rectangle 3"/>
          <p:cNvSpPr>
            <a:spLocks noGrp="1"/>
          </p:cNvSpPr>
          <p:nvPr>
            <p:ph type="body" idx="4294967295"/>
          </p:nvPr>
        </p:nvSpPr>
        <p:spPr>
          <a:xfrm>
            <a:off x="4211638" y="2205038"/>
            <a:ext cx="4932362" cy="2087562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rgbClr val="C00000"/>
                </a:solidFill>
                <a:latin typeface="Arial" charset="0"/>
              </a:rPr>
              <a:t>    </a:t>
            </a:r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Я расту на радость маме,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 Но приходится признать,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 чтоб Я вырос лучшим самым,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 Как мне много нужно дать!</a:t>
            </a:r>
          </a:p>
        </p:txBody>
      </p:sp>
      <p:pic>
        <p:nvPicPr>
          <p:cNvPr id="5124" name="Picture 4" descr="rights1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52"/>
          <a:stretch/>
        </p:blipFill>
        <p:spPr bwMode="auto">
          <a:xfrm>
            <a:off x="21973" y="1241946"/>
            <a:ext cx="4403547" cy="5235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3477" name="Rectangle 5"/>
          <p:cNvSpPr>
            <a:spLocks noChangeArrowheads="1"/>
          </p:cNvSpPr>
          <p:nvPr/>
        </p:nvSpPr>
        <p:spPr bwMode="auto">
          <a:xfrm>
            <a:off x="3643311" y="5002212"/>
            <a:ext cx="5500687" cy="18557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>
              <a:defRPr/>
            </a:pP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Вовочки  и  Леночки,  Андрюшки  и  </a:t>
            </a:r>
            <a:r>
              <a:rPr lang="ru-RU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Аришки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 - 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>
              <a:defRPr/>
            </a:pP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Каждый  день  рождаются  девчонки  и  мальчишки,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>
              <a:defRPr/>
            </a:pP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Пользуются  с  первых  дней  правами  своими – 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>
              <a:defRPr/>
            </a:pP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Ведь  с  пеленок  человек  получает  </a:t>
            </a: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имя. </a:t>
            </a:r>
            <a:endParaRPr lang="ru-RU" sz="2400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7753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rights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826" y="1916832"/>
            <a:ext cx="5520839" cy="4825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282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333375"/>
            <a:ext cx="8686800" cy="1295400"/>
          </a:xfrm>
        </p:spPr>
        <p:txBody>
          <a:bodyPr anchor="ctr"/>
          <a:lstStyle/>
          <a:p>
            <a:pPr algn="ctr" eaLnBrk="1" hangingPunct="1">
              <a:defRPr/>
            </a:pPr>
            <a:r>
              <a:rPr lang="ru-RU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        </a:t>
            </a:r>
            <a:r>
              <a:rPr lang="ru-RU" sz="2800" b="1" i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Знают все на свете взрослые и дети.</a:t>
            </a:r>
            <a:br>
              <a:rPr lang="ru-RU" sz="2800" b="1" i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ru-RU" sz="2800" b="1" i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          Что семья наш лучший друг на </a:t>
            </a:r>
            <a:br>
              <a:rPr lang="ru-RU" sz="2800" b="1" i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ru-RU" sz="2800" b="1" i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                большой планете.</a:t>
            </a:r>
          </a:p>
        </p:txBody>
      </p:sp>
      <p:sp>
        <p:nvSpPr>
          <p:cNvPr id="225283" name="Rectangle 3"/>
          <p:cNvSpPr>
            <a:spLocks noGrp="1"/>
          </p:cNvSpPr>
          <p:nvPr>
            <p:ph type="body" idx="4294967295"/>
          </p:nvPr>
        </p:nvSpPr>
        <p:spPr>
          <a:xfrm>
            <a:off x="5580063" y="2780928"/>
            <a:ext cx="3563937" cy="2445122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endParaRPr lang="ru-RU" sz="1800" b="1" dirty="0" smtClean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БЕЗ СЕМЬИ НАДЕЖНОЙ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ЛЮДЯМ НЕ ПРОЖИТЬ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.</a:t>
            </a:r>
            <a:endParaRPr lang="ru-RU" sz="2000" b="1" dirty="0" smtClean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ПОМНИТЕ!  </a:t>
            </a:r>
            <a:endParaRPr lang="en-US" sz="2000" b="1" dirty="0" smtClean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СЕМЬЕЮ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НУЖНО ДОРОЖИТЬ!</a:t>
            </a:r>
          </a:p>
        </p:txBody>
      </p:sp>
    </p:spTree>
    <p:extLst>
      <p:ext uri="{BB962C8B-B14F-4D97-AF65-F5344CB8AC3E}">
        <p14:creationId xmlns:p14="http://schemas.microsoft.com/office/powerpoint/2010/main" val="3820994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4" descr="rights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50925"/>
            <a:ext cx="4427984" cy="5816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5" descr="009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35"/>
          <a:stretch/>
        </p:blipFill>
        <p:spPr bwMode="auto">
          <a:xfrm>
            <a:off x="5735945" y="1475058"/>
            <a:ext cx="3367485" cy="4968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2450" name="Rectangle 2"/>
          <p:cNvSpPr>
            <a:spLocks noGrp="1"/>
          </p:cNvSpPr>
          <p:nvPr>
            <p:ph type="title" idx="4294967295"/>
          </p:nvPr>
        </p:nvSpPr>
        <p:spPr>
          <a:xfrm>
            <a:off x="3707904" y="3284984"/>
            <a:ext cx="2357438" cy="3168650"/>
          </a:xfrm>
        </p:spPr>
        <p:txBody>
          <a:bodyPr anchor="ctr"/>
          <a:lstStyle/>
          <a:p>
            <a:pPr eaLnBrk="1" hangingPunct="1">
              <a:defRPr/>
            </a:pPr>
            <a:r>
              <a:rPr lang="ru-RU" sz="18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Папа, мама, ты и я</a:t>
            </a:r>
            <a:br>
              <a:rPr lang="ru-RU" sz="18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ru-RU" sz="18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                   Называемся «семья». </a:t>
            </a:r>
            <a:br>
              <a:rPr lang="ru-RU" sz="18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ru-RU" sz="18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/>
            </a:r>
            <a:br>
              <a:rPr lang="ru-RU" sz="18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ru-RU" sz="18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И для нас семейный Кодекс </a:t>
            </a:r>
            <a:br>
              <a:rPr lang="ru-RU" sz="18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ru-RU" sz="18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                       Выпускается, друзья.</a:t>
            </a:r>
          </a:p>
        </p:txBody>
      </p:sp>
      <p:sp>
        <p:nvSpPr>
          <p:cNvPr id="232454" name="Rectangle 6"/>
          <p:cNvSpPr>
            <a:spLocks noChangeArrowheads="1"/>
          </p:cNvSpPr>
          <p:nvPr/>
        </p:nvSpPr>
        <p:spPr bwMode="auto">
          <a:xfrm>
            <a:off x="-161925" y="228600"/>
            <a:ext cx="94694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>
                <a:latin typeface="Arial" charset="0"/>
              </a:rPr>
              <a:t>               </a:t>
            </a:r>
            <a:r>
              <a:rPr lang="ru-RU" sz="2400" b="1" i="1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Дети имеют право жить со своими родителя</a:t>
            </a:r>
          </a:p>
          <a:p>
            <a:pPr algn="ctr">
              <a:defRPr/>
            </a:pPr>
            <a:r>
              <a:rPr lang="ru-RU" sz="2400" b="1" i="1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и никому не позволено их разлучать</a:t>
            </a:r>
          </a:p>
        </p:txBody>
      </p:sp>
    </p:spTree>
    <p:extLst>
      <p:ext uri="{BB962C8B-B14F-4D97-AF65-F5344CB8AC3E}">
        <p14:creationId xmlns:p14="http://schemas.microsoft.com/office/powerpoint/2010/main" val="412037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6" descr="soln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3280" y="1344934"/>
            <a:ext cx="2043936" cy="4359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5441746" y="2329714"/>
            <a:ext cx="3819310" cy="4062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2000" dirty="0">
                <a:latin typeface="Arial" charset="0"/>
              </a:rPr>
              <a:t>Развивая детский разум,</a:t>
            </a:r>
          </a:p>
          <a:p>
            <a:pPr eaLnBrk="1" hangingPunct="1"/>
            <a:r>
              <a:rPr lang="ru-RU" sz="2000" dirty="0">
                <a:latin typeface="Arial" charset="0"/>
              </a:rPr>
              <a:t>Не влезайте в дебри сразу.</a:t>
            </a:r>
          </a:p>
          <a:p>
            <a:pPr eaLnBrk="1" hangingPunct="1"/>
            <a:r>
              <a:rPr lang="ru-RU" sz="2000" dirty="0">
                <a:latin typeface="Arial" charset="0"/>
              </a:rPr>
              <a:t>Детства дни не торопите,</a:t>
            </a:r>
          </a:p>
          <a:p>
            <a:pPr eaLnBrk="1" hangingPunct="1"/>
            <a:r>
              <a:rPr lang="ru-RU" sz="2000" dirty="0">
                <a:latin typeface="Arial" charset="0"/>
              </a:rPr>
              <a:t>Детству солнце подарите.</a:t>
            </a:r>
          </a:p>
          <a:p>
            <a:pPr eaLnBrk="1" hangingPunct="1"/>
            <a:endParaRPr lang="ru-RU" sz="900" dirty="0">
              <a:latin typeface="Arial" charset="0"/>
            </a:endParaRPr>
          </a:p>
          <a:p>
            <a:pPr eaLnBrk="1" hangingPunct="1"/>
            <a:r>
              <a:rPr lang="ru-RU" sz="2000" dirty="0">
                <a:latin typeface="Arial" charset="0"/>
              </a:rPr>
              <a:t>Дайте детству наиграться,</a:t>
            </a:r>
          </a:p>
          <a:p>
            <a:pPr eaLnBrk="1" hangingPunct="1"/>
            <a:r>
              <a:rPr lang="ru-RU" sz="2000" dirty="0">
                <a:latin typeface="Arial" charset="0"/>
              </a:rPr>
              <a:t>Насмеяться, наскакаться,</a:t>
            </a:r>
          </a:p>
          <a:p>
            <a:pPr eaLnBrk="1" hangingPunct="1"/>
            <a:r>
              <a:rPr lang="ru-RU" sz="2000" dirty="0">
                <a:latin typeface="Arial" charset="0"/>
              </a:rPr>
              <a:t>Дайте радостно проснуться,</a:t>
            </a:r>
          </a:p>
          <a:p>
            <a:pPr eaLnBrk="1" hangingPunct="1"/>
            <a:r>
              <a:rPr lang="ru-RU" sz="2000" dirty="0">
                <a:latin typeface="Arial" charset="0"/>
              </a:rPr>
              <a:t>Дайте в ласку окунуться.</a:t>
            </a:r>
          </a:p>
          <a:p>
            <a:pPr eaLnBrk="1" hangingPunct="1"/>
            <a:endParaRPr lang="ru-RU" sz="900" dirty="0">
              <a:latin typeface="Arial" charset="0"/>
            </a:endParaRPr>
          </a:p>
          <a:p>
            <a:pPr eaLnBrk="1" hangingPunct="1"/>
            <a:r>
              <a:rPr lang="ru-RU" sz="2000" dirty="0">
                <a:latin typeface="Arial" charset="0"/>
              </a:rPr>
              <a:t>Дайте детству удержаться,</a:t>
            </a:r>
          </a:p>
          <a:p>
            <a:pPr eaLnBrk="1" hangingPunct="1"/>
            <a:r>
              <a:rPr lang="ru-RU" sz="2000" dirty="0">
                <a:latin typeface="Arial" charset="0"/>
              </a:rPr>
              <a:t>Дайте верой надышаться,</a:t>
            </a:r>
          </a:p>
          <a:p>
            <a:pPr eaLnBrk="1" hangingPunct="1"/>
            <a:r>
              <a:rPr lang="ru-RU" sz="2000" dirty="0">
                <a:latin typeface="Arial" charset="0"/>
              </a:rPr>
              <a:t>Дайте в рост ему подняться,</a:t>
            </a:r>
          </a:p>
          <a:p>
            <a:pPr eaLnBrk="1" hangingPunct="1"/>
            <a:r>
              <a:rPr lang="ru-RU" sz="2000" dirty="0">
                <a:latin typeface="Arial" charset="0"/>
              </a:rPr>
              <a:t>Дайте детству состояться!</a:t>
            </a:r>
          </a:p>
        </p:txBody>
      </p:sp>
      <p:pic>
        <p:nvPicPr>
          <p:cNvPr id="9221" name="Picture 7" descr="37R3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0"/>
            <a:ext cx="1296988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9" descr="butterfly13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053713">
            <a:off x="7228544" y="819472"/>
            <a:ext cx="1008063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4" name="Picture 11" descr="butterfly13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04384">
            <a:off x="1091810" y="456716"/>
            <a:ext cx="1016000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5" name="Picture 12" descr="butterfly13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20426">
            <a:off x="2368530" y="1746338"/>
            <a:ext cx="800100" cy="84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48057" y="2852936"/>
            <a:ext cx="4572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Дайте детству наиграться</a:t>
            </a:r>
          </a:p>
          <a:p>
            <a:pPr>
              <a:lnSpc>
                <a:spcPct val="80000"/>
              </a:lnSpc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Вдоволь, досыта, не в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кратце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,</a:t>
            </a:r>
          </a:p>
          <a:p>
            <a:pPr>
              <a:lnSpc>
                <a:spcPct val="80000"/>
              </a:lnSpc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Дайте дождиком умыться,</a:t>
            </a:r>
          </a:p>
          <a:p>
            <a:pPr>
              <a:lnSpc>
                <a:spcPct val="80000"/>
              </a:lnSpc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Дайте, как цветку раскрыться.</a:t>
            </a:r>
          </a:p>
          <a:p>
            <a:pPr>
              <a:lnSpc>
                <a:spcPct val="80000"/>
              </a:lnSpc>
            </a:pP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Не травите детство спором,</a:t>
            </a:r>
          </a:p>
          <a:p>
            <a:pPr>
              <a:lnSpc>
                <a:spcPct val="80000"/>
              </a:lnSpc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Не нудите разговором,</a:t>
            </a:r>
          </a:p>
          <a:p>
            <a:pPr>
              <a:lnSpc>
                <a:spcPct val="80000"/>
              </a:lnSpc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Не давите злом и страхом,</a:t>
            </a:r>
          </a:p>
          <a:p>
            <a:pPr>
              <a:lnSpc>
                <a:spcPct val="80000"/>
              </a:lnSpc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Не бросайте слов с размаху.</a:t>
            </a:r>
          </a:p>
          <a:p>
            <a:pPr>
              <a:lnSpc>
                <a:spcPct val="80000"/>
              </a:lnSpc>
            </a:pP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Душу детскую щадите,</a:t>
            </a:r>
          </a:p>
          <a:p>
            <a:pPr>
              <a:lnSpc>
                <a:spcPct val="80000"/>
              </a:lnSpc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Пуще глаза берегите,</a:t>
            </a:r>
          </a:p>
          <a:p>
            <a:pPr>
              <a:lnSpc>
                <a:spcPct val="80000"/>
              </a:lnSpc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Зря за шалость не корите</a:t>
            </a:r>
          </a:p>
          <a:p>
            <a:pPr>
              <a:lnSpc>
                <a:spcPct val="80000"/>
              </a:lnSpc>
            </a:pPr>
            <a:r>
              <a:rPr lang="ru-RU" sz="2000" dirty="0">
                <a:latin typeface="Arial" charset="0"/>
              </a:rPr>
              <a:t>Ни родитель, ни учитель.</a:t>
            </a:r>
          </a:p>
        </p:txBody>
      </p:sp>
    </p:spTree>
    <p:extLst>
      <p:ext uri="{BB962C8B-B14F-4D97-AF65-F5344CB8AC3E}">
        <p14:creationId xmlns:p14="http://schemas.microsoft.com/office/powerpoint/2010/main" val="3940665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/>
          </p:cNvSpPr>
          <p:nvPr>
            <p:ph type="title" idx="4294967295"/>
          </p:nvPr>
        </p:nvSpPr>
        <p:spPr>
          <a:xfrm>
            <a:off x="0" y="479363"/>
            <a:ext cx="6861702" cy="846161"/>
          </a:xfrm>
        </p:spPr>
        <p:txBody>
          <a:bodyPr anchor="ctr"/>
          <a:lstStyle/>
          <a:p>
            <a:pPr algn="ctr" eaLnBrk="1" hangingPunct="1">
              <a:defRPr/>
            </a:pP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Служба помощи</a:t>
            </a:r>
            <a:b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</a:b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 </a:t>
            </a: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«</a:t>
            </a: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Защити себя сам</a:t>
            </a: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»</a:t>
            </a:r>
            <a:endParaRPr lang="ru-RU" sz="3600" b="1" dirty="0" smtClean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</a:endParaRPr>
          </a:p>
        </p:txBody>
      </p:sp>
      <p:sp>
        <p:nvSpPr>
          <p:cNvPr id="10243" name="Rectangle 3"/>
          <p:cNvSpPr>
            <a:spLocks noGrp="1"/>
          </p:cNvSpPr>
          <p:nvPr>
            <p:ph type="body" idx="4294967295"/>
          </p:nvPr>
        </p:nvSpPr>
        <p:spPr>
          <a:xfrm>
            <a:off x="1182688" y="2960688"/>
            <a:ext cx="7772400" cy="31718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4000" b="1" i="1" smtClean="0"/>
              <a:t>                           </a:t>
            </a:r>
            <a:endParaRPr lang="ru-RU" sz="4000" b="1" i="1" smtClean="0">
              <a:solidFill>
                <a:srgbClr val="66FF33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ru-RU" sz="4000" b="1" i="1" smtClean="0">
              <a:solidFill>
                <a:srgbClr val="66FF33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ru-RU" b="1" i="1" smtClean="0">
              <a:solidFill>
                <a:srgbClr val="66FF33"/>
              </a:solidFill>
            </a:endParaRPr>
          </a:p>
        </p:txBody>
      </p:sp>
      <p:pic>
        <p:nvPicPr>
          <p:cNvPr id="10244" name="Picture 4" descr="logos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9558" y="5379570"/>
            <a:ext cx="1419225" cy="141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Rectangle 8"/>
          <p:cNvSpPr>
            <a:spLocks noChangeArrowheads="1"/>
          </p:cNvSpPr>
          <p:nvPr/>
        </p:nvSpPr>
        <p:spPr bwMode="auto">
          <a:xfrm>
            <a:off x="0" y="1631852"/>
            <a:ext cx="7812360" cy="4616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ru-RU" sz="1400" dirty="0">
                <a:latin typeface="Arial" charset="0"/>
              </a:rPr>
              <a:t>ГУ Центр экстренной психологической помощи МЧС России </a:t>
            </a:r>
          </a:p>
          <a:p>
            <a:pPr algn="ctr"/>
            <a:r>
              <a:rPr lang="ru-RU" sz="1400" dirty="0">
                <a:latin typeface="Arial" charset="0"/>
              </a:rPr>
              <a:t>(495) 626-37-07 </a:t>
            </a:r>
          </a:p>
          <a:p>
            <a:pPr algn="ctr"/>
            <a:r>
              <a:rPr lang="ru-RU" sz="1400" dirty="0">
                <a:latin typeface="Arial" charset="0"/>
              </a:rPr>
              <a:t>ул. Станиславского, д. 8, стр. 1</a:t>
            </a:r>
          </a:p>
          <a:p>
            <a:pPr algn="ctr"/>
            <a:r>
              <a:rPr lang="ru-RU" sz="1400" dirty="0">
                <a:latin typeface="Arial" charset="0"/>
              </a:rPr>
              <a:t>Психологический клуб PSY-CLUB - психологическая помощь детям, детская психотерапия </a:t>
            </a:r>
          </a:p>
          <a:p>
            <a:pPr algn="ctr"/>
            <a:r>
              <a:rPr lang="ru-RU" sz="1400" dirty="0">
                <a:latin typeface="Arial" charset="0"/>
              </a:rPr>
              <a:t>+7(495)220-77-50 </a:t>
            </a:r>
          </a:p>
          <a:p>
            <a:pPr algn="ctr"/>
            <a:r>
              <a:rPr lang="ru-RU" sz="1400" dirty="0">
                <a:latin typeface="Arial" charset="0"/>
              </a:rPr>
              <a:t>Мичуринский проспект, 29 </a:t>
            </a:r>
          </a:p>
          <a:p>
            <a:pPr algn="ctr"/>
            <a:r>
              <a:rPr lang="ru-RU" sz="1400" dirty="0">
                <a:latin typeface="Arial" charset="0"/>
              </a:rPr>
              <a:t>Телефон доверия для детей и подростков </a:t>
            </a:r>
          </a:p>
          <a:p>
            <a:pPr algn="ctr"/>
            <a:r>
              <a:rPr lang="ru-RU" sz="1400" dirty="0">
                <a:latin typeface="Arial" charset="0"/>
              </a:rPr>
              <a:t>(495) 160-03-63 </a:t>
            </a:r>
          </a:p>
          <a:p>
            <a:pPr algn="ctr"/>
            <a:r>
              <a:rPr lang="ru-RU" sz="1400" dirty="0">
                <a:latin typeface="Arial" charset="0"/>
              </a:rPr>
              <a:t>Телефон доверия для детей, потерявших постоянное место жительства </a:t>
            </a:r>
          </a:p>
          <a:p>
            <a:pPr algn="ctr"/>
            <a:r>
              <a:rPr lang="ru-RU" sz="1400" dirty="0">
                <a:latin typeface="Arial" charset="0"/>
              </a:rPr>
              <a:t>(495) 128-47-69 </a:t>
            </a:r>
          </a:p>
          <a:p>
            <a:pPr algn="ctr"/>
            <a:r>
              <a:rPr lang="ru-RU" sz="1400" dirty="0">
                <a:latin typeface="Arial" charset="0"/>
              </a:rPr>
              <a:t>Центр психолого-медико-социального сопровождения «Озон» </a:t>
            </a:r>
          </a:p>
          <a:p>
            <a:pPr algn="ctr"/>
            <a:r>
              <a:rPr lang="ru-RU" sz="1400" dirty="0">
                <a:latin typeface="Arial" charset="0"/>
              </a:rPr>
              <a:t>Для детей, подвергшихся жестокому обращению и насилию (495) 265-01-18 </a:t>
            </a:r>
          </a:p>
          <a:p>
            <a:pPr algn="ctr"/>
            <a:r>
              <a:rPr lang="ru-RU" sz="1400" dirty="0">
                <a:latin typeface="Arial" charset="0"/>
              </a:rPr>
              <a:t>ул. Нижняя </a:t>
            </a:r>
            <a:r>
              <a:rPr lang="ru-RU" sz="1400" dirty="0" err="1">
                <a:latin typeface="Arial" charset="0"/>
              </a:rPr>
              <a:t>Красносельская</a:t>
            </a:r>
            <a:r>
              <a:rPr lang="ru-RU" sz="1400" dirty="0">
                <a:latin typeface="Arial" charset="0"/>
              </a:rPr>
              <a:t>, д.45/17, стр.1 </a:t>
            </a:r>
          </a:p>
          <a:p>
            <a:pPr algn="ctr"/>
            <a:r>
              <a:rPr lang="ru-RU" sz="1400" dirty="0">
                <a:latin typeface="Arial" charset="0"/>
              </a:rPr>
              <a:t>Московская служба психологической помощи населению Департамента семейной и молодежной политики ЮАО </a:t>
            </a:r>
          </a:p>
          <a:p>
            <a:pPr algn="ctr"/>
            <a:r>
              <a:rPr lang="ru-RU" sz="1400" dirty="0">
                <a:latin typeface="Arial" charset="0"/>
              </a:rPr>
              <a:t>8 (499) 794-20-09 </a:t>
            </a:r>
          </a:p>
          <a:p>
            <a:pPr algn="ctr"/>
            <a:r>
              <a:rPr lang="ru-RU" sz="1400" dirty="0">
                <a:latin typeface="Arial" charset="0"/>
              </a:rPr>
              <a:t>м. Варшавская, </a:t>
            </a:r>
            <a:r>
              <a:rPr lang="ru-RU" sz="1400" dirty="0" err="1">
                <a:latin typeface="Arial" charset="0"/>
              </a:rPr>
              <a:t>Чонгарский</a:t>
            </a:r>
            <a:r>
              <a:rPr lang="ru-RU" sz="1400" dirty="0">
                <a:latin typeface="Arial" charset="0"/>
              </a:rPr>
              <a:t> б-р, д. 15 </a:t>
            </a:r>
          </a:p>
          <a:p>
            <a:pPr algn="ctr"/>
            <a:r>
              <a:rPr lang="ru-RU" sz="1400" dirty="0">
                <a:latin typeface="Arial" charset="0"/>
              </a:rPr>
              <a:t>Московская служба психологической помощи населению Департамента семейной и молодежной политики ЮВАО </a:t>
            </a:r>
          </a:p>
          <a:p>
            <a:pPr algn="ctr"/>
            <a:r>
              <a:rPr lang="ru-RU" sz="1400" dirty="0">
                <a:latin typeface="Arial" charset="0"/>
              </a:rPr>
              <a:t>8 (499) 722-07-30 </a:t>
            </a:r>
          </a:p>
          <a:p>
            <a:pPr algn="ctr"/>
            <a:r>
              <a:rPr lang="ru-RU" sz="1400" dirty="0">
                <a:latin typeface="Arial" charset="0"/>
              </a:rPr>
              <a:t>м. Люблино, ул. Маршала </a:t>
            </a:r>
            <a:r>
              <a:rPr lang="ru-RU" sz="1400" dirty="0" err="1">
                <a:latin typeface="Arial" charset="0"/>
              </a:rPr>
              <a:t>Кожедуба</a:t>
            </a:r>
            <a:r>
              <a:rPr lang="ru-RU" sz="1400" dirty="0">
                <a:latin typeface="Arial" charset="0"/>
              </a:rPr>
              <a:t>, д. 12, корп. 1</a:t>
            </a:r>
          </a:p>
        </p:txBody>
      </p:sp>
      <p:pic>
        <p:nvPicPr>
          <p:cNvPr id="10246" name="Picture 9" descr="top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9058" y="116632"/>
            <a:ext cx="2879725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7" name="WordArt 10"/>
          <p:cNvSpPr>
            <a:spLocks noChangeArrowheads="1" noChangeShapeType="1" noTextEdit="1"/>
          </p:cNvSpPr>
          <p:nvPr/>
        </p:nvSpPr>
        <p:spPr bwMode="auto">
          <a:xfrm>
            <a:off x="7528920" y="2069856"/>
            <a:ext cx="1404937" cy="202406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2000" b="1" kern="10" dirty="0">
                <a:ln w="18000">
                  <a:solidFill>
                    <a:srgbClr val="D73A36"/>
                  </a:solidFill>
                  <a:miter lim="800000"/>
                  <a:headEnd/>
                  <a:tailEnd/>
                </a:ln>
                <a:noFill/>
                <a:effectLst>
                  <a:outerShdw dist="23000" dir="7020039" algn="tl" rotWithShape="0">
                    <a:srgbClr val="000000">
                      <a:alpha val="50000"/>
                    </a:srgbClr>
                  </a:outerShdw>
                </a:effectLst>
                <a:latin typeface="Impact"/>
              </a:rPr>
              <a:t>0911</a:t>
            </a:r>
          </a:p>
        </p:txBody>
      </p:sp>
      <p:sp>
        <p:nvSpPr>
          <p:cNvPr id="180235" name="WordArt 11"/>
          <p:cNvSpPr>
            <a:spLocks noChangeArrowheads="1" noChangeShapeType="1" noTextEdit="1"/>
          </p:cNvSpPr>
          <p:nvPr/>
        </p:nvSpPr>
        <p:spPr bwMode="auto">
          <a:xfrm>
            <a:off x="214282" y="2500306"/>
            <a:ext cx="785818" cy="115411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>
              <a:defRPr/>
            </a:pPr>
            <a:r>
              <a:rPr lang="ru-RU" sz="2000" b="1" kern="1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Impact"/>
              </a:rPr>
              <a:t>0911</a:t>
            </a:r>
          </a:p>
        </p:txBody>
      </p:sp>
    </p:spTree>
    <p:extLst>
      <p:ext uri="{BB962C8B-B14F-4D97-AF65-F5344CB8AC3E}">
        <p14:creationId xmlns:p14="http://schemas.microsoft.com/office/powerpoint/2010/main" val="3809375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41395"/>
            <a:ext cx="8424935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       </a:t>
            </a:r>
            <a:r>
              <a:rPr lang="ru-RU" sz="2800" b="1" dirty="0" smtClean="0">
                <a:solidFill>
                  <a:srgbClr val="0033CC"/>
                </a:solidFill>
              </a:rPr>
              <a:t>«Никто </a:t>
            </a:r>
            <a:r>
              <a:rPr lang="ru-RU" sz="2800" b="1" dirty="0" smtClean="0">
                <a:solidFill>
                  <a:srgbClr val="0033CC"/>
                </a:solidFill>
              </a:rPr>
              <a:t>не действует в младых душах детских сильнее </a:t>
            </a:r>
            <a:r>
              <a:rPr lang="ru-RU" sz="2800" b="1" dirty="0" smtClean="0">
                <a:solidFill>
                  <a:srgbClr val="FF0000"/>
                </a:solidFill>
              </a:rPr>
              <a:t>всеобщей власти примера</a:t>
            </a:r>
            <a:r>
              <a:rPr lang="ru-RU" sz="2800" b="1" dirty="0" smtClean="0"/>
              <a:t>, </a:t>
            </a:r>
            <a:r>
              <a:rPr lang="ru-RU" sz="2800" b="1" dirty="0" smtClean="0">
                <a:solidFill>
                  <a:srgbClr val="0033CC"/>
                </a:solidFill>
              </a:rPr>
              <a:t>а между всеми другими  примерами ничей другой в них не впечатливается глубже и твёрже </a:t>
            </a:r>
            <a:r>
              <a:rPr lang="ru-RU" sz="2800" b="1" dirty="0" smtClean="0">
                <a:solidFill>
                  <a:srgbClr val="FF0000"/>
                </a:solidFill>
              </a:rPr>
              <a:t>примера </a:t>
            </a:r>
            <a:r>
              <a:rPr lang="ru-RU" sz="2800" b="1" dirty="0" smtClean="0">
                <a:solidFill>
                  <a:srgbClr val="FF0000"/>
                </a:solidFill>
              </a:rPr>
              <a:t>родителей</a:t>
            </a:r>
            <a:r>
              <a:rPr lang="ru-RU" sz="2800" b="1" dirty="0" smtClean="0">
                <a:solidFill>
                  <a:srgbClr val="0033CC"/>
                </a:solidFill>
              </a:rPr>
              <a:t>»</a:t>
            </a:r>
            <a:endParaRPr lang="ru-RU" sz="2800" b="1" dirty="0" smtClean="0">
              <a:solidFill>
                <a:srgbClr val="0033CC"/>
              </a:solidFill>
            </a:endParaRPr>
          </a:p>
          <a:p>
            <a:pPr algn="r"/>
            <a:r>
              <a:rPr lang="ru-RU" sz="2400" b="1" dirty="0" smtClean="0"/>
              <a:t>Н.И. </a:t>
            </a:r>
            <a:r>
              <a:rPr lang="ru-RU" sz="2400" b="1" dirty="0"/>
              <a:t>Н</a:t>
            </a:r>
            <a:r>
              <a:rPr lang="ru-RU" sz="2400" b="1" dirty="0" smtClean="0"/>
              <a:t>овиков</a:t>
            </a:r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23527" y="2857496"/>
            <a:ext cx="842493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33CC"/>
                </a:solidFill>
              </a:rPr>
              <a:t>Ребёнок учится тому,-</a:t>
            </a:r>
          </a:p>
          <a:p>
            <a:r>
              <a:rPr lang="ru-RU" sz="2800" b="1" dirty="0" smtClean="0">
                <a:solidFill>
                  <a:srgbClr val="0033CC"/>
                </a:solidFill>
              </a:rPr>
              <a:t>                                              что </a:t>
            </a:r>
            <a:r>
              <a:rPr lang="ru-RU" sz="2800" b="1" dirty="0" smtClean="0">
                <a:solidFill>
                  <a:srgbClr val="0033CC"/>
                </a:solidFill>
              </a:rPr>
              <a:t>видит у себя в </a:t>
            </a:r>
            <a:r>
              <a:rPr lang="ru-RU" sz="2800" b="1" dirty="0" smtClean="0">
                <a:solidFill>
                  <a:srgbClr val="0033CC"/>
                </a:solidFill>
              </a:rPr>
              <a:t>дому.</a:t>
            </a:r>
            <a:endParaRPr lang="ru-RU" sz="2800" b="1" dirty="0" smtClean="0">
              <a:solidFill>
                <a:srgbClr val="0033CC"/>
              </a:solidFill>
            </a:endParaRPr>
          </a:p>
          <a:p>
            <a:r>
              <a:rPr lang="ru-RU" sz="2800" b="1" dirty="0" smtClean="0">
                <a:solidFill>
                  <a:srgbClr val="FF0000"/>
                </a:solidFill>
              </a:rPr>
              <a:t>Родители – пример  </a:t>
            </a:r>
            <a:r>
              <a:rPr lang="ru-RU" sz="2800" b="1" dirty="0" smtClean="0">
                <a:solidFill>
                  <a:srgbClr val="FF0000"/>
                </a:solidFill>
              </a:rPr>
              <a:t>тому</a:t>
            </a:r>
            <a:r>
              <a:rPr lang="ru-RU" sz="2800" b="1" dirty="0">
                <a:solidFill>
                  <a:srgbClr val="FF0000"/>
                </a:solidFill>
              </a:rPr>
              <a:t>!</a:t>
            </a:r>
            <a:endParaRPr lang="ru-RU" sz="2800" b="1" dirty="0" smtClean="0">
              <a:solidFill>
                <a:srgbClr val="FF0000"/>
              </a:solidFill>
            </a:endParaRPr>
          </a:p>
          <a:p>
            <a:r>
              <a:rPr lang="ru-RU" sz="2800" b="1" dirty="0" smtClean="0">
                <a:solidFill>
                  <a:srgbClr val="0033CC"/>
                </a:solidFill>
              </a:rPr>
              <a:t>Кто при жене и детях </a:t>
            </a:r>
            <a:r>
              <a:rPr lang="ru-RU" sz="2800" b="1" dirty="0" smtClean="0">
                <a:solidFill>
                  <a:srgbClr val="0033CC"/>
                </a:solidFill>
              </a:rPr>
              <a:t>груб,</a:t>
            </a:r>
            <a:endParaRPr lang="ru-RU" sz="2800" b="1" dirty="0" smtClean="0">
              <a:solidFill>
                <a:srgbClr val="0033CC"/>
              </a:solidFill>
            </a:endParaRPr>
          </a:p>
          <a:p>
            <a:r>
              <a:rPr lang="ru-RU" sz="2800" b="1" dirty="0" smtClean="0">
                <a:solidFill>
                  <a:srgbClr val="0033CC"/>
                </a:solidFill>
              </a:rPr>
              <a:t>Кому язык распутства люб,</a:t>
            </a:r>
          </a:p>
          <a:p>
            <a:r>
              <a:rPr lang="ru-RU" sz="2800" b="1" dirty="0" smtClean="0">
                <a:solidFill>
                  <a:srgbClr val="0033CC"/>
                </a:solidFill>
              </a:rPr>
              <a:t>                                            </a:t>
            </a:r>
            <a:r>
              <a:rPr lang="ru-RU" sz="2800" b="1" dirty="0" smtClean="0">
                <a:solidFill>
                  <a:srgbClr val="FF0000"/>
                </a:solidFill>
              </a:rPr>
              <a:t>Пусть </a:t>
            </a:r>
            <a:r>
              <a:rPr lang="ru-RU" sz="2800" b="1" dirty="0" smtClean="0">
                <a:solidFill>
                  <a:srgbClr val="FF0000"/>
                </a:solidFill>
              </a:rPr>
              <a:t>помнит, 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Что с лихвой получит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                                            От </a:t>
            </a:r>
            <a:r>
              <a:rPr lang="ru-RU" sz="2800" b="1" dirty="0" smtClean="0">
                <a:solidFill>
                  <a:srgbClr val="FF0000"/>
                </a:solidFill>
              </a:rPr>
              <a:t>них всё то, чему их учит. </a:t>
            </a:r>
            <a:endParaRPr lang="ru-RU" sz="2800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D:\для МАМЫ\Рисунки заставки\люди\дети\Новая папка (2)\16485.gif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58706">
            <a:off x="6429050" y="3619379"/>
            <a:ext cx="2004045" cy="2086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960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KLAVDIY\Рабочий стол\Новая папка (4)\240x180-images-stories-mediateka-jestokoe_obraschenie-jestokoe_obraschenie_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222" t="5385" b="10531"/>
          <a:stretch/>
        </p:blipFill>
        <p:spPr bwMode="auto">
          <a:xfrm>
            <a:off x="28331" y="1052736"/>
            <a:ext cx="3784448" cy="4995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239" y="0"/>
            <a:ext cx="6157913" cy="120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846308" y="1109185"/>
            <a:ext cx="4572000" cy="566821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228600" lvl="0" indent="-342900" algn="ctr" fontAlgn="base">
              <a:lnSpc>
                <a:spcPts val="1425"/>
              </a:lnSpc>
              <a:spcBef>
                <a:spcPts val="1500"/>
              </a:spcBef>
              <a:buClr>
                <a:prstClr val="black">
                  <a:lumMod val="50000"/>
                  <a:lumOff val="50000"/>
                </a:prstClr>
              </a:buClr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b="1" dirty="0">
                <a:solidFill>
                  <a:srgbClr val="0033CC"/>
                </a:solidFill>
                <a:latin typeface="Arial"/>
                <a:ea typeface="Times New Roman"/>
                <a:cs typeface="Times New Roman"/>
              </a:rPr>
              <a:t>насилие в той или иной</a:t>
            </a:r>
          </a:p>
          <a:p>
            <a:pPr marR="228600" lvl="0" algn="ctr" fontAlgn="base">
              <a:lnSpc>
                <a:spcPts val="1425"/>
              </a:lnSpc>
              <a:spcBef>
                <a:spcPts val="1500"/>
              </a:spcBef>
              <a:buClr>
                <a:prstClr val="black">
                  <a:lumMod val="50000"/>
                  <a:lumOff val="50000"/>
                </a:prstClr>
              </a:buClr>
              <a:buSzPts val="1000"/>
              <a:tabLst>
                <a:tab pos="457200" algn="l"/>
              </a:tabLst>
            </a:pPr>
            <a:r>
              <a:rPr lang="ru-RU" sz="2000" b="1" dirty="0">
                <a:solidFill>
                  <a:srgbClr val="0033CC"/>
                </a:solidFill>
                <a:latin typeface="Arial"/>
                <a:ea typeface="Times New Roman"/>
                <a:cs typeface="Times New Roman"/>
              </a:rPr>
              <a:t> форме совершается в каждой</a:t>
            </a:r>
          </a:p>
          <a:p>
            <a:pPr marR="228600" lvl="0" algn="ctr" fontAlgn="base">
              <a:lnSpc>
                <a:spcPts val="1425"/>
              </a:lnSpc>
              <a:spcBef>
                <a:spcPts val="1500"/>
              </a:spcBef>
              <a:buClr>
                <a:prstClr val="black">
                  <a:lumMod val="50000"/>
                  <a:lumOff val="50000"/>
                </a:prstClr>
              </a:buClr>
              <a:buSzPts val="1000"/>
              <a:tabLst>
                <a:tab pos="457200" algn="l"/>
              </a:tabLst>
            </a:pPr>
            <a:r>
              <a:rPr lang="ru-RU" sz="2000" b="1" dirty="0">
                <a:solidFill>
                  <a:srgbClr val="0033CC"/>
                </a:solidFill>
                <a:latin typeface="Arial"/>
                <a:ea typeface="Times New Roman"/>
                <a:cs typeface="Times New Roman"/>
              </a:rPr>
              <a:t> четвертой российской семье;</a:t>
            </a:r>
            <a:endParaRPr lang="ru-RU" sz="2000" b="1" dirty="0">
              <a:solidFill>
                <a:srgbClr val="0033CC"/>
              </a:solidFill>
              <a:latin typeface="Calibri"/>
              <a:ea typeface="Calibri"/>
              <a:cs typeface="Times New Roman"/>
            </a:endParaRPr>
          </a:p>
          <a:p>
            <a:pPr marL="342900" marR="228600" lvl="0" indent="-342900" algn="ctr" fontAlgn="base">
              <a:lnSpc>
                <a:spcPts val="1425"/>
              </a:lnSpc>
              <a:spcBef>
                <a:spcPts val="1500"/>
              </a:spcBef>
              <a:buClr>
                <a:prstClr val="black">
                  <a:lumMod val="50000"/>
                  <a:lumOff val="50000"/>
                </a:prstClr>
              </a:buClr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b="1" dirty="0">
                <a:solidFill>
                  <a:srgbClr val="008000"/>
                </a:solidFill>
                <a:latin typeface="Arial"/>
                <a:ea typeface="Times New Roman"/>
                <a:cs typeface="Times New Roman"/>
              </a:rPr>
              <a:t>ежегодно около 2,5 млн.</a:t>
            </a:r>
          </a:p>
          <a:p>
            <a:pPr marR="228600" lvl="0" algn="ctr" fontAlgn="base">
              <a:lnSpc>
                <a:spcPts val="1425"/>
              </a:lnSpc>
              <a:spcBef>
                <a:spcPts val="1500"/>
              </a:spcBef>
              <a:buClr>
                <a:prstClr val="black">
                  <a:lumMod val="50000"/>
                  <a:lumOff val="50000"/>
                </a:prstClr>
              </a:buClr>
              <a:buSzPts val="1000"/>
              <a:tabLst>
                <a:tab pos="457200" algn="l"/>
              </a:tabLst>
            </a:pPr>
            <a:r>
              <a:rPr lang="ru-RU" sz="2000" b="1" dirty="0">
                <a:solidFill>
                  <a:srgbClr val="008000"/>
                </a:solidFill>
                <a:latin typeface="Arial"/>
                <a:ea typeface="Times New Roman"/>
                <a:cs typeface="Times New Roman"/>
              </a:rPr>
              <a:t> детей в возрасте до 14 лет </a:t>
            </a:r>
          </a:p>
          <a:p>
            <a:pPr marR="228600" lvl="0" algn="ctr" fontAlgn="base">
              <a:lnSpc>
                <a:spcPts val="1425"/>
              </a:lnSpc>
              <a:spcBef>
                <a:spcPts val="1500"/>
              </a:spcBef>
              <a:buClr>
                <a:prstClr val="black">
                  <a:lumMod val="50000"/>
                  <a:lumOff val="50000"/>
                </a:prstClr>
              </a:buClr>
              <a:buSzPts val="1000"/>
              <a:tabLst>
                <a:tab pos="457200" algn="l"/>
              </a:tabLst>
            </a:pPr>
            <a:r>
              <a:rPr lang="ru-RU" sz="2000" b="1" dirty="0">
                <a:solidFill>
                  <a:srgbClr val="008000"/>
                </a:solidFill>
                <a:latin typeface="Arial"/>
                <a:ea typeface="Times New Roman"/>
                <a:cs typeface="Times New Roman"/>
              </a:rPr>
              <a:t>избиваются родителями;</a:t>
            </a:r>
            <a:endParaRPr lang="ru-RU" sz="2000" b="1" dirty="0">
              <a:solidFill>
                <a:srgbClr val="008000"/>
              </a:solidFill>
              <a:latin typeface="Calibri"/>
              <a:ea typeface="Calibri"/>
              <a:cs typeface="Times New Roman"/>
            </a:endParaRPr>
          </a:p>
          <a:p>
            <a:pPr marL="342900" marR="228600" lvl="0" indent="-342900" algn="ctr" fontAlgn="base">
              <a:lnSpc>
                <a:spcPts val="1425"/>
              </a:lnSpc>
              <a:spcBef>
                <a:spcPts val="1500"/>
              </a:spcBef>
              <a:buClr>
                <a:prstClr val="black">
                  <a:lumMod val="50000"/>
                  <a:lumOff val="50000"/>
                </a:prstClr>
              </a:buClr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b="1" dirty="0">
                <a:solidFill>
                  <a:srgbClr val="0033CC"/>
                </a:solidFill>
                <a:latin typeface="Arial"/>
                <a:ea typeface="Times New Roman"/>
                <a:cs typeface="Times New Roman"/>
              </a:rPr>
              <a:t>для 10% этих детей исходом </a:t>
            </a:r>
          </a:p>
          <a:p>
            <a:pPr marR="228600" lvl="0" algn="ctr" fontAlgn="base">
              <a:lnSpc>
                <a:spcPts val="1425"/>
              </a:lnSpc>
              <a:spcBef>
                <a:spcPts val="1500"/>
              </a:spcBef>
              <a:buClr>
                <a:prstClr val="black">
                  <a:lumMod val="50000"/>
                  <a:lumOff val="50000"/>
                </a:prstClr>
              </a:buClr>
              <a:buSzPts val="1000"/>
              <a:tabLst>
                <a:tab pos="457200" algn="l"/>
              </a:tabLst>
            </a:pPr>
            <a:r>
              <a:rPr lang="ru-RU" sz="2000" b="1" dirty="0">
                <a:solidFill>
                  <a:srgbClr val="0033CC"/>
                </a:solidFill>
                <a:latin typeface="Arial"/>
                <a:ea typeface="Times New Roman"/>
                <a:cs typeface="Times New Roman"/>
              </a:rPr>
              <a:t>становится смерть, а для 2 тыс. </a:t>
            </a:r>
          </a:p>
          <a:p>
            <a:pPr marR="228600" lvl="0" algn="ctr" fontAlgn="base">
              <a:lnSpc>
                <a:spcPts val="1425"/>
              </a:lnSpc>
              <a:spcBef>
                <a:spcPts val="1500"/>
              </a:spcBef>
              <a:buClr>
                <a:prstClr val="black">
                  <a:lumMod val="50000"/>
                  <a:lumOff val="50000"/>
                </a:prstClr>
              </a:buClr>
              <a:buSzPts val="1000"/>
              <a:tabLst>
                <a:tab pos="457200" algn="l"/>
              </a:tabLst>
            </a:pPr>
            <a:r>
              <a:rPr lang="ru-RU" sz="2000" b="1" dirty="0" smtClean="0">
                <a:solidFill>
                  <a:srgbClr val="0033CC"/>
                </a:solidFill>
                <a:latin typeface="Arial"/>
                <a:ea typeface="Times New Roman"/>
                <a:cs typeface="Times New Roman"/>
              </a:rPr>
              <a:t>                - </a:t>
            </a:r>
            <a:r>
              <a:rPr lang="ru-RU" sz="2000" b="1" dirty="0">
                <a:solidFill>
                  <a:srgbClr val="0033CC"/>
                </a:solidFill>
                <a:latin typeface="Arial"/>
                <a:ea typeface="Times New Roman"/>
                <a:cs typeface="Times New Roman"/>
              </a:rPr>
              <a:t>самоубийство;</a:t>
            </a:r>
            <a:endParaRPr lang="ru-RU" sz="2000" b="1" dirty="0">
              <a:solidFill>
                <a:srgbClr val="0033CC"/>
              </a:solidFill>
              <a:latin typeface="Calibri"/>
              <a:ea typeface="Calibri"/>
              <a:cs typeface="Times New Roman"/>
            </a:endParaRPr>
          </a:p>
          <a:p>
            <a:pPr marL="342900" marR="228600" lvl="0" indent="-342900" algn="ctr" fontAlgn="base">
              <a:lnSpc>
                <a:spcPts val="1425"/>
              </a:lnSpc>
              <a:spcBef>
                <a:spcPts val="1500"/>
              </a:spcBef>
              <a:buClr>
                <a:prstClr val="black">
                  <a:lumMod val="50000"/>
                  <a:lumOff val="50000"/>
                </a:prstClr>
              </a:buClr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b="1" dirty="0">
                <a:solidFill>
                  <a:srgbClr val="008000"/>
                </a:solidFill>
                <a:latin typeface="Arial"/>
                <a:ea typeface="Times New Roman"/>
                <a:cs typeface="Times New Roman"/>
              </a:rPr>
              <a:t>более 50 тыс. детей в течение</a:t>
            </a:r>
          </a:p>
          <a:p>
            <a:pPr marR="228600" lvl="0" algn="ctr" fontAlgn="base">
              <a:lnSpc>
                <a:spcPts val="1425"/>
              </a:lnSpc>
              <a:spcBef>
                <a:spcPts val="1500"/>
              </a:spcBef>
              <a:buClr>
                <a:prstClr val="black">
                  <a:lumMod val="50000"/>
                  <a:lumOff val="50000"/>
                </a:prstClr>
              </a:buClr>
              <a:buSzPts val="1000"/>
              <a:tabLst>
                <a:tab pos="457200" algn="l"/>
              </a:tabLst>
            </a:pPr>
            <a:r>
              <a:rPr lang="ru-RU" sz="2000" b="1" dirty="0">
                <a:solidFill>
                  <a:srgbClr val="008000"/>
                </a:solidFill>
                <a:latin typeface="Arial"/>
                <a:ea typeface="Times New Roman"/>
                <a:cs typeface="Times New Roman"/>
              </a:rPr>
              <a:t> года уходят из дома, спасаясь </a:t>
            </a:r>
          </a:p>
          <a:p>
            <a:pPr marR="228600" lvl="0" algn="ctr" fontAlgn="base">
              <a:lnSpc>
                <a:spcPts val="1425"/>
              </a:lnSpc>
              <a:spcBef>
                <a:spcPts val="1500"/>
              </a:spcBef>
              <a:buClr>
                <a:prstClr val="black">
                  <a:lumMod val="50000"/>
                  <a:lumOff val="50000"/>
                </a:prstClr>
              </a:buClr>
              <a:buSzPts val="1000"/>
              <a:tabLst>
                <a:tab pos="457200" algn="l"/>
              </a:tabLst>
            </a:pPr>
            <a:r>
              <a:rPr lang="ru-RU" sz="2000" b="1" dirty="0">
                <a:solidFill>
                  <a:srgbClr val="008000"/>
                </a:solidFill>
                <a:latin typeface="Arial"/>
                <a:ea typeface="Times New Roman"/>
                <a:cs typeface="Times New Roman"/>
              </a:rPr>
              <a:t>от собственных родителей, </a:t>
            </a:r>
          </a:p>
          <a:p>
            <a:pPr marR="228600" lvl="0" algn="ctr" fontAlgn="base">
              <a:lnSpc>
                <a:spcPts val="1425"/>
              </a:lnSpc>
              <a:spcBef>
                <a:spcPts val="1500"/>
              </a:spcBef>
              <a:buClr>
                <a:prstClr val="black">
                  <a:lumMod val="50000"/>
                  <a:lumOff val="50000"/>
                </a:prstClr>
              </a:buClr>
              <a:buSzPts val="1000"/>
              <a:tabLst>
                <a:tab pos="457200" algn="l"/>
              </a:tabLst>
            </a:pPr>
            <a:r>
              <a:rPr lang="ru-RU" sz="2000" b="1" dirty="0">
                <a:solidFill>
                  <a:srgbClr val="008000"/>
                </a:solidFill>
                <a:latin typeface="Arial"/>
                <a:ea typeface="Times New Roman"/>
                <a:cs typeface="Times New Roman"/>
              </a:rPr>
              <a:t>а 25 тыс. несовершеннолетних </a:t>
            </a:r>
          </a:p>
          <a:p>
            <a:pPr marR="228600" lvl="0" algn="ctr" fontAlgn="base">
              <a:lnSpc>
                <a:spcPts val="1425"/>
              </a:lnSpc>
              <a:spcBef>
                <a:spcPts val="1500"/>
              </a:spcBef>
              <a:buClr>
                <a:prstClr val="black">
                  <a:lumMod val="50000"/>
                  <a:lumOff val="50000"/>
                </a:prstClr>
              </a:buClr>
              <a:buSzPts val="1000"/>
              <a:tabLst>
                <a:tab pos="457200" algn="l"/>
              </a:tabLst>
            </a:pPr>
            <a:r>
              <a:rPr lang="ru-RU" sz="2000" b="1" dirty="0">
                <a:solidFill>
                  <a:srgbClr val="008000"/>
                </a:solidFill>
                <a:latin typeface="Arial"/>
                <a:ea typeface="Times New Roman"/>
                <a:cs typeface="Times New Roman"/>
              </a:rPr>
              <a:t>находятся в розыске.</a:t>
            </a:r>
            <a:endParaRPr lang="ru-RU" sz="2000" b="1" dirty="0">
              <a:solidFill>
                <a:srgbClr val="008000"/>
              </a:solidFill>
              <a:latin typeface="Calibri"/>
              <a:ea typeface="Calibri"/>
              <a:cs typeface="Times New Roman"/>
            </a:endParaRPr>
          </a:p>
          <a:p>
            <a:pPr lvl="0" algn="ctr">
              <a:spcBef>
                <a:spcPts val="1500"/>
              </a:spcBef>
              <a:buClr>
                <a:prstClr val="white">
                  <a:lumMod val="65000"/>
                </a:prstClr>
              </a:buClr>
              <a:buSzPct val="80000"/>
            </a:pPr>
            <a:endParaRPr lang="ru-RU" sz="2400" b="1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22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KLAVDIY\Рабочий стол\Новая папка (4)\240x180-images-stories-mediateka-jestokoe_obraschenie-jestokoe_obraschenie_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91" t="2585" r="20702" b="37714"/>
          <a:stretch/>
        </p:blipFill>
        <p:spPr bwMode="auto">
          <a:xfrm>
            <a:off x="251520" y="188640"/>
            <a:ext cx="4139980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073446" y="771384"/>
            <a:ext cx="4963049" cy="17594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228600" lvl="0" indent="-342900" algn="ctr" fontAlgn="base">
              <a:lnSpc>
                <a:spcPts val="1425"/>
              </a:lnSpc>
              <a:spcBef>
                <a:spcPts val="1500"/>
              </a:spcBef>
              <a:buClr>
                <a:prstClr val="black">
                  <a:lumMod val="50000"/>
                  <a:lumOff val="50000"/>
                </a:prstClr>
              </a:buClr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400" b="1" dirty="0">
                <a:solidFill>
                  <a:srgbClr val="008000"/>
                </a:solidFill>
                <a:latin typeface="Arial"/>
                <a:ea typeface="Times New Roman"/>
                <a:cs typeface="Times New Roman"/>
              </a:rPr>
              <a:t>в 2008 году от жестокого </a:t>
            </a:r>
            <a:endParaRPr lang="ru-RU" sz="2400" b="1" dirty="0" smtClean="0">
              <a:solidFill>
                <a:srgbClr val="008000"/>
              </a:solidFill>
              <a:latin typeface="Arial"/>
              <a:ea typeface="Times New Roman"/>
              <a:cs typeface="Times New Roman"/>
            </a:endParaRPr>
          </a:p>
          <a:p>
            <a:pPr marR="228600" lvl="0" algn="ctr" fontAlgn="base">
              <a:lnSpc>
                <a:spcPts val="1425"/>
              </a:lnSpc>
              <a:spcBef>
                <a:spcPts val="1500"/>
              </a:spcBef>
              <a:buClr>
                <a:prstClr val="black">
                  <a:lumMod val="50000"/>
                  <a:lumOff val="50000"/>
                </a:prstClr>
              </a:buClr>
              <a:buSzPts val="1000"/>
              <a:tabLst>
                <a:tab pos="457200" algn="l"/>
              </a:tabLst>
            </a:pPr>
            <a:r>
              <a:rPr lang="ru-RU" sz="2400" b="1" dirty="0" smtClean="0">
                <a:solidFill>
                  <a:srgbClr val="008000"/>
                </a:solidFill>
                <a:latin typeface="Arial"/>
                <a:ea typeface="Times New Roman"/>
                <a:cs typeface="Times New Roman"/>
              </a:rPr>
              <a:t>обращения </a:t>
            </a:r>
            <a:r>
              <a:rPr lang="ru-RU" sz="2400" b="1" dirty="0">
                <a:solidFill>
                  <a:srgbClr val="008000"/>
                </a:solidFill>
                <a:latin typeface="Arial"/>
                <a:ea typeface="Times New Roman"/>
                <a:cs typeface="Times New Roman"/>
              </a:rPr>
              <a:t>с </a:t>
            </a:r>
            <a:r>
              <a:rPr lang="ru-RU" sz="2400" b="1" dirty="0" smtClean="0">
                <a:solidFill>
                  <a:srgbClr val="008000"/>
                </a:solidFill>
                <a:latin typeface="Arial"/>
                <a:ea typeface="Times New Roman"/>
                <a:cs typeface="Times New Roman"/>
              </a:rPr>
              <a:t>детьми </a:t>
            </a:r>
          </a:p>
          <a:p>
            <a:pPr marR="228600" lvl="0" algn="ctr" fontAlgn="base">
              <a:lnSpc>
                <a:spcPts val="1425"/>
              </a:lnSpc>
              <a:spcBef>
                <a:spcPts val="1500"/>
              </a:spcBef>
              <a:buClr>
                <a:prstClr val="black">
                  <a:lumMod val="50000"/>
                  <a:lumOff val="50000"/>
                </a:prstClr>
              </a:buClr>
              <a:buSzPts val="1000"/>
              <a:tabLst>
                <a:tab pos="457200" algn="l"/>
              </a:tabLst>
            </a:pPr>
            <a:r>
              <a:rPr lang="ru-RU" sz="2400" b="1" dirty="0">
                <a:solidFill>
                  <a:srgbClr val="008000"/>
                </a:solidFill>
                <a:latin typeface="Arial"/>
                <a:ea typeface="Times New Roman"/>
                <a:cs typeface="Times New Roman"/>
              </a:rPr>
              <a:t>п</a:t>
            </a:r>
            <a:r>
              <a:rPr lang="ru-RU" sz="2400" b="1" dirty="0" smtClean="0">
                <a:solidFill>
                  <a:srgbClr val="008000"/>
                </a:solidFill>
                <a:latin typeface="Arial"/>
                <a:ea typeface="Times New Roman"/>
                <a:cs typeface="Times New Roman"/>
              </a:rPr>
              <a:t>огибло 1914 </a:t>
            </a:r>
            <a:r>
              <a:rPr lang="ru-RU" sz="2400" b="1" dirty="0">
                <a:solidFill>
                  <a:srgbClr val="008000"/>
                </a:solidFill>
                <a:latin typeface="Arial"/>
                <a:ea typeface="Times New Roman"/>
                <a:cs typeface="Times New Roman"/>
              </a:rPr>
              <a:t>детей, </a:t>
            </a:r>
            <a:endParaRPr lang="ru-RU" sz="2400" b="1" dirty="0" smtClean="0">
              <a:solidFill>
                <a:srgbClr val="008000"/>
              </a:solidFill>
              <a:latin typeface="Arial"/>
              <a:ea typeface="Times New Roman"/>
              <a:cs typeface="Times New Roman"/>
            </a:endParaRPr>
          </a:p>
          <a:p>
            <a:pPr marR="228600" lvl="0" algn="ctr" fontAlgn="base">
              <a:lnSpc>
                <a:spcPts val="1425"/>
              </a:lnSpc>
              <a:spcBef>
                <a:spcPts val="1500"/>
              </a:spcBef>
              <a:buClr>
                <a:prstClr val="black">
                  <a:lumMod val="50000"/>
                  <a:lumOff val="50000"/>
                </a:prstClr>
              </a:buClr>
              <a:buSzPts val="1000"/>
              <a:tabLst>
                <a:tab pos="457200" algn="l"/>
              </a:tabLst>
            </a:pPr>
            <a:r>
              <a:rPr lang="ru-RU" sz="2400" b="1" dirty="0" smtClean="0">
                <a:solidFill>
                  <a:srgbClr val="008000"/>
                </a:solidFill>
                <a:latin typeface="Arial"/>
                <a:ea typeface="Times New Roman"/>
                <a:cs typeface="Times New Roman"/>
              </a:rPr>
              <a:t>искалечено </a:t>
            </a:r>
            <a:r>
              <a:rPr lang="ru-RU" sz="2400" b="1" dirty="0">
                <a:solidFill>
                  <a:srgbClr val="008000"/>
                </a:solidFill>
                <a:latin typeface="Arial"/>
                <a:ea typeface="Times New Roman"/>
                <a:cs typeface="Times New Roman"/>
              </a:rPr>
              <a:t>2330  </a:t>
            </a:r>
            <a:r>
              <a:rPr lang="ru-RU" sz="2400" b="1" dirty="0" smtClean="0">
                <a:solidFill>
                  <a:srgbClr val="008000"/>
                </a:solidFill>
                <a:latin typeface="Arial"/>
                <a:ea typeface="Times New Roman"/>
                <a:cs typeface="Times New Roman"/>
              </a:rPr>
              <a:t>детей</a:t>
            </a:r>
          </a:p>
          <a:p>
            <a:pPr marR="228600" lvl="0" algn="ctr" fontAlgn="base">
              <a:lnSpc>
                <a:spcPts val="1425"/>
              </a:lnSpc>
              <a:spcBef>
                <a:spcPts val="1500"/>
              </a:spcBef>
              <a:buClr>
                <a:prstClr val="black">
                  <a:lumMod val="50000"/>
                  <a:lumOff val="50000"/>
                </a:prstClr>
              </a:buClr>
              <a:buSzPts val="1000"/>
              <a:tabLst>
                <a:tab pos="457200" algn="l"/>
              </a:tabLst>
            </a:pPr>
            <a:r>
              <a:rPr lang="ru-RU" sz="2400" b="1" dirty="0" smtClean="0">
                <a:solidFill>
                  <a:srgbClr val="008000"/>
                </a:solidFill>
                <a:latin typeface="Arial"/>
                <a:ea typeface="Times New Roman"/>
                <a:cs typeface="Times New Roman"/>
              </a:rPr>
              <a:t> </a:t>
            </a:r>
            <a:r>
              <a:rPr lang="ru-RU" sz="2000" b="1" dirty="0">
                <a:solidFill>
                  <a:srgbClr val="008000"/>
                </a:solidFill>
                <a:latin typeface="Arial"/>
                <a:ea typeface="Times New Roman"/>
                <a:cs typeface="Times New Roman"/>
              </a:rPr>
              <a:t>(по данным </a:t>
            </a:r>
            <a:r>
              <a:rPr lang="ru-RU" sz="2000" b="1" dirty="0" smtClean="0">
                <a:solidFill>
                  <a:srgbClr val="008000"/>
                </a:solidFill>
                <a:latin typeface="Arial"/>
                <a:ea typeface="Times New Roman"/>
                <a:cs typeface="Times New Roman"/>
              </a:rPr>
              <a:t>Совета Федераций)</a:t>
            </a:r>
            <a:r>
              <a:rPr lang="ru-RU" sz="2400" b="1" dirty="0" smtClean="0">
                <a:solidFill>
                  <a:srgbClr val="008000"/>
                </a:solidFill>
                <a:latin typeface="Arial"/>
                <a:ea typeface="Times New Roman"/>
                <a:cs typeface="Times New Roman"/>
              </a:rPr>
              <a:t>;</a:t>
            </a:r>
            <a:endParaRPr lang="ru-RU" sz="2400" b="1" dirty="0">
              <a:solidFill>
                <a:srgbClr val="008000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4" y="3573016"/>
            <a:ext cx="7704857" cy="17594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228600" lvl="0" indent="-342900" fontAlgn="base">
              <a:lnSpc>
                <a:spcPts val="1425"/>
              </a:lnSpc>
              <a:spcBef>
                <a:spcPts val="1500"/>
              </a:spcBef>
              <a:buClr>
                <a:prstClr val="black">
                  <a:lumMod val="50000"/>
                  <a:lumOff val="50000"/>
                </a:prstClr>
              </a:buClr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400" b="1" dirty="0">
                <a:solidFill>
                  <a:srgbClr val="0033CC"/>
                </a:solidFill>
                <a:latin typeface="Arial"/>
                <a:ea typeface="Times New Roman"/>
                <a:cs typeface="Times New Roman"/>
              </a:rPr>
              <a:t>около 10 тыс. родителей лишаются судами </a:t>
            </a:r>
            <a:endParaRPr lang="ru-RU" sz="2400" b="1" dirty="0" smtClean="0">
              <a:solidFill>
                <a:srgbClr val="0033CC"/>
              </a:solidFill>
              <a:latin typeface="Arial"/>
              <a:ea typeface="Times New Roman"/>
              <a:cs typeface="Times New Roman"/>
            </a:endParaRPr>
          </a:p>
          <a:p>
            <a:pPr marR="228600" lvl="0" fontAlgn="base">
              <a:lnSpc>
                <a:spcPts val="1425"/>
              </a:lnSpc>
              <a:spcBef>
                <a:spcPts val="1500"/>
              </a:spcBef>
              <a:buClr>
                <a:prstClr val="black">
                  <a:lumMod val="50000"/>
                  <a:lumOff val="50000"/>
                </a:prstClr>
              </a:buClr>
              <a:buSzPts val="1000"/>
              <a:tabLst>
                <a:tab pos="457200" algn="l"/>
              </a:tabLst>
            </a:pPr>
            <a:r>
              <a:rPr lang="ru-RU" sz="2400" b="1" dirty="0" smtClean="0">
                <a:solidFill>
                  <a:srgbClr val="0033CC"/>
                </a:solidFill>
                <a:latin typeface="Arial"/>
                <a:ea typeface="Times New Roman"/>
                <a:cs typeface="Times New Roman"/>
              </a:rPr>
              <a:t>родительских </a:t>
            </a:r>
            <a:r>
              <a:rPr lang="ru-RU" sz="2400" b="1" dirty="0">
                <a:solidFill>
                  <a:srgbClr val="0033CC"/>
                </a:solidFill>
                <a:latin typeface="Arial"/>
                <a:ea typeface="Times New Roman"/>
                <a:cs typeface="Times New Roman"/>
              </a:rPr>
              <a:t>прав и более 2,5 тыс. </a:t>
            </a:r>
            <a:r>
              <a:rPr lang="ru-RU" sz="2400" b="1" dirty="0" smtClean="0">
                <a:solidFill>
                  <a:srgbClr val="0033CC"/>
                </a:solidFill>
                <a:latin typeface="Arial"/>
                <a:ea typeface="Times New Roman"/>
                <a:cs typeface="Times New Roman"/>
              </a:rPr>
              <a:t>детей</a:t>
            </a:r>
          </a:p>
          <a:p>
            <a:pPr marR="228600" lvl="0" fontAlgn="base">
              <a:lnSpc>
                <a:spcPts val="1425"/>
              </a:lnSpc>
              <a:spcBef>
                <a:spcPts val="1500"/>
              </a:spcBef>
              <a:buClr>
                <a:prstClr val="black">
                  <a:lumMod val="50000"/>
                  <a:lumOff val="50000"/>
                </a:prstClr>
              </a:buClr>
              <a:buSzPts val="1000"/>
              <a:tabLst>
                <a:tab pos="457200" algn="l"/>
              </a:tabLst>
            </a:pPr>
            <a:r>
              <a:rPr lang="ru-RU" sz="2400" b="1" dirty="0" smtClean="0">
                <a:solidFill>
                  <a:srgbClr val="0033CC"/>
                </a:solidFill>
                <a:latin typeface="Arial"/>
                <a:ea typeface="Times New Roman"/>
                <a:cs typeface="Times New Roman"/>
              </a:rPr>
              <a:t> </a:t>
            </a:r>
            <a:r>
              <a:rPr lang="ru-RU" sz="2400" b="1" dirty="0">
                <a:solidFill>
                  <a:srgbClr val="0033CC"/>
                </a:solidFill>
                <a:latin typeface="Arial"/>
                <a:ea typeface="Times New Roman"/>
                <a:cs typeface="Times New Roman"/>
              </a:rPr>
              <a:t>забираются у родителей без такого лишения, </a:t>
            </a:r>
            <a:endParaRPr lang="ru-RU" sz="2400" b="1" dirty="0" smtClean="0">
              <a:solidFill>
                <a:srgbClr val="0033CC"/>
              </a:solidFill>
              <a:latin typeface="Arial"/>
              <a:ea typeface="Times New Roman"/>
              <a:cs typeface="Times New Roman"/>
            </a:endParaRPr>
          </a:p>
          <a:p>
            <a:pPr marR="228600" lvl="0" fontAlgn="base">
              <a:lnSpc>
                <a:spcPts val="1425"/>
              </a:lnSpc>
              <a:spcBef>
                <a:spcPts val="1500"/>
              </a:spcBef>
              <a:buClr>
                <a:prstClr val="black">
                  <a:lumMod val="50000"/>
                  <a:lumOff val="50000"/>
                </a:prstClr>
              </a:buClr>
              <a:buSzPts val="1000"/>
              <a:tabLst>
                <a:tab pos="457200" algn="l"/>
              </a:tabLst>
            </a:pPr>
            <a:r>
              <a:rPr lang="ru-RU" sz="2400" b="1" dirty="0" smtClean="0">
                <a:solidFill>
                  <a:srgbClr val="0033CC"/>
                </a:solidFill>
                <a:latin typeface="Arial"/>
                <a:ea typeface="Times New Roman"/>
                <a:cs typeface="Times New Roman"/>
              </a:rPr>
              <a:t>поскольку </a:t>
            </a:r>
            <a:r>
              <a:rPr lang="ru-RU" sz="2400" b="1" dirty="0">
                <a:solidFill>
                  <a:srgbClr val="0033CC"/>
                </a:solidFill>
                <a:latin typeface="Arial"/>
                <a:ea typeface="Times New Roman"/>
                <a:cs typeface="Times New Roman"/>
              </a:rPr>
              <a:t>нахождение ребенка в семье </a:t>
            </a:r>
            <a:endParaRPr lang="ru-RU" sz="2400" b="1" dirty="0" smtClean="0">
              <a:solidFill>
                <a:srgbClr val="0033CC"/>
              </a:solidFill>
              <a:latin typeface="Arial"/>
              <a:ea typeface="Times New Roman"/>
              <a:cs typeface="Times New Roman"/>
            </a:endParaRPr>
          </a:p>
          <a:p>
            <a:pPr marR="228600" lvl="0" fontAlgn="base">
              <a:lnSpc>
                <a:spcPts val="1425"/>
              </a:lnSpc>
              <a:spcBef>
                <a:spcPts val="1500"/>
              </a:spcBef>
              <a:buClr>
                <a:prstClr val="black">
                  <a:lumMod val="50000"/>
                  <a:lumOff val="50000"/>
                </a:prstClr>
              </a:buClr>
              <a:buSzPts val="1000"/>
              <a:tabLst>
                <a:tab pos="457200" algn="l"/>
              </a:tabLst>
            </a:pPr>
            <a:r>
              <a:rPr lang="ru-RU" sz="2400" b="1" dirty="0" smtClean="0">
                <a:solidFill>
                  <a:srgbClr val="0033CC"/>
                </a:solidFill>
                <a:latin typeface="Arial"/>
                <a:ea typeface="Times New Roman"/>
                <a:cs typeface="Times New Roman"/>
              </a:rPr>
              <a:t>представляет </a:t>
            </a:r>
            <a:r>
              <a:rPr lang="ru-RU" sz="2400" b="1" dirty="0">
                <a:solidFill>
                  <a:srgbClr val="0033CC"/>
                </a:solidFill>
                <a:latin typeface="Arial"/>
                <a:ea typeface="Times New Roman"/>
                <a:cs typeface="Times New Roman"/>
              </a:rPr>
              <a:t>угрозу его жизни и здоровью.</a:t>
            </a:r>
            <a:endParaRPr lang="ru-RU" sz="2400" b="1" dirty="0">
              <a:solidFill>
                <a:srgbClr val="0033CC"/>
              </a:solidFill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808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-main-pic" descr="Картинка 58 из 174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2894" y="1405491"/>
            <a:ext cx="1705206" cy="2095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0" y="1052736"/>
            <a:ext cx="9144000" cy="39908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228600" lvl="0" indent="-342900" algn="ctr" fontAlgn="base">
              <a:lnSpc>
                <a:spcPts val="1425"/>
              </a:lnSpc>
              <a:spcBef>
                <a:spcPts val="1500"/>
              </a:spcBef>
              <a:buClr>
                <a:prstClr val="black">
                  <a:lumMod val="50000"/>
                  <a:lumOff val="50000"/>
                </a:prstClr>
              </a:buClr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400" b="1" dirty="0">
                <a:solidFill>
                  <a:srgbClr val="0033CC"/>
                </a:solidFill>
                <a:latin typeface="Arial"/>
                <a:ea typeface="Times New Roman"/>
                <a:cs typeface="Times New Roman"/>
              </a:rPr>
              <a:t>В 2000 г. зарегистрировано 2557 преступлений </a:t>
            </a:r>
            <a:endParaRPr lang="ru-RU" sz="2400" b="1" dirty="0" smtClean="0">
              <a:solidFill>
                <a:srgbClr val="0033CC"/>
              </a:solidFill>
              <a:latin typeface="Arial"/>
              <a:ea typeface="Times New Roman"/>
              <a:cs typeface="Times New Roman"/>
            </a:endParaRPr>
          </a:p>
          <a:p>
            <a:pPr marR="228600" lvl="0" algn="ctr" fontAlgn="base">
              <a:lnSpc>
                <a:spcPts val="1425"/>
              </a:lnSpc>
              <a:spcBef>
                <a:spcPts val="1500"/>
              </a:spcBef>
              <a:buClr>
                <a:prstClr val="black">
                  <a:lumMod val="50000"/>
                  <a:lumOff val="50000"/>
                </a:prstClr>
              </a:buClr>
              <a:buSzPts val="1000"/>
              <a:tabLst>
                <a:tab pos="457200" algn="l"/>
              </a:tabLst>
            </a:pPr>
            <a:r>
              <a:rPr lang="ru-RU" sz="2400" b="1" dirty="0" smtClean="0">
                <a:solidFill>
                  <a:srgbClr val="0033CC"/>
                </a:solidFill>
                <a:latin typeface="Arial"/>
                <a:ea typeface="Times New Roman"/>
                <a:cs typeface="Times New Roman"/>
              </a:rPr>
              <a:t>(</a:t>
            </a:r>
            <a:r>
              <a:rPr lang="ru-RU" sz="2000" b="1" dirty="0">
                <a:solidFill>
                  <a:srgbClr val="0033CC"/>
                </a:solidFill>
                <a:latin typeface="Arial"/>
                <a:ea typeface="Times New Roman"/>
                <a:cs typeface="Times New Roman"/>
              </a:rPr>
              <a:t>в 1998 </a:t>
            </a:r>
            <a:r>
              <a:rPr lang="ru-RU" sz="2000" b="1" dirty="0" smtClean="0">
                <a:solidFill>
                  <a:srgbClr val="0033CC"/>
                </a:solidFill>
                <a:latin typeface="Arial"/>
                <a:ea typeface="Times New Roman"/>
                <a:cs typeface="Times New Roman"/>
              </a:rPr>
              <a:t>г</a:t>
            </a:r>
            <a:r>
              <a:rPr lang="ru-RU" sz="2000" b="1" dirty="0">
                <a:solidFill>
                  <a:srgbClr val="0033CC"/>
                </a:solidFill>
                <a:latin typeface="Arial"/>
                <a:ea typeface="Times New Roman"/>
                <a:cs typeface="Times New Roman"/>
              </a:rPr>
              <a:t>. - 1969, в 1999 г. - 2116)</a:t>
            </a:r>
            <a:r>
              <a:rPr lang="ru-RU" sz="2400" b="1" dirty="0">
                <a:solidFill>
                  <a:srgbClr val="0033CC"/>
                </a:solidFill>
                <a:latin typeface="Arial"/>
                <a:ea typeface="Times New Roman"/>
                <a:cs typeface="Times New Roman"/>
              </a:rPr>
              <a:t>, </a:t>
            </a:r>
            <a:endParaRPr lang="ru-RU" sz="2400" b="1" dirty="0" smtClean="0">
              <a:solidFill>
                <a:srgbClr val="0033CC"/>
              </a:solidFill>
              <a:latin typeface="Arial"/>
              <a:ea typeface="Times New Roman"/>
              <a:cs typeface="Times New Roman"/>
            </a:endParaRPr>
          </a:p>
          <a:p>
            <a:pPr marR="228600" lvl="0" algn="ctr" fontAlgn="base">
              <a:lnSpc>
                <a:spcPts val="1425"/>
              </a:lnSpc>
              <a:spcBef>
                <a:spcPts val="1500"/>
              </a:spcBef>
              <a:buClr>
                <a:prstClr val="black">
                  <a:lumMod val="50000"/>
                  <a:lumOff val="50000"/>
                </a:prstClr>
              </a:buClr>
              <a:buSzPts val="1000"/>
              <a:tabLst>
                <a:tab pos="457200" algn="l"/>
              </a:tabLst>
            </a:pPr>
            <a:r>
              <a:rPr lang="ru-RU" sz="2400" b="1" dirty="0" smtClean="0">
                <a:solidFill>
                  <a:srgbClr val="0033CC"/>
                </a:solidFill>
                <a:latin typeface="Arial"/>
                <a:ea typeface="Times New Roman"/>
                <a:cs typeface="Times New Roman"/>
              </a:rPr>
              <a:t>предусмотренных </a:t>
            </a:r>
            <a:r>
              <a:rPr lang="ru-RU" sz="2400" b="1" dirty="0">
                <a:solidFill>
                  <a:srgbClr val="0033CC"/>
                </a:solidFill>
                <a:latin typeface="Arial"/>
                <a:ea typeface="Times New Roman"/>
                <a:cs typeface="Times New Roman"/>
              </a:rPr>
              <a:t>ст. 156 УК РФ </a:t>
            </a:r>
            <a:endParaRPr lang="ru-RU" sz="2400" b="1" dirty="0" smtClean="0">
              <a:solidFill>
                <a:srgbClr val="0033CC"/>
              </a:solidFill>
              <a:latin typeface="Arial"/>
              <a:ea typeface="Times New Roman"/>
              <a:cs typeface="Times New Roman"/>
            </a:endParaRPr>
          </a:p>
          <a:p>
            <a:pPr marR="228600" lvl="0" algn="ctr" fontAlgn="base">
              <a:lnSpc>
                <a:spcPts val="1425"/>
              </a:lnSpc>
              <a:spcBef>
                <a:spcPts val="1500"/>
              </a:spcBef>
              <a:buClr>
                <a:prstClr val="black">
                  <a:lumMod val="50000"/>
                  <a:lumOff val="50000"/>
                </a:prstClr>
              </a:buClr>
              <a:buSzPts val="1000"/>
              <a:tabLst>
                <a:tab pos="457200" algn="l"/>
              </a:tabLst>
            </a:pPr>
            <a:r>
              <a:rPr lang="ru-RU" sz="2000" b="1" dirty="0" smtClean="0">
                <a:solidFill>
                  <a:srgbClr val="008000"/>
                </a:solidFill>
                <a:latin typeface="Arial"/>
                <a:ea typeface="Times New Roman"/>
                <a:cs typeface="Times New Roman"/>
              </a:rPr>
              <a:t>(неисполнение обязанностей </a:t>
            </a:r>
          </a:p>
          <a:p>
            <a:pPr marR="228600" lvl="0" algn="ctr" fontAlgn="base">
              <a:lnSpc>
                <a:spcPts val="1425"/>
              </a:lnSpc>
              <a:spcBef>
                <a:spcPts val="1500"/>
              </a:spcBef>
              <a:buClr>
                <a:prstClr val="black">
                  <a:lumMod val="50000"/>
                  <a:lumOff val="50000"/>
                </a:prstClr>
              </a:buClr>
              <a:buSzPts val="1000"/>
              <a:tabLst>
                <a:tab pos="457200" algn="l"/>
              </a:tabLst>
            </a:pPr>
            <a:r>
              <a:rPr lang="ru-RU" sz="2000" b="1" dirty="0" smtClean="0">
                <a:solidFill>
                  <a:srgbClr val="008000"/>
                </a:solidFill>
                <a:latin typeface="Arial"/>
                <a:ea typeface="Times New Roman"/>
                <a:cs typeface="Times New Roman"/>
              </a:rPr>
              <a:t>по </a:t>
            </a:r>
            <a:r>
              <a:rPr lang="ru-RU" sz="2000" b="1" dirty="0">
                <a:solidFill>
                  <a:srgbClr val="008000"/>
                </a:solidFill>
                <a:latin typeface="Arial"/>
                <a:ea typeface="Times New Roman"/>
                <a:cs typeface="Times New Roman"/>
              </a:rPr>
              <a:t>воспитанию </a:t>
            </a:r>
            <a:r>
              <a:rPr lang="ru-RU" sz="2000" b="1" dirty="0" smtClean="0">
                <a:solidFill>
                  <a:srgbClr val="008000"/>
                </a:solidFill>
                <a:latin typeface="Arial"/>
                <a:ea typeface="Times New Roman"/>
                <a:cs typeface="Times New Roman"/>
              </a:rPr>
              <a:t>несовершеннолетних).</a:t>
            </a:r>
          </a:p>
          <a:p>
            <a:pPr marR="228600" lvl="0" fontAlgn="base">
              <a:lnSpc>
                <a:spcPts val="1425"/>
              </a:lnSpc>
              <a:spcBef>
                <a:spcPts val="1500"/>
              </a:spcBef>
              <a:buClr>
                <a:prstClr val="black">
                  <a:lumMod val="50000"/>
                  <a:lumOff val="50000"/>
                </a:prstClr>
              </a:buClr>
              <a:buSzPts val="1000"/>
              <a:tabLst>
                <a:tab pos="457200" algn="l"/>
              </a:tabLst>
            </a:pPr>
            <a:endParaRPr lang="ru-RU" sz="2000" b="1" dirty="0" smtClean="0">
              <a:solidFill>
                <a:srgbClr val="0033CC"/>
              </a:solidFill>
              <a:latin typeface="Calibri"/>
              <a:ea typeface="Calibri"/>
              <a:cs typeface="Times New Roman"/>
            </a:endParaRPr>
          </a:p>
          <a:p>
            <a:pPr marR="228600" lvl="0" fontAlgn="base">
              <a:lnSpc>
                <a:spcPts val="1425"/>
              </a:lnSpc>
              <a:spcBef>
                <a:spcPts val="1500"/>
              </a:spcBef>
              <a:buClr>
                <a:prstClr val="black">
                  <a:lumMod val="50000"/>
                  <a:lumOff val="50000"/>
                </a:prstClr>
              </a:buClr>
              <a:buSzPts val="1000"/>
              <a:tabLst>
                <a:tab pos="457200" algn="l"/>
              </a:tabLst>
            </a:pPr>
            <a:endParaRPr lang="ru-RU" sz="2000" b="1" dirty="0">
              <a:solidFill>
                <a:srgbClr val="0033CC"/>
              </a:solidFill>
              <a:latin typeface="Calibri"/>
              <a:ea typeface="Calibri"/>
              <a:cs typeface="Times New Roman"/>
            </a:endParaRPr>
          </a:p>
          <a:p>
            <a:pPr marL="342900" marR="228600" lvl="0" indent="-342900" algn="ctr" fontAlgn="base">
              <a:lnSpc>
                <a:spcPts val="1425"/>
              </a:lnSpc>
              <a:spcBef>
                <a:spcPts val="1500"/>
              </a:spcBef>
              <a:buClr>
                <a:prstClr val="black">
                  <a:lumMod val="50000"/>
                  <a:lumOff val="50000"/>
                </a:prstClr>
              </a:buClr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400" b="1" dirty="0">
                <a:solidFill>
                  <a:srgbClr val="0033CC"/>
                </a:solidFill>
                <a:latin typeface="Arial"/>
                <a:ea typeface="Times New Roman"/>
                <a:cs typeface="Times New Roman"/>
              </a:rPr>
              <a:t>В 80% случаев дети попадают в приюты и детские </a:t>
            </a:r>
            <a:endParaRPr lang="ru-RU" sz="2400" b="1" dirty="0" smtClean="0">
              <a:solidFill>
                <a:srgbClr val="0033CC"/>
              </a:solidFill>
              <a:latin typeface="Arial"/>
              <a:ea typeface="Times New Roman"/>
              <a:cs typeface="Times New Roman"/>
            </a:endParaRPr>
          </a:p>
          <a:p>
            <a:pPr marR="228600" lvl="0" algn="ctr" fontAlgn="base">
              <a:lnSpc>
                <a:spcPts val="1425"/>
              </a:lnSpc>
              <a:spcBef>
                <a:spcPts val="1500"/>
              </a:spcBef>
              <a:buClr>
                <a:prstClr val="black">
                  <a:lumMod val="50000"/>
                  <a:lumOff val="50000"/>
                </a:prstClr>
              </a:buClr>
              <a:buSzPts val="1000"/>
              <a:tabLst>
                <a:tab pos="457200" algn="l"/>
              </a:tabLst>
            </a:pPr>
            <a:r>
              <a:rPr lang="ru-RU" sz="2400" b="1" dirty="0" smtClean="0">
                <a:solidFill>
                  <a:srgbClr val="0033CC"/>
                </a:solidFill>
                <a:latin typeface="Arial"/>
                <a:ea typeface="Times New Roman"/>
                <a:cs typeface="Times New Roman"/>
              </a:rPr>
              <a:t>дома </a:t>
            </a:r>
            <a:r>
              <a:rPr lang="ru-RU" sz="2400" b="1" dirty="0">
                <a:solidFill>
                  <a:srgbClr val="0033CC"/>
                </a:solidFill>
                <a:latin typeface="Arial"/>
                <a:ea typeface="Times New Roman"/>
                <a:cs typeface="Times New Roman"/>
              </a:rPr>
              <a:t>из-за невыполнения родителями своих </a:t>
            </a:r>
            <a:r>
              <a:rPr lang="ru-RU" sz="2400" b="1" dirty="0" smtClean="0">
                <a:solidFill>
                  <a:srgbClr val="0033CC"/>
                </a:solidFill>
                <a:latin typeface="Arial"/>
                <a:ea typeface="Times New Roman"/>
                <a:cs typeface="Times New Roman"/>
              </a:rPr>
              <a:t>прямых</a:t>
            </a:r>
          </a:p>
          <a:p>
            <a:pPr marR="228600" lvl="0" algn="ctr" fontAlgn="base">
              <a:lnSpc>
                <a:spcPts val="1425"/>
              </a:lnSpc>
              <a:spcBef>
                <a:spcPts val="1500"/>
              </a:spcBef>
              <a:buClr>
                <a:prstClr val="black">
                  <a:lumMod val="50000"/>
                  <a:lumOff val="50000"/>
                </a:prstClr>
              </a:buClr>
              <a:buSzPts val="1000"/>
              <a:tabLst>
                <a:tab pos="457200" algn="l"/>
              </a:tabLst>
            </a:pPr>
            <a:r>
              <a:rPr lang="ru-RU" sz="2400" b="1" dirty="0" smtClean="0">
                <a:solidFill>
                  <a:srgbClr val="0033CC"/>
                </a:solidFill>
                <a:latin typeface="Arial"/>
                <a:ea typeface="Times New Roman"/>
                <a:cs typeface="Times New Roman"/>
              </a:rPr>
              <a:t> </a:t>
            </a:r>
            <a:r>
              <a:rPr lang="ru-RU" sz="2400" b="1" dirty="0">
                <a:solidFill>
                  <a:srgbClr val="0033CC"/>
                </a:solidFill>
                <a:latin typeface="Arial"/>
                <a:ea typeface="Times New Roman"/>
                <a:cs typeface="Times New Roman"/>
              </a:rPr>
              <a:t>обязанностей по воспитанию, что создает реальную </a:t>
            </a:r>
            <a:endParaRPr lang="ru-RU" sz="2400" b="1" dirty="0" smtClean="0">
              <a:solidFill>
                <a:srgbClr val="0033CC"/>
              </a:solidFill>
              <a:latin typeface="Arial"/>
              <a:ea typeface="Times New Roman"/>
              <a:cs typeface="Times New Roman"/>
            </a:endParaRPr>
          </a:p>
          <a:p>
            <a:pPr marR="228600" lvl="0" algn="ctr" fontAlgn="base">
              <a:lnSpc>
                <a:spcPts val="1425"/>
              </a:lnSpc>
              <a:spcBef>
                <a:spcPts val="1500"/>
              </a:spcBef>
              <a:buClr>
                <a:prstClr val="black">
                  <a:lumMod val="50000"/>
                  <a:lumOff val="50000"/>
                </a:prstClr>
              </a:buClr>
              <a:buSzPts val="1000"/>
              <a:tabLst>
                <a:tab pos="457200" algn="l"/>
              </a:tabLst>
            </a:pPr>
            <a:r>
              <a:rPr lang="ru-RU" sz="2400" b="1" dirty="0" smtClean="0">
                <a:solidFill>
                  <a:srgbClr val="0033CC"/>
                </a:solidFill>
                <a:latin typeface="Arial"/>
                <a:ea typeface="Times New Roman"/>
                <a:cs typeface="Times New Roman"/>
              </a:rPr>
              <a:t>угрозу </a:t>
            </a:r>
            <a:r>
              <a:rPr lang="ru-RU" sz="2400" b="1" dirty="0">
                <a:solidFill>
                  <a:srgbClr val="0033CC"/>
                </a:solidFill>
                <a:latin typeface="Arial"/>
                <a:ea typeface="Times New Roman"/>
                <a:cs typeface="Times New Roman"/>
              </a:rPr>
              <a:t>их жизни и здоровью.</a:t>
            </a:r>
            <a:endParaRPr lang="ru-RU" sz="2400" b="1" dirty="0">
              <a:solidFill>
                <a:srgbClr val="0033CC"/>
              </a:solidFill>
              <a:latin typeface="Calibri"/>
              <a:ea typeface="Calibri"/>
              <a:cs typeface="Times New Roman"/>
            </a:endParaRPr>
          </a:p>
        </p:txBody>
      </p:sp>
      <p:pic>
        <p:nvPicPr>
          <p:cNvPr id="10242" name="Picture 2" descr="D:\для МАМЫ\Рисунки заставки\люди\Люди и работа\BD07032_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404" y="1484783"/>
            <a:ext cx="1692275" cy="183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3973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KLAVDIY\Рабочий стол\Новая папка (4)\detskaya-agressivnost-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95" t="58699" r="64706" b="2294"/>
          <a:stretch/>
        </p:blipFill>
        <p:spPr bwMode="auto">
          <a:xfrm>
            <a:off x="251518" y="2744432"/>
            <a:ext cx="2786751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71492" y="476672"/>
            <a:ext cx="8352928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Агрессия</a:t>
            </a:r>
            <a:r>
              <a:rPr lang="ru-RU" sz="2400" dirty="0" smtClean="0"/>
              <a:t> – действие или только намерение, имеющие целью - причинение вреда другому человеку.</a:t>
            </a:r>
          </a:p>
          <a:p>
            <a:pPr algn="ctr"/>
            <a:r>
              <a:rPr lang="ru-RU" sz="2400" dirty="0" smtClean="0"/>
              <a:t> </a:t>
            </a:r>
            <a:r>
              <a:rPr lang="ru-RU" sz="2400" b="1" dirty="0" smtClean="0"/>
              <a:t>Агрессия </a:t>
            </a:r>
            <a:r>
              <a:rPr lang="ru-RU" sz="2400" dirty="0" smtClean="0"/>
              <a:t>может проявляться как физически </a:t>
            </a:r>
            <a:r>
              <a:rPr lang="ru-RU" sz="2000" dirty="0" smtClean="0"/>
              <a:t>(нанесение вреда здоровью людей, порча предметов), </a:t>
            </a:r>
            <a:r>
              <a:rPr lang="ru-RU" sz="2400" dirty="0" smtClean="0"/>
              <a:t>так и словесно </a:t>
            </a:r>
            <a:r>
              <a:rPr lang="ru-RU" sz="2000" dirty="0" smtClean="0"/>
              <a:t>(оскорбления, угрозы, унижения, преследования и др.)</a:t>
            </a: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3038269" y="2564904"/>
            <a:ext cx="556617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C00000"/>
                </a:solidFill>
              </a:rPr>
              <a:t>Причины: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2000" b="1" dirty="0" smtClean="0">
                <a:solidFill>
                  <a:srgbClr val="000066"/>
                </a:solidFill>
              </a:rPr>
              <a:t>Желание самоутвердиться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2000" b="1" dirty="0" smtClean="0">
                <a:solidFill>
                  <a:srgbClr val="000066"/>
                </a:solidFill>
              </a:rPr>
              <a:t>Средство достижения какой-либо цели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2000" b="1" dirty="0" smtClean="0">
                <a:solidFill>
                  <a:srgbClr val="000066"/>
                </a:solidFill>
              </a:rPr>
              <a:t>Защита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2000" b="1" dirty="0" smtClean="0">
                <a:solidFill>
                  <a:srgbClr val="000066"/>
                </a:solidFill>
              </a:rPr>
              <a:t>От безысходности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2000" b="1" dirty="0" smtClean="0">
                <a:solidFill>
                  <a:srgbClr val="000066"/>
                </a:solidFill>
              </a:rPr>
              <a:t>От несдержанности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2000" b="1" dirty="0" smtClean="0">
                <a:solidFill>
                  <a:srgbClr val="000066"/>
                </a:solidFill>
              </a:rPr>
              <a:t>От неуверенности в себе и тревожности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2000" b="1" dirty="0" smtClean="0">
                <a:solidFill>
                  <a:srgbClr val="000066"/>
                </a:solidFill>
              </a:rPr>
              <a:t>Показатель неумения вести себя, отсутствия культуры поведения, избалованности, эгоизма</a:t>
            </a:r>
          </a:p>
          <a:p>
            <a:pPr marL="285750" indent="-285750">
              <a:buFont typeface="Wingdings" pitchFamily="2" charset="2"/>
              <a:buChar char="v"/>
            </a:pPr>
            <a:endParaRPr lang="ru-RU" sz="2000" b="1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508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835696" y="239200"/>
            <a:ext cx="68407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b="1" i="1" kern="0" dirty="0" smtClean="0">
                <a:solidFill>
                  <a:srgbClr val="FF6699"/>
                </a:solidFill>
                <a:latin typeface="Arial"/>
                <a:ea typeface="+mj-ea"/>
                <a:cs typeface="+mj-cs"/>
              </a:rPr>
              <a:t>Социальные п</a:t>
            </a:r>
            <a:r>
              <a:rPr kumimoji="0" lang="ru-RU" sz="3200" b="1" i="1" u="none" strike="noStrike" kern="0" cap="none" spc="0" normalizeH="0" baseline="0" noProof="0" dirty="0" err="1" smtClean="0">
                <a:ln>
                  <a:noFill/>
                </a:ln>
                <a:solidFill>
                  <a:srgbClr val="FF6699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ричины</a:t>
            </a:r>
            <a:r>
              <a:rPr kumimoji="0" lang="ru-RU" sz="3200" b="1" i="1" u="none" strike="noStrike" kern="0" cap="none" spc="0" normalizeH="0" baseline="0" noProof="0" dirty="0" smtClean="0">
                <a:ln>
                  <a:noFill/>
                </a:ln>
                <a:solidFill>
                  <a:srgbClr val="FF6699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возникновения насилия:</a:t>
            </a:r>
            <a:endParaRPr kumimoji="0" lang="ru-RU" sz="32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628800"/>
            <a:ext cx="7138947" cy="4926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6" descr="i?id=52821649&amp;tov=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88" y="0"/>
            <a:ext cx="2356801" cy="1772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25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KLAVDIY\Рабочий стол\Новая папка (4)\240x180-images-stories-mediateka-jestokoe_obraschenie-jestokoe_obraschenie_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05" t="46569" r="23295" b="2653"/>
          <a:stretch/>
        </p:blipFill>
        <p:spPr bwMode="auto">
          <a:xfrm>
            <a:off x="2195736" y="3356992"/>
            <a:ext cx="4536504" cy="3328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115616" y="188640"/>
            <a:ext cx="720079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200" b="1" dirty="0">
                <a:solidFill>
                  <a:srgbClr val="C00000"/>
                </a:solidFill>
                <a:latin typeface="Arial"/>
                <a:ea typeface="Times New Roman"/>
                <a:cs typeface="Times New Roman"/>
              </a:rPr>
              <a:t>Основная </a:t>
            </a:r>
            <a:r>
              <a:rPr lang="ru-RU" sz="3200" b="1" dirty="0" smtClean="0">
                <a:solidFill>
                  <a:srgbClr val="C00000"/>
                </a:solidFill>
                <a:latin typeface="Arial"/>
                <a:ea typeface="Times New Roman"/>
                <a:cs typeface="Times New Roman"/>
              </a:rPr>
              <a:t>причина</a:t>
            </a:r>
          </a:p>
          <a:p>
            <a:pPr lvl="0" algn="ctr"/>
            <a:r>
              <a:rPr lang="ru-RU" sz="3200" b="1" dirty="0" smtClean="0">
                <a:solidFill>
                  <a:srgbClr val="C00000"/>
                </a:solidFill>
                <a:latin typeface="Arial"/>
                <a:ea typeface="Times New Roman"/>
                <a:cs typeface="Times New Roman"/>
              </a:rPr>
              <a:t> </a:t>
            </a:r>
            <a:r>
              <a:rPr lang="ru-RU" sz="3200" b="1" dirty="0">
                <a:solidFill>
                  <a:srgbClr val="C00000"/>
                </a:solidFill>
                <a:latin typeface="Arial"/>
                <a:ea typeface="Times New Roman"/>
                <a:cs typeface="Times New Roman"/>
              </a:rPr>
              <a:t>жестокого обращения с детьми</a:t>
            </a:r>
            <a:r>
              <a:rPr lang="ru-RU" sz="3200" dirty="0">
                <a:solidFill>
                  <a:srgbClr val="C00000"/>
                </a:solidFill>
                <a:latin typeface="Arial"/>
                <a:ea typeface="Times New Roman"/>
                <a:cs typeface="Times New Roman"/>
              </a:rPr>
              <a:t> -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278247"/>
            <a:ext cx="7848872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lnSpc>
                <a:spcPts val="1425"/>
              </a:lnSpc>
              <a:spcBef>
                <a:spcPts val="1500"/>
              </a:spcBef>
              <a:buClr>
                <a:prstClr val="black">
                  <a:lumMod val="50000"/>
                  <a:lumOff val="50000"/>
                </a:prstClr>
              </a:buClr>
              <a:buSzPct val="80000"/>
            </a:pPr>
            <a:r>
              <a:rPr lang="ru-RU" sz="3200" dirty="0">
                <a:solidFill>
                  <a:srgbClr val="0033CC"/>
                </a:solidFill>
                <a:latin typeface="Arial"/>
                <a:ea typeface="Times New Roman"/>
                <a:cs typeface="Times New Roman"/>
              </a:rPr>
              <a:t>внутренняя агрессивность – </a:t>
            </a:r>
          </a:p>
          <a:p>
            <a:pPr lvl="0" algn="ctr" fontAlgn="base">
              <a:lnSpc>
                <a:spcPts val="1425"/>
              </a:lnSpc>
              <a:spcBef>
                <a:spcPts val="1500"/>
              </a:spcBef>
              <a:buClr>
                <a:prstClr val="black">
                  <a:lumMod val="50000"/>
                  <a:lumOff val="50000"/>
                </a:prstClr>
              </a:buClr>
              <a:buSzPct val="80000"/>
            </a:pPr>
            <a:r>
              <a:rPr lang="ru-RU" sz="3200" dirty="0">
                <a:solidFill>
                  <a:srgbClr val="0033CC"/>
                </a:solidFill>
                <a:latin typeface="Arial"/>
                <a:ea typeface="Times New Roman"/>
                <a:cs typeface="Times New Roman"/>
              </a:rPr>
              <a:t>эмоциональное </a:t>
            </a:r>
            <a:r>
              <a:rPr lang="ru-RU" sz="3200" dirty="0" smtClean="0">
                <a:solidFill>
                  <a:srgbClr val="0033CC"/>
                </a:solidFill>
                <a:latin typeface="Arial"/>
                <a:ea typeface="Times New Roman"/>
                <a:cs typeface="Times New Roman"/>
              </a:rPr>
              <a:t>состояние,</a:t>
            </a:r>
            <a:endParaRPr lang="ru-RU" sz="3200" dirty="0">
              <a:solidFill>
                <a:srgbClr val="0033CC"/>
              </a:solidFill>
              <a:latin typeface="Arial"/>
              <a:ea typeface="Times New Roman"/>
              <a:cs typeface="Times New Roman"/>
            </a:endParaRPr>
          </a:p>
          <a:p>
            <a:pPr lvl="0" algn="ctr" fontAlgn="base">
              <a:lnSpc>
                <a:spcPts val="1425"/>
              </a:lnSpc>
              <a:spcBef>
                <a:spcPts val="1500"/>
              </a:spcBef>
              <a:buClr>
                <a:prstClr val="black">
                  <a:lumMod val="50000"/>
                  <a:lumOff val="50000"/>
                </a:prstClr>
              </a:buClr>
              <a:buSzPct val="80000"/>
            </a:pPr>
            <a:r>
              <a:rPr lang="ru-RU" sz="3200" dirty="0">
                <a:solidFill>
                  <a:srgbClr val="0033CC"/>
                </a:solidFill>
                <a:latin typeface="Arial"/>
                <a:ea typeface="Times New Roman"/>
                <a:cs typeface="Times New Roman"/>
              </a:rPr>
              <a:t>возникающее как реакция на </a:t>
            </a:r>
          </a:p>
          <a:p>
            <a:pPr lvl="0" algn="ctr" fontAlgn="base">
              <a:lnSpc>
                <a:spcPts val="1425"/>
              </a:lnSpc>
              <a:spcBef>
                <a:spcPts val="1500"/>
              </a:spcBef>
              <a:buClr>
                <a:prstClr val="black">
                  <a:lumMod val="50000"/>
                  <a:lumOff val="50000"/>
                </a:prstClr>
              </a:buClr>
              <a:buSzPct val="80000"/>
            </a:pPr>
            <a:r>
              <a:rPr lang="ru-RU" sz="3200" dirty="0">
                <a:solidFill>
                  <a:srgbClr val="0033CC"/>
                </a:solidFill>
                <a:latin typeface="Arial"/>
                <a:ea typeface="Times New Roman"/>
                <a:cs typeface="Times New Roman"/>
              </a:rPr>
              <a:t>переживание непреодолимости</a:t>
            </a:r>
          </a:p>
          <a:p>
            <a:pPr lvl="0" algn="ctr" fontAlgn="base">
              <a:lnSpc>
                <a:spcPts val="1425"/>
              </a:lnSpc>
              <a:spcBef>
                <a:spcPts val="1500"/>
              </a:spcBef>
              <a:buClr>
                <a:prstClr val="black">
                  <a:lumMod val="50000"/>
                  <a:lumOff val="50000"/>
                </a:prstClr>
              </a:buClr>
              <a:buSzPct val="80000"/>
            </a:pPr>
            <a:r>
              <a:rPr lang="ru-RU" sz="3200" dirty="0">
                <a:solidFill>
                  <a:srgbClr val="0033CC"/>
                </a:solidFill>
                <a:latin typeface="Arial"/>
                <a:ea typeface="Times New Roman"/>
                <a:cs typeface="Times New Roman"/>
              </a:rPr>
              <a:t> каких-то барьеров или </a:t>
            </a:r>
          </a:p>
          <a:p>
            <a:pPr lvl="0" algn="ctr" fontAlgn="base">
              <a:lnSpc>
                <a:spcPts val="1425"/>
              </a:lnSpc>
              <a:spcBef>
                <a:spcPts val="1500"/>
              </a:spcBef>
              <a:buClr>
                <a:prstClr val="black">
                  <a:lumMod val="50000"/>
                  <a:lumOff val="50000"/>
                </a:prstClr>
              </a:buClr>
              <a:buSzPct val="80000"/>
            </a:pPr>
            <a:r>
              <a:rPr lang="ru-RU" sz="3200" dirty="0">
                <a:solidFill>
                  <a:srgbClr val="0033CC"/>
                </a:solidFill>
                <a:latin typeface="Arial"/>
                <a:ea typeface="Times New Roman"/>
                <a:cs typeface="Times New Roman"/>
              </a:rPr>
              <a:t>недоступность </a:t>
            </a:r>
            <a:r>
              <a:rPr lang="ru-RU" sz="3200" dirty="0" smtClean="0">
                <a:solidFill>
                  <a:srgbClr val="0033CC"/>
                </a:solidFill>
                <a:latin typeface="Arial"/>
                <a:ea typeface="Times New Roman"/>
                <a:cs typeface="Times New Roman"/>
              </a:rPr>
              <a:t>чего-то желанного</a:t>
            </a:r>
            <a:r>
              <a:rPr lang="ru-RU" sz="3200" dirty="0">
                <a:solidFill>
                  <a:srgbClr val="0033CC"/>
                </a:solidFill>
                <a:latin typeface="Arial"/>
                <a:ea typeface="Times New Roman"/>
                <a:cs typeface="Times New Roman"/>
              </a:rPr>
              <a:t>.</a:t>
            </a:r>
            <a:endParaRPr lang="ru-RU" sz="3200" dirty="0">
              <a:solidFill>
                <a:srgbClr val="0033CC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 algn="ctr">
              <a:spcBef>
                <a:spcPts val="1500"/>
              </a:spcBef>
              <a:buClr>
                <a:prstClr val="black">
                  <a:lumMod val="50000"/>
                  <a:lumOff val="50000"/>
                </a:prstClr>
              </a:buClr>
              <a:buSzPct val="80000"/>
              <a:buFont typeface="Wingdings 2" pitchFamily="18" charset="2"/>
              <a:buChar char=""/>
            </a:pPr>
            <a:endParaRPr lang="ru-RU" sz="20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473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 descr="D:\для МАМЫ\Рисунки заставки\люди\Люди и работа\C145-06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852936"/>
            <a:ext cx="2517847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2019795"/>
            <a:ext cx="6400800" cy="3168352"/>
          </a:xfrm>
        </p:spPr>
        <p:txBody>
          <a:bodyPr>
            <a:normAutofit/>
          </a:bodyPr>
          <a:lstStyle/>
          <a:p>
            <a:pPr marL="342900" marR="228600" lvl="0" indent="-342900" fontAlgn="base">
              <a:lnSpc>
                <a:spcPts val="1425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3600" dirty="0" smtClean="0">
                <a:solidFill>
                  <a:srgbClr val="0033CC"/>
                </a:solidFill>
                <a:latin typeface="Arial"/>
                <a:ea typeface="Times New Roman"/>
                <a:cs typeface="Times New Roman"/>
              </a:rPr>
              <a:t>физическое </a:t>
            </a:r>
            <a:r>
              <a:rPr lang="ru-RU" sz="3600" dirty="0">
                <a:solidFill>
                  <a:srgbClr val="0033CC"/>
                </a:solidFill>
                <a:latin typeface="Arial"/>
                <a:ea typeface="Times New Roman"/>
                <a:cs typeface="Times New Roman"/>
              </a:rPr>
              <a:t>насилие</a:t>
            </a:r>
            <a:r>
              <a:rPr lang="ru-RU" sz="3600" dirty="0" smtClean="0">
                <a:solidFill>
                  <a:srgbClr val="0033CC"/>
                </a:solidFill>
                <a:latin typeface="Arial"/>
                <a:ea typeface="Times New Roman"/>
                <a:cs typeface="Times New Roman"/>
              </a:rPr>
              <a:t>;</a:t>
            </a:r>
          </a:p>
          <a:p>
            <a:pPr marL="342900" marR="228600" lvl="0" indent="-342900" fontAlgn="base">
              <a:lnSpc>
                <a:spcPts val="1425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endParaRPr lang="ru-RU" sz="3600" dirty="0">
              <a:solidFill>
                <a:srgbClr val="0033CC"/>
              </a:solidFill>
              <a:latin typeface="Calibri"/>
              <a:ea typeface="Calibri"/>
              <a:cs typeface="Times New Roman"/>
            </a:endParaRPr>
          </a:p>
          <a:p>
            <a:pPr marL="342900" marR="228600" lvl="0" indent="-342900" fontAlgn="base">
              <a:lnSpc>
                <a:spcPts val="1425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3600" dirty="0">
                <a:solidFill>
                  <a:srgbClr val="0033CC"/>
                </a:solidFill>
                <a:latin typeface="Arial"/>
                <a:ea typeface="Times New Roman"/>
                <a:cs typeface="Times New Roman"/>
              </a:rPr>
              <a:t>пренебрежение</a:t>
            </a:r>
            <a:r>
              <a:rPr lang="ru-RU" sz="3600" dirty="0" smtClean="0">
                <a:solidFill>
                  <a:srgbClr val="0033CC"/>
                </a:solidFill>
                <a:latin typeface="Arial"/>
                <a:ea typeface="Times New Roman"/>
                <a:cs typeface="Times New Roman"/>
              </a:rPr>
              <a:t>;</a:t>
            </a:r>
          </a:p>
          <a:p>
            <a:pPr marL="342900" marR="228600" lvl="0" indent="-342900" fontAlgn="base">
              <a:lnSpc>
                <a:spcPts val="1425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endParaRPr lang="ru-RU" sz="3600" dirty="0">
              <a:solidFill>
                <a:srgbClr val="0033CC"/>
              </a:solidFill>
              <a:latin typeface="Calibri"/>
              <a:ea typeface="Calibri"/>
              <a:cs typeface="Times New Roman"/>
            </a:endParaRPr>
          </a:p>
          <a:p>
            <a:pPr marL="342900" marR="228600" lvl="0" indent="-342900" fontAlgn="base">
              <a:lnSpc>
                <a:spcPts val="1425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3600" dirty="0">
                <a:solidFill>
                  <a:srgbClr val="0033CC"/>
                </a:solidFill>
                <a:latin typeface="Arial"/>
                <a:ea typeface="Times New Roman"/>
                <a:cs typeface="Times New Roman"/>
              </a:rPr>
              <a:t>сексуальное насилие</a:t>
            </a:r>
            <a:r>
              <a:rPr lang="ru-RU" sz="3600" dirty="0" smtClean="0">
                <a:solidFill>
                  <a:srgbClr val="0033CC"/>
                </a:solidFill>
                <a:latin typeface="Arial"/>
                <a:ea typeface="Times New Roman"/>
                <a:cs typeface="Times New Roman"/>
              </a:rPr>
              <a:t>;</a:t>
            </a:r>
          </a:p>
          <a:p>
            <a:pPr marL="342900" marR="228600" lvl="0" indent="-342900" fontAlgn="base">
              <a:lnSpc>
                <a:spcPts val="1425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endParaRPr lang="ru-RU" sz="3600" dirty="0">
              <a:solidFill>
                <a:srgbClr val="0033CC"/>
              </a:solidFill>
              <a:latin typeface="Calibri"/>
              <a:ea typeface="Calibri"/>
              <a:cs typeface="Times New Roman"/>
            </a:endParaRPr>
          </a:p>
          <a:p>
            <a:pPr marL="342900" marR="228600" lvl="0" indent="-342900" fontAlgn="base">
              <a:lnSpc>
                <a:spcPts val="1425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3600" dirty="0">
                <a:solidFill>
                  <a:srgbClr val="0033CC"/>
                </a:solidFill>
                <a:latin typeface="Arial"/>
                <a:ea typeface="Times New Roman"/>
                <a:cs typeface="Times New Roman"/>
              </a:rPr>
              <a:t>психологическое насилие.</a:t>
            </a:r>
            <a:endParaRPr lang="ru-RU" sz="3600" dirty="0">
              <a:solidFill>
                <a:srgbClr val="0033CC"/>
              </a:solidFill>
              <a:latin typeface="Calibri"/>
              <a:ea typeface="Calibri"/>
              <a:cs typeface="Times New Roman"/>
            </a:endParaRPr>
          </a:p>
          <a:p>
            <a:endParaRPr lang="ru-RU" sz="3600" dirty="0">
              <a:solidFill>
                <a:srgbClr val="0033CC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685412"/>
            <a:ext cx="8424936" cy="271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lnSpc>
                <a:spcPts val="1425"/>
              </a:lnSpc>
              <a:spcBef>
                <a:spcPts val="1500"/>
              </a:spcBef>
              <a:buClr>
                <a:prstClr val="white">
                  <a:lumMod val="65000"/>
                </a:prstClr>
              </a:buClr>
              <a:buSzPct val="80000"/>
            </a:pPr>
            <a:r>
              <a:rPr lang="ru-RU" sz="3600" b="1" dirty="0">
                <a:solidFill>
                  <a:srgbClr val="C00000"/>
                </a:solidFill>
                <a:latin typeface="Arial"/>
                <a:ea typeface="Times New Roman"/>
                <a:cs typeface="Times New Roman"/>
              </a:rPr>
              <a:t>Виды насилия над детьми в </a:t>
            </a:r>
            <a:r>
              <a:rPr lang="ru-RU" sz="3600" b="1" dirty="0" smtClean="0">
                <a:solidFill>
                  <a:srgbClr val="C00000"/>
                </a:solidFill>
                <a:latin typeface="Arial"/>
                <a:ea typeface="Times New Roman"/>
                <a:cs typeface="Times New Roman"/>
              </a:rPr>
              <a:t>семье:</a:t>
            </a:r>
            <a:endParaRPr lang="ru-RU" sz="3600" dirty="0">
              <a:solidFill>
                <a:srgbClr val="C00000"/>
              </a:solidFill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80104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finity">
  <a:themeElements>
    <a:clrScheme name="Infinity">
      <a:dk1>
        <a:sysClr val="windowText" lastClr="000000"/>
      </a:dk1>
      <a:lt1>
        <a:sysClr val="window" lastClr="FFFFFF"/>
      </a:lt1>
      <a:dk2>
        <a:srgbClr val="EABB00"/>
      </a:dk2>
      <a:lt2>
        <a:srgbClr val="DEF2FA"/>
      </a:lt2>
      <a:accent1>
        <a:srgbClr val="983DB1"/>
      </a:accent1>
      <a:accent2>
        <a:srgbClr val="47D147"/>
      </a:accent2>
      <a:accent3>
        <a:srgbClr val="CC0053"/>
      </a:accent3>
      <a:accent4>
        <a:srgbClr val="EA950D"/>
      </a:accent4>
      <a:accent5>
        <a:srgbClr val="C800C8"/>
      </a:accent5>
      <a:accent6>
        <a:srgbClr val="6161FF"/>
      </a:accent6>
      <a:hlink>
        <a:srgbClr val="755D00"/>
      </a:hlink>
      <a:folHlink>
        <a:srgbClr val="31AEE0"/>
      </a:folHlink>
    </a:clrScheme>
    <a:fontScheme name="Infinity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Infinity">
      <a:fillStyleLst>
        <a:solidFill>
          <a:schemeClr val="phClr">
            <a:shade val="95000"/>
            <a:satMod val="115000"/>
          </a:schemeClr>
        </a:solidFill>
        <a:gradFill rotWithShape="1">
          <a:gsLst>
            <a:gs pos="0">
              <a:schemeClr val="phClr">
                <a:tint val="90000"/>
                <a:alpha val="50000"/>
                <a:satMod val="150000"/>
              </a:schemeClr>
            </a:gs>
            <a:gs pos="35000">
              <a:schemeClr val="phClr">
                <a:tint val="100000"/>
                <a:alpha val="80000"/>
                <a:satMod val="130000"/>
              </a:schemeClr>
            </a:gs>
            <a:gs pos="100000">
              <a:schemeClr val="phClr">
                <a:tint val="100000"/>
                <a:shade val="90000"/>
                <a:alpha val="95000"/>
                <a:satMod val="11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51000"/>
                <a:alpha val="90000"/>
                <a:satMod val="130000"/>
              </a:schemeClr>
            </a:gs>
            <a:gs pos="50000">
              <a:schemeClr val="phClr">
                <a:shade val="93000"/>
                <a:alpha val="70000"/>
                <a:satMod val="130000"/>
              </a:schemeClr>
            </a:gs>
            <a:gs pos="75000">
              <a:schemeClr val="phClr">
                <a:shade val="94000"/>
                <a:alpha val="50000"/>
                <a:satMod val="135000"/>
              </a:schemeClr>
            </a:gs>
            <a:gs pos="100000">
              <a:schemeClr val="phClr">
                <a:shade val="94000"/>
                <a:alpha val="50000"/>
                <a:satMod val="135000"/>
              </a:schemeClr>
            </a:gs>
          </a:gsLst>
          <a:lin ang="0" scaled="0"/>
        </a:gradFill>
      </a:fillStyleLst>
      <a:lnStyleLst>
        <a:ln w="19050" cap="flat" cmpd="sng" algn="ctr">
          <a:solidFill>
            <a:schemeClr val="phClr">
              <a:shade val="95000"/>
            </a:schemeClr>
          </a:solidFill>
          <a:prstDash val="solid"/>
        </a:ln>
        <a:ln w="31750" cap="flat" cmpd="sng" algn="ctr">
          <a:solidFill>
            <a:schemeClr val="phClr">
              <a:shade val="95000"/>
              <a:satMod val="110000"/>
            </a:schemeClr>
          </a:solidFill>
          <a:prstDash val="solid"/>
        </a:ln>
        <a:ln w="57150" cap="flat" cmpd="dbl" algn="ctr">
          <a:solidFill>
            <a:schemeClr val="phClr">
              <a:shade val="95000"/>
              <a:satMod val="130000"/>
            </a:schemeClr>
          </a:solidFill>
          <a:prstDash val="solid"/>
        </a:ln>
      </a:lnStyleLst>
      <a:effectStyleLst>
        <a:effectStyle>
          <a:effectLst>
            <a:outerShdw blurRad="63500" dist="25400" dir="5400000" sx="101000" sy="101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63500" dist="12700" dir="5400000" sx="101000" sy="101000" algn="ctr" rotWithShape="0">
              <a:srgbClr val="000000">
                <a:alpha val="50000"/>
              </a:srgbClr>
            </a:outerShdw>
            <a:reflection blurRad="12700" stA="26000" endPos="15000" dist="19050" dir="5400000" sy="-100000" rotWithShape="0"/>
          </a:effectLst>
        </a:effectStyle>
        <a:effectStyle>
          <a:effectLst>
            <a:innerShdw blurRad="101600" dist="12700">
              <a:srgbClr val="000000">
                <a:alpha val="35000"/>
              </a:srgbClr>
            </a:innerShdw>
            <a:reflection blurRad="12700" stA="26000" endPos="25000" dist="1905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5400000"/>
            </a:lightRig>
          </a:scene3d>
          <a:sp3d>
            <a:bevelT w="381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250000"/>
              </a:schemeClr>
            </a:gs>
            <a:gs pos="40000">
              <a:schemeClr val="phClr">
                <a:tint val="90000"/>
                <a:shade val="80000"/>
                <a:satMod val="200000"/>
              </a:schemeClr>
            </a:gs>
            <a:gs pos="100000">
              <a:schemeClr val="phClr">
                <a:shade val="20000"/>
                <a:satMod val="17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4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5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514</TotalTime>
  <Words>1578</Words>
  <Application>Microsoft Office PowerPoint</Application>
  <PresentationFormat>Экран (4:3)</PresentationFormat>
  <Paragraphs>225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7</vt:i4>
      </vt:variant>
      <vt:variant>
        <vt:lpstr>Заголовки слайдов</vt:lpstr>
      </vt:variant>
      <vt:variant>
        <vt:i4>25</vt:i4>
      </vt:variant>
    </vt:vector>
  </HeadingPairs>
  <TitlesOfParts>
    <vt:vector size="32" baseType="lpstr">
      <vt:lpstr>Infinity</vt:lpstr>
      <vt:lpstr>Тема Office</vt:lpstr>
      <vt:lpstr>1_Тема Office</vt:lpstr>
      <vt:lpstr>2_Тема Office</vt:lpstr>
      <vt:lpstr>3_Тема Office</vt:lpstr>
      <vt:lpstr>4_Тема Office</vt:lpstr>
      <vt:lpstr>5_Тема Office</vt:lpstr>
      <vt:lpstr>Родительское собрание «Мир детства без насилия и жестокости»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  «Дети определяют будущее, потому что они уже живут будущим» </vt:lpstr>
      <vt:lpstr>Каждый ребёнок имеет право  на жизнь и развитие.   (ст.6)</vt:lpstr>
      <vt:lpstr>           Знают все на свете взрослые и дети.              Что семья наш лучший друг на                     большой планете.</vt:lpstr>
      <vt:lpstr>Папа, мама, ты и я                       Называемся «семья».   И для нас семейный Кодекс                            Выпускается, друзья.</vt:lpstr>
      <vt:lpstr>Презентация PowerPoint</vt:lpstr>
      <vt:lpstr>Служба помощи  «Защити себя сам»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KLAVDIY BARMINA</dc:creator>
  <cp:lastModifiedBy>KLAVDIY BARMINA</cp:lastModifiedBy>
  <cp:revision>31</cp:revision>
  <dcterms:created xsi:type="dcterms:W3CDTF">2011-10-02T09:09:32Z</dcterms:created>
  <dcterms:modified xsi:type="dcterms:W3CDTF">2011-10-05T09:55:56Z</dcterms:modified>
</cp:coreProperties>
</file>