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85" r:id="rId2"/>
    <p:sldId id="257" r:id="rId3"/>
    <p:sldId id="260" r:id="rId4"/>
    <p:sldId id="256" r:id="rId5"/>
    <p:sldId id="261" r:id="rId6"/>
    <p:sldId id="262" r:id="rId7"/>
    <p:sldId id="263" r:id="rId8"/>
    <p:sldId id="264" r:id="rId9"/>
    <p:sldId id="265" r:id="rId10"/>
    <p:sldId id="267" r:id="rId11"/>
    <p:sldId id="269" r:id="rId12"/>
    <p:sldId id="270" r:id="rId13"/>
    <p:sldId id="268" r:id="rId14"/>
    <p:sldId id="283" r:id="rId15"/>
    <p:sldId id="284" r:id="rId16"/>
    <p:sldId id="277" r:id="rId17"/>
    <p:sldId id="278" r:id="rId18"/>
    <p:sldId id="286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49D204"/>
    <a:srgbClr val="FF33CC"/>
    <a:srgbClr val="9255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371F2-C765-4538-9883-7F78B1370876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9E236-92C9-4ABD-9C5D-A87788729D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339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76;&#1083;&#1103;%20&#1082;&#1086;&#1085;&#1082;&#1091;&#1088;&#1089;&#1072;\&#1091;&#1088;&#1086;&#1082;\&#1088;&#1088;&#1083;&#1086;.mp3" TargetMode="Externa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76;&#1083;&#1103;%20&#1082;&#1086;&#1085;&#1082;&#1091;&#1088;&#1089;&#1072;\&#1091;&#1088;&#1086;&#1082;\U5_Ex48.mp3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76;&#1083;&#1103;%20&#1082;&#1086;&#1085;&#1082;&#1091;&#1088;&#1089;&#1072;\&#1091;&#1088;&#1086;&#1082;\&#1060;&#1088;&#1072;&#1075;&#1084;&#1077;&#1085;&#1090;%20Be%20polite.wmv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0"/>
            <a:ext cx="8385048" cy="2507704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Презентация на тему: «Будь вежливым»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228536"/>
            <a:ext cx="9324528" cy="362946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Подготовила: Шарифуллина Альбина Юрьевна,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учитель  английского языка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МБОУ «Средняя общеобразовательная школа №1»,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Чистополь,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РТ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  </a:t>
            </a:r>
            <a:r>
              <a:rPr lang="en-US" b="1" dirty="0" smtClean="0"/>
              <a:t>Single Round Robin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/>
          <a:lstStyle/>
          <a:p>
            <a:r>
              <a:rPr lang="en-US" sz="3200" dirty="0" smtClean="0">
                <a:solidFill>
                  <a:srgbClr val="C00000"/>
                </a:solidFill>
              </a:rPr>
              <a:t>Which phrases can you use at the table?</a:t>
            </a:r>
          </a:p>
          <a:p>
            <a:r>
              <a:rPr lang="en-US" sz="3200" dirty="0" smtClean="0">
                <a:solidFill>
                  <a:srgbClr val="C00000"/>
                </a:solidFill>
              </a:rPr>
              <a:t>Which phrases can you use at school?</a:t>
            </a:r>
          </a:p>
          <a:p>
            <a:r>
              <a:rPr lang="en-US" sz="3200" dirty="0" smtClean="0">
                <a:solidFill>
                  <a:srgbClr val="C00000"/>
                </a:solidFill>
              </a:rPr>
              <a:t>Which phrases can you use when you visit your friend?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E:\для конкурса\для Альбины\синг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2792" y="2996952"/>
            <a:ext cx="5607552" cy="3861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313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800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smtClean="0"/>
              <a:t>Let’s have a rest</a:t>
            </a:r>
            <a:endParaRPr lang="ru-RU" sz="8000" b="1" dirty="0"/>
          </a:p>
        </p:txBody>
      </p:sp>
      <p:pic>
        <p:nvPicPr>
          <p:cNvPr id="3074" name="Picture 2" descr="E:\для конкурса\для Альбины\zveri i zariad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4823"/>
            <a:ext cx="7592941" cy="5013177"/>
          </a:xfrm>
          <a:prstGeom prst="rect">
            <a:avLst/>
          </a:prstGeom>
          <a:noFill/>
        </p:spPr>
      </p:pic>
      <p:pic>
        <p:nvPicPr>
          <p:cNvPr id="6" name="ррло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96336" y="5310336"/>
            <a:ext cx="1547664" cy="1547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2636912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 smtClean="0"/>
              <a:t>ex. 48 p. 80</a:t>
            </a:r>
            <a:endParaRPr lang="ru-RU" sz="8800" b="1" dirty="0"/>
          </a:p>
        </p:txBody>
      </p:sp>
      <p:pic>
        <p:nvPicPr>
          <p:cNvPr id="4" name="U5_Ex48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75856" y="3717032"/>
            <a:ext cx="2828304" cy="2828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196752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ex. 19 p. 43 fill in the missing words: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1) Mag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:  Happy birthday to you!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   Jill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: Oh, it's great!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________________</a:t>
            </a:r>
            <a:endParaRPr lang="en-US" u="sng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/>
              <a:t>2) Mother: Good morning, Jim! Would you like some         porridge?</a:t>
            </a:r>
          </a:p>
          <a:p>
            <a:pPr marL="0" indent="0">
              <a:buNone/>
            </a:pPr>
            <a:r>
              <a:rPr lang="en-US" dirty="0" smtClean="0"/>
              <a:t>    Jim: ________________, </a:t>
            </a:r>
            <a:r>
              <a:rPr lang="en-US" dirty="0"/>
              <a:t>Mum! No,  </a:t>
            </a:r>
            <a:r>
              <a:rPr lang="en-US" dirty="0" smtClean="0"/>
              <a:t>thank you</a:t>
            </a:r>
            <a:r>
              <a:rPr lang="en-US" dirty="0"/>
              <a:t>. I'd like some tea and a ham sandwich.</a:t>
            </a:r>
          </a:p>
          <a:p>
            <a:pPr marL="0" indent="0">
              <a:buNone/>
            </a:pPr>
            <a:r>
              <a:rPr lang="en-US" dirty="0" smtClean="0"/>
              <a:t>    Mother</a:t>
            </a:r>
            <a:r>
              <a:rPr lang="en-US" dirty="0"/>
              <a:t>: Here you are</a:t>
            </a:r>
            <a:r>
              <a:rPr lang="en-US" dirty="0" smtClean="0"/>
              <a:t>. _______________</a:t>
            </a:r>
            <a:endParaRPr lang="en-US" u="sng" dirty="0"/>
          </a:p>
          <a:p>
            <a:pPr marL="0" indent="0">
              <a:buNone/>
            </a:pPr>
            <a:r>
              <a:rPr lang="en-US" dirty="0" smtClean="0"/>
              <a:t>    Jim</a:t>
            </a:r>
            <a:r>
              <a:rPr lang="en-US" dirty="0"/>
              <a:t>:  Thank you, Mum.</a:t>
            </a:r>
          </a:p>
          <a:p>
            <a:pPr marL="0" indent="0">
              <a:buNone/>
            </a:pPr>
            <a:r>
              <a:rPr lang="en-US" dirty="0" smtClean="0"/>
              <a:t>    Mother: ______________</a:t>
            </a:r>
            <a:r>
              <a:rPr lang="en-US" dirty="0"/>
              <a:t>	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772816"/>
            <a:ext cx="25922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 smtClean="0">
                <a:solidFill>
                  <a:srgbClr val="FF0000"/>
                </a:solidFill>
              </a:rPr>
              <a:t>Good morning</a:t>
            </a:r>
            <a:endParaRPr lang="ru-RU" sz="2600" dirty="0"/>
          </a:p>
        </p:txBody>
      </p:sp>
      <p:sp>
        <p:nvSpPr>
          <p:cNvPr id="8" name="TextBox 7"/>
          <p:cNvSpPr txBox="1"/>
          <p:nvPr/>
        </p:nvSpPr>
        <p:spPr>
          <a:xfrm>
            <a:off x="2483768" y="1340768"/>
            <a:ext cx="31683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 smtClean="0">
                <a:solidFill>
                  <a:srgbClr val="FF0000"/>
                </a:solidFill>
              </a:rPr>
              <a:t>You are welcome!</a:t>
            </a:r>
            <a:endParaRPr lang="ru-RU" sz="2600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6084168" y="1196752"/>
            <a:ext cx="23042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 smtClean="0">
                <a:solidFill>
                  <a:srgbClr val="FF0000"/>
                </a:solidFill>
              </a:rPr>
              <a:t>Thank you!</a:t>
            </a:r>
            <a:endParaRPr lang="ru-RU" sz="2600" dirty="0"/>
          </a:p>
        </p:txBody>
      </p:sp>
      <p:sp>
        <p:nvSpPr>
          <p:cNvPr id="10" name="TextBox 9"/>
          <p:cNvSpPr txBox="1"/>
          <p:nvPr/>
        </p:nvSpPr>
        <p:spPr>
          <a:xfrm>
            <a:off x="6516216" y="1916832"/>
            <a:ext cx="24482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 smtClean="0">
                <a:solidFill>
                  <a:srgbClr val="FF0000"/>
                </a:solidFill>
              </a:rPr>
              <a:t>Help yourself!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00380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3 0.02708 L -0.26771 0.226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 0.0375 L 0.15364 0.321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97 0.04815 L -0.2757 0.419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0" y="1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0.05857 L -0.05503 0.6254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0" y="2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для конкурса\для Альбины\за столо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933056"/>
            <a:ext cx="3563889" cy="29249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7128792" cy="1143000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smtClean="0"/>
              <a:t>      Project</a:t>
            </a:r>
            <a:endParaRPr lang="ru-RU" sz="8000" b="1" dirty="0"/>
          </a:p>
        </p:txBody>
      </p:sp>
      <p:pic>
        <p:nvPicPr>
          <p:cNvPr id="1026" name="Picture 2" descr="F:\для конкурса\для Альбины\в гостях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1048"/>
            <a:ext cx="3635896" cy="2996952"/>
          </a:xfrm>
          <a:prstGeom prst="rect">
            <a:avLst/>
          </a:prstGeom>
          <a:noFill/>
        </p:spPr>
      </p:pic>
      <p:pic>
        <p:nvPicPr>
          <p:cNvPr id="1027" name="Picture 3" descr="F:\для конкурса\для Альбины\в школ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430542"/>
            <a:ext cx="3384376" cy="27905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168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412776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/>
              <a:t>Homework:</a:t>
            </a:r>
            <a:endParaRPr lang="ru-RU" sz="6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268760"/>
            <a:ext cx="8229600" cy="4389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Ex. 21 p. 44 WB</a:t>
            </a:r>
            <a:endParaRPr lang="ru-RU" sz="7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E:\для конкурса\для Альбины\дом. рабо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362200"/>
            <a:ext cx="7416824" cy="449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095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2348880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 smtClean="0"/>
              <a:t>Grade the lesson</a:t>
            </a:r>
            <a:endParaRPr lang="ru-RU" sz="8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473388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Всё понравилось       Не всё поняли         Не понравилось</a:t>
            </a:r>
            <a:endParaRPr lang="ru-RU" dirty="0"/>
          </a:p>
        </p:txBody>
      </p:sp>
      <p:sp>
        <p:nvSpPr>
          <p:cNvPr id="4" name="Блок-схема: узел 3"/>
          <p:cNvSpPr/>
          <p:nvPr/>
        </p:nvSpPr>
        <p:spPr>
          <a:xfrm>
            <a:off x="3347864" y="3645024"/>
            <a:ext cx="2664296" cy="2664296"/>
          </a:xfrm>
          <a:prstGeom prst="flowChartConnector">
            <a:avLst/>
          </a:prstGeom>
          <a:solidFill>
            <a:srgbClr val="49D2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9D204"/>
              </a:solidFill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251520" y="3573016"/>
            <a:ext cx="2880320" cy="2808312"/>
          </a:xfrm>
          <a:prstGeom prst="flowChartConnector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33CC"/>
              </a:solidFill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6228184" y="3717032"/>
            <a:ext cx="2664296" cy="2592288"/>
          </a:xfrm>
          <a:prstGeom prst="flowChartConnector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2348880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 smtClean="0"/>
              <a:t>Grade yourself</a:t>
            </a:r>
            <a:endParaRPr lang="ru-RU" sz="8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473388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</a:t>
            </a:r>
            <a:r>
              <a:rPr lang="ru-RU" sz="9600" dirty="0" smtClean="0">
                <a:solidFill>
                  <a:srgbClr val="FF33CC"/>
                </a:solidFill>
              </a:rPr>
              <a:t>«</a:t>
            </a:r>
            <a:r>
              <a:rPr lang="en-US" sz="9600" dirty="0" smtClean="0">
                <a:solidFill>
                  <a:srgbClr val="FF33CC"/>
                </a:solidFill>
              </a:rPr>
              <a:t>5</a:t>
            </a:r>
            <a:r>
              <a:rPr lang="ru-RU" sz="9600" dirty="0" smtClean="0">
                <a:solidFill>
                  <a:srgbClr val="FF33CC"/>
                </a:solidFill>
              </a:rPr>
              <a:t>»</a:t>
            </a:r>
            <a:r>
              <a:rPr lang="ru-RU" sz="9600" dirty="0" smtClean="0">
                <a:solidFill>
                  <a:srgbClr val="FF0000"/>
                </a:solidFill>
              </a:rPr>
              <a:t>   </a:t>
            </a:r>
            <a:r>
              <a:rPr lang="ru-RU" sz="9600" dirty="0" smtClean="0">
                <a:solidFill>
                  <a:srgbClr val="49D204"/>
                </a:solidFill>
              </a:rPr>
              <a:t>«</a:t>
            </a:r>
            <a:r>
              <a:rPr lang="en-US" sz="9600" dirty="0" smtClean="0">
                <a:solidFill>
                  <a:srgbClr val="49D204"/>
                </a:solidFill>
              </a:rPr>
              <a:t>4</a:t>
            </a:r>
            <a:r>
              <a:rPr lang="ru-RU" sz="9600" dirty="0" smtClean="0">
                <a:solidFill>
                  <a:srgbClr val="49D204"/>
                </a:solidFill>
              </a:rPr>
              <a:t>»</a:t>
            </a:r>
            <a:r>
              <a:rPr lang="ru-RU" sz="9600" dirty="0" smtClean="0">
                <a:solidFill>
                  <a:srgbClr val="FF0000"/>
                </a:solidFill>
              </a:rPr>
              <a:t>    </a:t>
            </a:r>
            <a:r>
              <a:rPr lang="ru-RU" sz="9600" dirty="0" smtClean="0">
                <a:solidFill>
                  <a:srgbClr val="925544"/>
                </a:solidFill>
              </a:rPr>
              <a:t>«</a:t>
            </a:r>
            <a:r>
              <a:rPr lang="en-US" sz="9600" dirty="0" smtClean="0">
                <a:solidFill>
                  <a:srgbClr val="925544"/>
                </a:solidFill>
              </a:rPr>
              <a:t>3</a:t>
            </a:r>
            <a:r>
              <a:rPr lang="ru-RU" sz="9600" dirty="0" smtClean="0">
                <a:solidFill>
                  <a:srgbClr val="925544"/>
                </a:solidFill>
              </a:rPr>
              <a:t>»</a:t>
            </a:r>
            <a:endParaRPr lang="ru-RU" sz="9600" dirty="0">
              <a:solidFill>
                <a:srgbClr val="925544"/>
              </a:solidFill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3347864" y="3645024"/>
            <a:ext cx="2664296" cy="2664296"/>
          </a:xfrm>
          <a:prstGeom prst="flowChartConnector">
            <a:avLst/>
          </a:prstGeom>
          <a:solidFill>
            <a:srgbClr val="49D2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251520" y="3573016"/>
            <a:ext cx="2880320" cy="2808312"/>
          </a:xfrm>
          <a:prstGeom prst="flowChartConnector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6228184" y="3717032"/>
            <a:ext cx="2664296" cy="2592288"/>
          </a:xfrm>
          <a:prstGeom prst="flowChartConnector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296144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/>
              <a:t>Использованные сайты и литература</a:t>
            </a:r>
            <a:r>
              <a:rPr lang="ru-RU" sz="4400" dirty="0" smtClean="0"/>
              <a:t>: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60848"/>
            <a:ext cx="9144000" cy="4797152"/>
          </a:xfrm>
        </p:spPr>
        <p:txBody>
          <a:bodyPr/>
          <a:lstStyle/>
          <a:p>
            <a:pPr marL="514350" lvl="0" indent="-514350">
              <a:buFont typeface="Wingdings 2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УМК английского языка для 4 класса 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Enjoy English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М. З.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Биболетова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Н.Н.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Трубанёва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издательство «Титул», 2009г.  </a:t>
            </a:r>
          </a:p>
          <a:p>
            <a:pPr marL="514350" lvl="0" indent="-514350">
              <a:buFont typeface="Wingdings 2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Аудио приложения (CD - диск)/ М. З.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Биболетова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Н.Н.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Трубанёва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издательство «Титул», 2009г. </a:t>
            </a:r>
          </a:p>
          <a:p>
            <a:pPr marL="514350" indent="-514350">
              <a:buFont typeface="Wingdings 2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http://images.yandex.ru/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Wingdings 2"/>
              <a:buAutoNum type="arabicPeriod"/>
            </a:pPr>
            <a:r>
              <a:rPr lang="en-US" dirty="0" smtClean="0"/>
              <a:t>http://yandex.ru/video/search?text=The_Looney_Tunes_Show_Merrie_Melodies_-_Be_Polite&amp;where=all</a:t>
            </a:r>
            <a:endParaRPr lang="ru-RU" dirty="0" smtClean="0"/>
          </a:p>
          <a:p>
            <a:pPr marL="514350" indent="-514350"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post89225_img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2528" y="0"/>
            <a:ext cx="9166527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>
            <a:noAutofit/>
          </a:bodyPr>
          <a:lstStyle/>
          <a:p>
            <a:pPr algn="ctr"/>
            <a:r>
              <a:rPr lang="en-US" sz="5800" b="1" dirty="0" smtClean="0"/>
              <a:t>Answer my questions, please</a:t>
            </a:r>
            <a:endParaRPr lang="ru-RU" sz="5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396536" cy="5445224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en-US" sz="5400" i="1" dirty="0" smtClean="0">
                <a:solidFill>
                  <a:srgbClr val="FF0000"/>
                </a:solidFill>
              </a:rPr>
              <a:t>What is your name? </a:t>
            </a:r>
            <a:r>
              <a:rPr lang="en-US" sz="3200" i="1" dirty="0" smtClean="0">
                <a:solidFill>
                  <a:srgbClr val="FF0000"/>
                </a:solidFill>
              </a:rPr>
              <a:t>      </a:t>
            </a:r>
          </a:p>
          <a:p>
            <a:pPr>
              <a:buNone/>
            </a:pPr>
            <a:r>
              <a:rPr lang="en-US" sz="3200" dirty="0" smtClean="0"/>
              <a:t>(My name is … / I’m …)</a:t>
            </a:r>
          </a:p>
          <a:p>
            <a:pPr>
              <a:buFontTx/>
              <a:buChar char="-"/>
            </a:pPr>
            <a:r>
              <a:rPr lang="en-US" sz="5400" i="1" dirty="0" smtClean="0">
                <a:solidFill>
                  <a:srgbClr val="FF0000"/>
                </a:solidFill>
              </a:rPr>
              <a:t>What is your surname? </a:t>
            </a:r>
          </a:p>
          <a:p>
            <a:pPr>
              <a:buFontTx/>
              <a:buChar char="-"/>
            </a:pPr>
            <a:r>
              <a:rPr lang="en-US" sz="3200" dirty="0" smtClean="0"/>
              <a:t>(My surname is … / I’m …)</a:t>
            </a:r>
          </a:p>
          <a:p>
            <a:pPr>
              <a:buFontTx/>
              <a:buChar char="-"/>
            </a:pPr>
            <a:r>
              <a:rPr lang="en-US" sz="5400" i="1" dirty="0" smtClean="0">
                <a:solidFill>
                  <a:srgbClr val="FF0000"/>
                </a:solidFill>
              </a:rPr>
              <a:t>How old are you?           </a:t>
            </a:r>
          </a:p>
          <a:p>
            <a:pPr>
              <a:buNone/>
            </a:pPr>
            <a:r>
              <a:rPr lang="en-US" sz="3200" dirty="0" smtClean="0"/>
              <a:t>(I’m 10/ I’m 11)</a:t>
            </a:r>
          </a:p>
          <a:p>
            <a:pPr>
              <a:buFontTx/>
              <a:buChar char="-"/>
            </a:pPr>
            <a:r>
              <a:rPr lang="en-US" sz="5400" i="1" dirty="0" smtClean="0">
                <a:solidFill>
                  <a:srgbClr val="FF0000"/>
                </a:solidFill>
              </a:rPr>
              <a:t>What can you do?         </a:t>
            </a:r>
          </a:p>
          <a:p>
            <a:pPr>
              <a:buNone/>
            </a:pPr>
            <a:r>
              <a:rPr lang="en-US" sz="3200" dirty="0" smtClean="0"/>
              <a:t>(I can swim, dance, skip)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рагмент Be polite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204864"/>
          </a:xfrm>
        </p:spPr>
        <p:txBody>
          <a:bodyPr>
            <a:normAutofit/>
          </a:bodyPr>
          <a:lstStyle/>
          <a:p>
            <a:pPr algn="ctr"/>
            <a:r>
              <a:rPr lang="en-US" sz="5800" dirty="0" smtClean="0"/>
              <a:t>The theme of our lesson:</a:t>
            </a:r>
            <a:endParaRPr lang="ru-RU" sz="5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228536"/>
            <a:ext cx="9144000" cy="2504720"/>
          </a:xfrm>
        </p:spPr>
        <p:txBody>
          <a:bodyPr>
            <a:normAutofit/>
          </a:bodyPr>
          <a:lstStyle/>
          <a:p>
            <a:pPr algn="ctr"/>
            <a:r>
              <a:rPr lang="en-US" sz="12000" dirty="0" smtClean="0"/>
              <a:t>Be polite</a:t>
            </a:r>
            <a:endParaRPr lang="ru-RU" sz="1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7088"/>
          </a:xfrm>
        </p:spPr>
        <p:txBody>
          <a:bodyPr>
            <a:normAutofit/>
          </a:bodyPr>
          <a:lstStyle/>
          <a:p>
            <a:pPr algn="ctr"/>
            <a:r>
              <a:rPr lang="en-US" sz="4900" b="1" dirty="0" smtClean="0"/>
              <a:t>If you want to visit your friends, call up before (</a:t>
            </a:r>
            <a:r>
              <a:rPr lang="ru-RU" sz="4900" b="1" dirty="0" smtClean="0"/>
              <a:t>заранее</a:t>
            </a:r>
            <a:r>
              <a:rPr lang="en-US" sz="4900" b="1" dirty="0" smtClean="0"/>
              <a:t>).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844824"/>
            <a:ext cx="3672408" cy="46291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Don’t be late. Come </a:t>
            </a:r>
            <a:r>
              <a:rPr lang="en-US" b="1" dirty="0"/>
              <a:t>on time.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16832"/>
            <a:ext cx="5976664" cy="4520192"/>
          </a:xfrm>
        </p:spPr>
      </p:pic>
    </p:spTree>
    <p:extLst>
      <p:ext uri="{BB962C8B-B14F-4D97-AF65-F5344CB8AC3E}">
        <p14:creationId xmlns:p14="http://schemas.microsoft.com/office/powerpoint/2010/main" val="108684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579296" cy="1143000"/>
          </a:xfrm>
        </p:spPr>
        <p:txBody>
          <a:bodyPr>
            <a:noAutofit/>
          </a:bodyPr>
          <a:lstStyle/>
          <a:p>
            <a:r>
              <a:rPr lang="en-US" sz="4900" b="1" dirty="0" smtClean="0"/>
              <a:t>Wash your hands before </a:t>
            </a:r>
            <a:r>
              <a:rPr lang="en-US" sz="4900" b="1" dirty="0"/>
              <a:t>you </a:t>
            </a:r>
            <a:r>
              <a:rPr lang="en-US" sz="4900" b="1" dirty="0" smtClean="0"/>
              <a:t>eat.</a:t>
            </a:r>
            <a:endParaRPr lang="ru-RU" sz="49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00808"/>
            <a:ext cx="5948757" cy="4896544"/>
          </a:xfrm>
        </p:spPr>
      </p:pic>
    </p:spTree>
    <p:extLst>
      <p:ext uri="{BB962C8B-B14F-4D97-AF65-F5344CB8AC3E}">
        <p14:creationId xmlns:p14="http://schemas.microsoft.com/office/powerpoint/2010/main" val="354618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579296" cy="1268760"/>
          </a:xfrm>
        </p:spPr>
        <p:txBody>
          <a:bodyPr>
            <a:noAutofit/>
          </a:bodyPr>
          <a:lstStyle/>
          <a:p>
            <a:r>
              <a:rPr lang="en-US" altLang="ru-RU" sz="4000" b="1" dirty="0">
                <a:solidFill>
                  <a:srgbClr val="0A5C6C"/>
                </a:solidFill>
                <a:latin typeface="Tahoma" pitchFamily="34" charset="0"/>
              </a:rPr>
              <a:t>Don’t talk with your mouth full.</a:t>
            </a:r>
            <a:endParaRPr lang="ru-RU" sz="4000" dirty="0"/>
          </a:p>
        </p:txBody>
      </p:sp>
      <p:pic>
        <p:nvPicPr>
          <p:cNvPr id="1026" name="Picture 2" descr="G:\для конкурса\для Альбины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6696745" cy="49728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866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9073008" cy="1143000"/>
          </a:xfrm>
        </p:spPr>
        <p:txBody>
          <a:bodyPr>
            <a:normAutofit/>
          </a:bodyPr>
          <a:lstStyle/>
          <a:p>
            <a:r>
              <a:rPr lang="en-US" altLang="ru-RU" sz="4000" b="1" dirty="0">
                <a:solidFill>
                  <a:srgbClr val="0A5C6C"/>
                </a:solidFill>
                <a:latin typeface="Tahoma" pitchFamily="34" charset="0"/>
              </a:rPr>
              <a:t>Say </a:t>
            </a:r>
            <a:r>
              <a:rPr lang="ru-RU" altLang="ru-RU" sz="4000" b="1" dirty="0">
                <a:solidFill>
                  <a:srgbClr val="0A5C6C"/>
                </a:solidFill>
                <a:latin typeface="Tahoma" pitchFamily="34" charset="0"/>
              </a:rPr>
              <a:t>«</a:t>
            </a:r>
            <a:r>
              <a:rPr lang="en-US" altLang="ru-RU" sz="4000" b="1" dirty="0">
                <a:solidFill>
                  <a:srgbClr val="0A5C6C"/>
                </a:solidFill>
                <a:latin typeface="Tahoma" pitchFamily="34" charset="0"/>
              </a:rPr>
              <a:t>thank you</a:t>
            </a:r>
            <a:r>
              <a:rPr lang="ru-RU" altLang="ru-RU" sz="4000" b="1" dirty="0">
                <a:solidFill>
                  <a:srgbClr val="0A5C6C"/>
                </a:solidFill>
                <a:latin typeface="Tahoma" pitchFamily="34" charset="0"/>
              </a:rPr>
              <a:t>»</a:t>
            </a:r>
            <a:r>
              <a:rPr lang="en-US" altLang="ru-RU" sz="4000" b="1" dirty="0">
                <a:solidFill>
                  <a:srgbClr val="0A5C6C"/>
                </a:solidFill>
                <a:latin typeface="Tahoma" pitchFamily="34" charset="0"/>
              </a:rPr>
              <a:t> and </a:t>
            </a:r>
            <a:r>
              <a:rPr lang="ru-RU" altLang="ru-RU" sz="4000" b="1" dirty="0">
                <a:solidFill>
                  <a:srgbClr val="0A5C6C"/>
                </a:solidFill>
                <a:latin typeface="Tahoma" pitchFamily="34" charset="0"/>
              </a:rPr>
              <a:t>«</a:t>
            </a:r>
            <a:r>
              <a:rPr lang="en-US" altLang="ru-RU" sz="4000" b="1" dirty="0">
                <a:solidFill>
                  <a:srgbClr val="0A5C6C"/>
                </a:solidFill>
                <a:latin typeface="Tahoma" pitchFamily="34" charset="0"/>
              </a:rPr>
              <a:t>goodbye</a:t>
            </a:r>
            <a:r>
              <a:rPr lang="ru-RU" altLang="ru-RU" sz="4000" b="1" dirty="0">
                <a:solidFill>
                  <a:srgbClr val="0A5C6C"/>
                </a:solidFill>
                <a:latin typeface="Tahoma" pitchFamily="34" charset="0"/>
              </a:rPr>
              <a:t>»</a:t>
            </a:r>
            <a:r>
              <a:rPr lang="en-US" altLang="ru-RU" sz="4000" b="1" dirty="0">
                <a:solidFill>
                  <a:srgbClr val="0A5C6C"/>
                </a:solidFill>
                <a:latin typeface="Tahoma" pitchFamily="34" charset="0"/>
              </a:rPr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40" y="1779662"/>
            <a:ext cx="4474292" cy="481769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44824"/>
            <a:ext cx="369441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61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724</TotalTime>
  <Words>378</Words>
  <Application>Microsoft Office PowerPoint</Application>
  <PresentationFormat>Экран (4:3)</PresentationFormat>
  <Paragraphs>54</Paragraphs>
  <Slides>19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Презентация на тему: «Будь вежливым»</vt:lpstr>
      <vt:lpstr>Answer my questions, please</vt:lpstr>
      <vt:lpstr>Презентация PowerPoint</vt:lpstr>
      <vt:lpstr>The theme of our lesson:</vt:lpstr>
      <vt:lpstr>If you want to visit your friends, call up before (заранее).</vt:lpstr>
      <vt:lpstr>Don’t be late. Come on time.</vt:lpstr>
      <vt:lpstr>Wash your hands before you eat.</vt:lpstr>
      <vt:lpstr>Don’t talk with your mouth full.</vt:lpstr>
      <vt:lpstr>Say «thank you» and «goodbye».</vt:lpstr>
      <vt:lpstr>  Single Round Robin</vt:lpstr>
      <vt:lpstr>Let’s have a rest</vt:lpstr>
      <vt:lpstr>ex. 48 p. 80</vt:lpstr>
      <vt:lpstr>ex. 19 p. 43 fill in the missing words:</vt:lpstr>
      <vt:lpstr>      Project</vt:lpstr>
      <vt:lpstr>Homework:</vt:lpstr>
      <vt:lpstr>Grade the lesson</vt:lpstr>
      <vt:lpstr>Grade yourself</vt:lpstr>
      <vt:lpstr>Использованные сайты и литература: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Answer my questions, please</dc:title>
  <dc:creator>Альбина Юрьевна</dc:creator>
  <cp:lastModifiedBy>Дмитрий Каленюк</cp:lastModifiedBy>
  <cp:revision>46</cp:revision>
  <dcterms:created xsi:type="dcterms:W3CDTF">2014-01-30T10:37:09Z</dcterms:created>
  <dcterms:modified xsi:type="dcterms:W3CDTF">2014-02-09T15:24:24Z</dcterms:modified>
</cp:coreProperties>
</file>