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81" r:id="rId3"/>
    <p:sldId id="266" r:id="rId4"/>
    <p:sldId id="280" r:id="rId5"/>
    <p:sldId id="260" r:id="rId6"/>
    <p:sldId id="262" r:id="rId7"/>
    <p:sldId id="265" r:id="rId8"/>
    <p:sldId id="267" r:id="rId9"/>
    <p:sldId id="288" r:id="rId10"/>
    <p:sldId id="261" r:id="rId11"/>
    <p:sldId id="283" r:id="rId12"/>
    <p:sldId id="268" r:id="rId13"/>
    <p:sldId id="258" r:id="rId14"/>
    <p:sldId id="259" r:id="rId15"/>
    <p:sldId id="273" r:id="rId16"/>
    <p:sldId id="279" r:id="rId17"/>
    <p:sldId id="269" r:id="rId18"/>
    <p:sldId id="275" r:id="rId19"/>
    <p:sldId id="285" r:id="rId20"/>
    <p:sldId id="284" r:id="rId21"/>
    <p:sldId id="276" r:id="rId22"/>
    <p:sldId id="286" r:id="rId23"/>
    <p:sldId id="277" r:id="rId24"/>
    <p:sldId id="278" r:id="rId25"/>
    <p:sldId id="287" r:id="rId26"/>
    <p:sldId id="271" r:id="rId27"/>
    <p:sldId id="270" r:id="rId28"/>
    <p:sldId id="272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6B4"/>
    <a:srgbClr val="00336C"/>
    <a:srgbClr val="005C2A"/>
    <a:srgbClr val="065611"/>
    <a:srgbClr val="00B050"/>
    <a:srgbClr val="010F03"/>
    <a:srgbClr val="FF66CC"/>
    <a:srgbClr val="DDFC2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FB80A4E-34F6-4B75-90AC-CBA8035470BB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8CC0137-2C29-4BAE-95A5-9392A9166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FA42DA-CA8E-49AC-9639-00B4EC92F4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A55989E-F85B-4595-8A90-04B1DB7180A8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32D34BD-0A0D-4E7F-B6A4-88490026D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6C73C-A5FB-4C4B-B1C6-4B72119B3BDF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A6C-4389-44BC-BE9A-33DDFDAFE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09C2F2-8CEF-4B59-B349-4CDAC8EB26CA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21857AD-620F-4FA3-8AFB-C4EDA4BEF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C73E1-4C38-4C06-A646-313F5C6E8206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CCC63-B5D6-486A-8E27-AEA9C30D9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8505ECE-33F0-4656-A51E-BED92BB6C488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377C61-3FDF-4C47-B605-0186CA25B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425D9-D17D-47C2-86D5-732503B9C1B8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B690C-9350-418F-A81E-F530B2E74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2ED59-9B32-418A-AAF8-6456241B6966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225-ADC5-42BC-AC8A-02C1D43A9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C24-E7FA-4890-BE67-9B01B38BE7E3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315A0-C292-4D80-97F9-7ACFA3336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4220B-9785-4DD4-9118-8E46157C9E04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CFB00-ED85-4D56-9EC1-E8DC99368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B09BA-F632-408D-9F38-687AC178FFD5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8DBF9-EA44-4CE2-85F2-8B4B89F7C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2A6804-F2D4-435D-94DA-97FDBCB3690C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C3A678-03BA-4431-B89B-67F7F93A0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185DC5E-65A3-4BA6-8215-54AF2BED290A}" type="datetimeFigureOut">
              <a:rPr lang="ru-RU"/>
              <a:pPr>
                <a:defRPr/>
              </a:pPr>
              <a:t>14.07.2013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BAACD06-154F-47B2-9701-1F9461FCB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86058"/>
            <a:ext cx="8001024" cy="30469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Разные задачи</a:t>
            </a:r>
            <a:endParaRPr lang="ru-RU" sz="9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0" y="0"/>
            <a:ext cx="80724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66CC"/>
                </a:solidFill>
                <a:latin typeface="Trebuchet MS" pitchFamily="34" charset="0"/>
              </a:rPr>
              <a:t>Урок математики в 3 классе </a:t>
            </a:r>
            <a:br>
              <a:rPr lang="ru-RU" sz="4000" b="1">
                <a:solidFill>
                  <a:srgbClr val="FF66CC"/>
                </a:solidFill>
                <a:latin typeface="Trebuchet MS" pitchFamily="34" charset="0"/>
              </a:rPr>
            </a:br>
            <a:r>
              <a:rPr lang="ru-RU" sz="4000" b="1">
                <a:solidFill>
                  <a:srgbClr val="FF66CC"/>
                </a:solidFill>
                <a:latin typeface="Trebuchet MS" pitchFamily="34" charset="0"/>
              </a:rPr>
              <a:t>УМК «Перспективная начальная школа»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642938"/>
            <a:ext cx="257175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2857500"/>
            <a:ext cx="1500188" cy="13573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Трапеция 5"/>
          <p:cNvSpPr/>
          <p:nvPr/>
        </p:nvSpPr>
        <p:spPr>
          <a:xfrm>
            <a:off x="500063" y="5286375"/>
            <a:ext cx="2214562" cy="1216025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1357313" y="-142875"/>
            <a:ext cx="500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1" name="TextBox 8"/>
          <p:cNvSpPr txBox="1">
            <a:spLocks noChangeArrowheads="1"/>
          </p:cNvSpPr>
          <p:nvPr/>
        </p:nvSpPr>
        <p:spPr bwMode="auto">
          <a:xfrm>
            <a:off x="3071813" y="5429250"/>
            <a:ext cx="500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2" name="TextBox 9"/>
          <p:cNvSpPr txBox="1">
            <a:spLocks noChangeArrowheads="1"/>
          </p:cNvSpPr>
          <p:nvPr/>
        </p:nvSpPr>
        <p:spPr bwMode="auto">
          <a:xfrm>
            <a:off x="142875" y="3143250"/>
            <a:ext cx="500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3" name="TextBox 10"/>
          <p:cNvSpPr txBox="1">
            <a:spLocks noChangeArrowheads="1"/>
          </p:cNvSpPr>
          <p:nvPr/>
        </p:nvSpPr>
        <p:spPr bwMode="auto">
          <a:xfrm>
            <a:off x="1500188" y="1643063"/>
            <a:ext cx="500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4" name="TextBox 11"/>
          <p:cNvSpPr txBox="1">
            <a:spLocks noChangeArrowheads="1"/>
          </p:cNvSpPr>
          <p:nvPr/>
        </p:nvSpPr>
        <p:spPr bwMode="auto">
          <a:xfrm>
            <a:off x="1428750" y="4572000"/>
            <a:ext cx="500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5" name="TextBox 12"/>
          <p:cNvSpPr txBox="1">
            <a:spLocks noChangeArrowheads="1"/>
          </p:cNvSpPr>
          <p:nvPr/>
        </p:nvSpPr>
        <p:spPr bwMode="auto">
          <a:xfrm>
            <a:off x="2643188" y="3071813"/>
            <a:ext cx="500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6" name="TextBox 13"/>
          <p:cNvSpPr txBox="1">
            <a:spLocks noChangeArrowheads="1"/>
          </p:cNvSpPr>
          <p:nvPr/>
        </p:nvSpPr>
        <p:spPr bwMode="auto">
          <a:xfrm>
            <a:off x="1357313" y="2143125"/>
            <a:ext cx="500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7" name="TextBox 14"/>
          <p:cNvSpPr txBox="1">
            <a:spLocks noChangeArrowheads="1"/>
          </p:cNvSpPr>
          <p:nvPr/>
        </p:nvSpPr>
        <p:spPr bwMode="auto">
          <a:xfrm>
            <a:off x="1428750" y="4000500"/>
            <a:ext cx="500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8" name="TextBox 15"/>
          <p:cNvSpPr txBox="1">
            <a:spLocks noChangeArrowheads="1"/>
          </p:cNvSpPr>
          <p:nvPr/>
        </p:nvSpPr>
        <p:spPr bwMode="auto">
          <a:xfrm>
            <a:off x="0" y="5500688"/>
            <a:ext cx="571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Trebuchet MS" pitchFamily="34" charset="0"/>
              </a:rPr>
              <a:t>а</a:t>
            </a:r>
          </a:p>
        </p:txBody>
      </p:sp>
      <p:sp>
        <p:nvSpPr>
          <p:cNvPr id="24589" name="TextBox 16"/>
          <p:cNvSpPr txBox="1">
            <a:spLocks noChangeArrowheads="1"/>
          </p:cNvSpPr>
          <p:nvPr/>
        </p:nvSpPr>
        <p:spPr bwMode="auto">
          <a:xfrm>
            <a:off x="0" y="1143000"/>
            <a:ext cx="527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latin typeface="Trebuchet MS" pitchFamily="34" charset="0"/>
              </a:rPr>
              <a:t>b</a:t>
            </a:r>
            <a:endParaRPr lang="ru-RU" sz="4800">
              <a:latin typeface="Trebuchet MS" pitchFamily="34" charset="0"/>
            </a:endParaRPr>
          </a:p>
        </p:txBody>
      </p:sp>
      <p:sp>
        <p:nvSpPr>
          <p:cNvPr id="24590" name="TextBox 17"/>
          <p:cNvSpPr txBox="1">
            <a:spLocks noChangeArrowheads="1"/>
          </p:cNvSpPr>
          <p:nvPr/>
        </p:nvSpPr>
        <p:spPr bwMode="auto">
          <a:xfrm>
            <a:off x="3357563" y="785813"/>
            <a:ext cx="5270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latin typeface="Trebuchet MS" pitchFamily="34" charset="0"/>
              </a:rPr>
              <a:t>b</a:t>
            </a:r>
            <a:endParaRPr lang="ru-RU" sz="4800">
              <a:latin typeface="Trebuchet MS" pitchFamily="34" charset="0"/>
            </a:endParaRPr>
          </a:p>
        </p:txBody>
      </p:sp>
      <p:sp>
        <p:nvSpPr>
          <p:cNvPr id="24591" name="TextBox 18"/>
          <p:cNvSpPr txBox="1">
            <a:spLocks noChangeArrowheads="1"/>
          </p:cNvSpPr>
          <p:nvPr/>
        </p:nvSpPr>
        <p:spPr bwMode="auto">
          <a:xfrm>
            <a:off x="1214438" y="6215063"/>
            <a:ext cx="5270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latin typeface="Trebuchet MS" pitchFamily="34" charset="0"/>
              </a:rPr>
              <a:t>b</a:t>
            </a:r>
            <a:endParaRPr lang="ru-RU" sz="4800">
              <a:latin typeface="Trebuchet MS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285875" y="785813"/>
            <a:ext cx="785813" cy="7858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593" name="TextBox 21"/>
          <p:cNvSpPr txBox="1">
            <a:spLocks noChangeArrowheads="1"/>
          </p:cNvSpPr>
          <p:nvPr/>
        </p:nvSpPr>
        <p:spPr bwMode="auto">
          <a:xfrm>
            <a:off x="1428750" y="785813"/>
            <a:ext cx="5064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Trebuchet MS" pitchFamily="34" charset="0"/>
              </a:rPr>
              <a:t>1</a:t>
            </a:r>
            <a:endParaRPr lang="ru-RU" sz="480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143000" y="5429250"/>
            <a:ext cx="785813" cy="78581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1214438" y="3143250"/>
            <a:ext cx="785812" cy="78581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596" name="TextBox 25"/>
          <p:cNvSpPr txBox="1">
            <a:spLocks noChangeArrowheads="1"/>
          </p:cNvSpPr>
          <p:nvPr/>
        </p:nvSpPr>
        <p:spPr bwMode="auto">
          <a:xfrm>
            <a:off x="1357313" y="3143250"/>
            <a:ext cx="5064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Trebuchet MS" pitchFamily="34" charset="0"/>
              </a:rPr>
              <a:t>2</a:t>
            </a:r>
            <a:endParaRPr lang="ru-RU" sz="480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24597" name="TextBox 26"/>
          <p:cNvSpPr txBox="1">
            <a:spLocks noChangeArrowheads="1"/>
          </p:cNvSpPr>
          <p:nvPr/>
        </p:nvSpPr>
        <p:spPr bwMode="auto">
          <a:xfrm>
            <a:off x="1285875" y="5429250"/>
            <a:ext cx="5064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FF0000"/>
                </a:solidFill>
                <a:latin typeface="Trebuchet MS" pitchFamily="34" charset="0"/>
              </a:rPr>
              <a:t>3</a:t>
            </a:r>
            <a:endParaRPr lang="ru-RU" sz="480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24598" name="TextBox 27"/>
          <p:cNvSpPr txBox="1">
            <a:spLocks noChangeArrowheads="1"/>
          </p:cNvSpPr>
          <p:nvPr/>
        </p:nvSpPr>
        <p:spPr bwMode="auto">
          <a:xfrm>
            <a:off x="4714875" y="500063"/>
            <a:ext cx="1860550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Р= а 4</a:t>
            </a:r>
          </a:p>
        </p:txBody>
      </p:sp>
      <p:sp>
        <p:nvSpPr>
          <p:cNvPr id="29" name="Овал 28"/>
          <p:cNvSpPr/>
          <p:nvPr/>
        </p:nvSpPr>
        <p:spPr>
          <a:xfrm>
            <a:off x="6000750" y="928688"/>
            <a:ext cx="71438" cy="714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600" name="TextBox 29"/>
          <p:cNvSpPr txBox="1">
            <a:spLocks noChangeArrowheads="1"/>
          </p:cNvSpPr>
          <p:nvPr/>
        </p:nvSpPr>
        <p:spPr bwMode="auto">
          <a:xfrm>
            <a:off x="4929188" y="3071813"/>
            <a:ext cx="2525712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Р= а 3+</a:t>
            </a:r>
            <a:r>
              <a:rPr lang="en-US" sz="4800">
                <a:latin typeface="Trebuchet MS" pitchFamily="34" charset="0"/>
              </a:rPr>
              <a:t>b</a:t>
            </a:r>
            <a:endParaRPr lang="ru-RU" sz="4800">
              <a:latin typeface="Trebuchet MS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286500" y="3500438"/>
            <a:ext cx="61913" cy="6191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602" name="TextBox 31"/>
          <p:cNvSpPr txBox="1">
            <a:spLocks noChangeArrowheads="1"/>
          </p:cNvSpPr>
          <p:nvPr/>
        </p:nvSpPr>
        <p:spPr bwMode="auto">
          <a:xfrm>
            <a:off x="4929188" y="5286375"/>
            <a:ext cx="3162300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latin typeface="Trebuchet MS" pitchFamily="34" charset="0"/>
              </a:rPr>
              <a:t>Р= </a:t>
            </a:r>
            <a:r>
              <a:rPr lang="en-US" sz="4800">
                <a:latin typeface="Trebuchet MS" pitchFamily="34" charset="0"/>
              </a:rPr>
              <a:t>(</a:t>
            </a:r>
            <a:r>
              <a:rPr lang="ru-RU" sz="4800">
                <a:latin typeface="Trebuchet MS" pitchFamily="34" charset="0"/>
              </a:rPr>
              <a:t>а+</a:t>
            </a:r>
            <a:r>
              <a:rPr lang="en-US" sz="4800">
                <a:latin typeface="Trebuchet MS" pitchFamily="34" charset="0"/>
              </a:rPr>
              <a:t>b)  2</a:t>
            </a:r>
            <a:endParaRPr lang="ru-RU" sz="4800">
              <a:latin typeface="Trebuchet MS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7429500" y="5715000"/>
            <a:ext cx="61913" cy="6191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 rot="16200000" flipH="1">
            <a:off x="2035969" y="2107407"/>
            <a:ext cx="4071937" cy="171450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2500313" y="1500188"/>
            <a:ext cx="3071812" cy="1857375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2571750" y="4071938"/>
            <a:ext cx="2928938" cy="171450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1857375" y="0"/>
            <a:ext cx="4286250" cy="350043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Мозговой штурм</a:t>
            </a:r>
            <a:endParaRPr lang="ru-RU" sz="4400" b="1" dirty="0"/>
          </a:p>
        </p:txBody>
      </p:sp>
      <p:sp>
        <p:nvSpPr>
          <p:cNvPr id="3" name="6-конечная звезда 2"/>
          <p:cNvSpPr/>
          <p:nvPr/>
        </p:nvSpPr>
        <p:spPr>
          <a:xfrm>
            <a:off x="3786188" y="3143250"/>
            <a:ext cx="4786312" cy="371475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Загадки геометрии</a:t>
            </a:r>
            <a:endParaRPr lang="ru-RU" sz="4400" b="1" dirty="0"/>
          </a:p>
        </p:txBody>
      </p:sp>
      <p:sp>
        <p:nvSpPr>
          <p:cNvPr id="4" name="6-конечная звезда 3"/>
          <p:cNvSpPr/>
          <p:nvPr/>
        </p:nvSpPr>
        <p:spPr>
          <a:xfrm>
            <a:off x="0" y="2571750"/>
            <a:ext cx="4572000" cy="428625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Весёлые вопросы</a:t>
            </a:r>
            <a:endParaRPr lang="ru-RU" sz="4400" b="1" dirty="0"/>
          </a:p>
        </p:txBody>
      </p:sp>
      <p:sp>
        <p:nvSpPr>
          <p:cNvPr id="5" name="6-конечная звезда 4"/>
          <p:cNvSpPr/>
          <p:nvPr/>
        </p:nvSpPr>
        <p:spPr>
          <a:xfrm>
            <a:off x="1857375" y="0"/>
            <a:ext cx="4286250" cy="350043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В</a:t>
            </a:r>
            <a:endParaRPr lang="ru-RU" sz="4400" b="1" dirty="0"/>
          </a:p>
        </p:txBody>
      </p:sp>
      <p:sp>
        <p:nvSpPr>
          <p:cNvPr id="6" name="6-конечная звезда 5"/>
          <p:cNvSpPr/>
          <p:nvPr/>
        </p:nvSpPr>
        <p:spPr>
          <a:xfrm>
            <a:off x="0" y="2571750"/>
            <a:ext cx="4572000" cy="428625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добрый</a:t>
            </a:r>
            <a:endParaRPr lang="ru-RU" sz="4400" b="1" dirty="0"/>
          </a:p>
        </p:txBody>
      </p:sp>
      <p:sp>
        <p:nvSpPr>
          <p:cNvPr id="7" name="6-конечная звезда 6"/>
          <p:cNvSpPr/>
          <p:nvPr/>
        </p:nvSpPr>
        <p:spPr>
          <a:xfrm>
            <a:off x="3786188" y="3143250"/>
            <a:ext cx="4786312" cy="371475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путь!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0" y="0"/>
            <a:ext cx="7786688" cy="6500813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Новые открытия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3214688" y="928688"/>
            <a:ext cx="298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Trebuchet MS" pitchFamily="34" charset="0"/>
              </a:rPr>
              <a:t>Задача № 293</a:t>
            </a:r>
            <a:r>
              <a:rPr lang="ru-RU">
                <a:latin typeface="Trebuchet MS" pitchFamily="34" charset="0"/>
              </a:rPr>
              <a:t>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50" y="1928813"/>
          <a:ext cx="7834313" cy="2944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7702"/>
                <a:gridCol w="3127404"/>
                <a:gridCol w="1619240"/>
              </a:tblGrid>
              <a:tr h="1208003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Стоимость покупки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Дано в кассу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Сдача</a:t>
                      </a:r>
                      <a:endParaRPr lang="ru-RU" sz="3600" dirty="0"/>
                    </a:p>
                  </a:txBody>
                  <a:tcPr/>
                </a:tc>
              </a:tr>
              <a:tr h="699875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36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3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928813"/>
          <a:ext cx="7834313" cy="3494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7702"/>
                <a:gridCol w="3127404"/>
                <a:gridCol w="1619240"/>
              </a:tblGrid>
              <a:tr h="1208003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Стоимость покупки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Дано в кассу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Сдача</a:t>
                      </a:r>
                      <a:endParaRPr lang="ru-RU" sz="3600" dirty="0"/>
                    </a:p>
                  </a:txBody>
                  <a:tcPr/>
                </a:tc>
              </a:tr>
              <a:tr h="699875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397руб.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500руб.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algn="ctr"/>
                      <a:endParaRPr lang="ru-RU" sz="36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36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3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687" name="TextBox 2"/>
          <p:cNvSpPr txBox="1">
            <a:spLocks noChangeArrowheads="1"/>
          </p:cNvSpPr>
          <p:nvPr/>
        </p:nvSpPr>
        <p:spPr bwMode="auto">
          <a:xfrm>
            <a:off x="2428875" y="500063"/>
            <a:ext cx="35861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rebuchet MS" pitchFamily="34" charset="0"/>
              </a:rPr>
              <a:t>Задача № 293.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1500188"/>
          <a:ext cx="7639050" cy="3779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1785950"/>
                <a:gridCol w="1714512"/>
                <a:gridCol w="18529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Вид товара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Хлеб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Молоко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Сметана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Цена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10 руб. 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15 руб.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12 руб.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Кол -</a:t>
                      </a:r>
                      <a:r>
                        <a:rPr lang="ru-RU" sz="3200" baseline="0" dirty="0" smtClean="0"/>
                        <a:t> </a:t>
                      </a:r>
                      <a:r>
                        <a:rPr lang="ru-RU" sz="3200" dirty="0" smtClean="0"/>
                        <a:t>во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2батона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1пакет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1пачка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Стоимость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724" name="TextBox 2"/>
          <p:cNvSpPr txBox="1">
            <a:spLocks noChangeArrowheads="1"/>
          </p:cNvSpPr>
          <p:nvPr/>
        </p:nvSpPr>
        <p:spPr bwMode="auto">
          <a:xfrm>
            <a:off x="4429125" y="4714875"/>
            <a:ext cx="360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rebuchet MS" pitchFamily="34" charset="0"/>
              </a:rPr>
              <a:t>?</a:t>
            </a:r>
          </a:p>
        </p:txBody>
      </p:sp>
      <p:sp>
        <p:nvSpPr>
          <p:cNvPr id="29725" name="TextBox 3"/>
          <p:cNvSpPr txBox="1">
            <a:spLocks noChangeArrowheads="1"/>
          </p:cNvSpPr>
          <p:nvPr/>
        </p:nvSpPr>
        <p:spPr bwMode="auto">
          <a:xfrm>
            <a:off x="2428875" y="571500"/>
            <a:ext cx="3243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rebuchet MS" pitchFamily="34" charset="0"/>
              </a:rPr>
              <a:t>Задача №294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2928938"/>
            <a:ext cx="82200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rebuchet MS" pitchFamily="34" charset="0"/>
              </a:rPr>
              <a:t>10 2+15 3+12=77(руб.)</a:t>
            </a:r>
          </a:p>
          <a:p>
            <a:endParaRPr lang="ru-RU" sz="4000" b="1">
              <a:latin typeface="Trebuchet MS" pitchFamily="34" charset="0"/>
            </a:endParaRPr>
          </a:p>
          <a:p>
            <a:r>
              <a:rPr lang="ru-RU" sz="4000" b="1">
                <a:latin typeface="Trebuchet MS" pitchFamily="34" charset="0"/>
              </a:rPr>
              <a:t>Ответ: 77рублей стоит покупка.</a:t>
            </a:r>
          </a:p>
        </p:txBody>
      </p:sp>
      <p:sp>
        <p:nvSpPr>
          <p:cNvPr id="3" name="Овал 2"/>
          <p:cNvSpPr/>
          <p:nvPr/>
        </p:nvSpPr>
        <p:spPr>
          <a:xfrm>
            <a:off x="714375" y="3214688"/>
            <a:ext cx="714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071688" y="3286125"/>
            <a:ext cx="71437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0" y="357188"/>
            <a:ext cx="82153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rebuchet MS" pitchFamily="34" charset="0"/>
              </a:rPr>
              <a:t>1)10  2= 20(руб.)-стоят 2 батона</a:t>
            </a:r>
          </a:p>
          <a:p>
            <a:r>
              <a:rPr lang="ru-RU" sz="4000" b="1">
                <a:latin typeface="Trebuchet MS" pitchFamily="34" charset="0"/>
              </a:rPr>
              <a:t>2)15  3=45 (руб.)-стоят 3пакета</a:t>
            </a:r>
          </a:p>
          <a:p>
            <a:r>
              <a:rPr lang="ru-RU" sz="4000" b="1">
                <a:latin typeface="Trebuchet MS" pitchFamily="34" charset="0"/>
              </a:rPr>
              <a:t>3)20+45+12=77(руб.)</a:t>
            </a:r>
          </a:p>
        </p:txBody>
      </p:sp>
      <p:sp>
        <p:nvSpPr>
          <p:cNvPr id="6" name="Овал 5"/>
          <p:cNvSpPr/>
          <p:nvPr/>
        </p:nvSpPr>
        <p:spPr>
          <a:xfrm>
            <a:off x="1285875" y="714375"/>
            <a:ext cx="71438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285875" y="1285875"/>
            <a:ext cx="71438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0" y="0"/>
            <a:ext cx="7786688" cy="6500813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 err="1"/>
              <a:t>Физ</a:t>
            </a:r>
            <a:endParaRPr lang="ru-RU" sz="80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минутка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-142875" y="-285750"/>
            <a:ext cx="8643938" cy="7572375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ТОВАРИЩЕСКИЙ</a:t>
            </a:r>
            <a:r>
              <a:rPr lang="ru-RU" sz="8000" b="1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матч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1" descr="http://i14.fastpic.ru/big/2010/1223/e3/fa48b5c5aff7246c0119032f05195fe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276096">
            <a:off x="1619250" y="1628775"/>
            <a:ext cx="4851400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2" descr="http://i14.fastpic.ru/big/2010/1223/e3/fa48b5c5aff7246c0119032f05195fe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204570">
            <a:off x="3059113" y="3357563"/>
            <a:ext cx="485457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323850" y="620713"/>
            <a:ext cx="42862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Trebuchet MS" pitchFamily="34" charset="0"/>
              </a:rPr>
              <a:t>50+50=100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50" y="500063"/>
            <a:ext cx="7299325" cy="720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Tx/>
              <a:buChar char="-"/>
            </a:pPr>
            <a:r>
              <a:rPr lang="ru-RU" sz="6600" b="1">
                <a:solidFill>
                  <a:srgbClr val="FF66CC"/>
                </a:solidFill>
                <a:cs typeface="Times New Roman" pitchFamily="18" charset="0"/>
              </a:rPr>
              <a:t>Буду думать!</a:t>
            </a:r>
          </a:p>
          <a:p>
            <a:endParaRPr lang="ru-RU" sz="6600" b="1">
              <a:solidFill>
                <a:srgbClr val="FF66CC"/>
              </a:solidFill>
            </a:endParaRPr>
          </a:p>
          <a:p>
            <a:pPr eaLnBrk="0" hangingPunct="0">
              <a:buFontTx/>
              <a:buChar char="-"/>
            </a:pPr>
            <a:r>
              <a:rPr lang="ru-RU" sz="6600" b="1">
                <a:solidFill>
                  <a:srgbClr val="FF66CC"/>
                </a:solidFill>
                <a:cs typeface="Times New Roman" pitchFamily="18" charset="0"/>
              </a:rPr>
              <a:t>Буду стараться!</a:t>
            </a:r>
          </a:p>
          <a:p>
            <a:pPr eaLnBrk="0" hangingPunct="0"/>
            <a:endParaRPr lang="ru-RU" sz="6600" b="1">
              <a:solidFill>
                <a:srgbClr val="FF66CC"/>
              </a:solidFill>
            </a:endParaRPr>
          </a:p>
          <a:p>
            <a:pPr eaLnBrk="0" hangingPunct="0">
              <a:buFontTx/>
              <a:buChar char="-"/>
            </a:pPr>
            <a:r>
              <a:rPr lang="ru-RU" sz="6600" b="1">
                <a:solidFill>
                  <a:srgbClr val="FF66CC"/>
                </a:solidFill>
                <a:cs typeface="Times New Roman" pitchFamily="18" charset="0"/>
              </a:rPr>
              <a:t>Буду </a:t>
            </a:r>
          </a:p>
          <a:p>
            <a:pPr eaLnBrk="0" hangingPunct="0"/>
            <a:r>
              <a:rPr lang="ru-RU" sz="6600" b="1">
                <a:solidFill>
                  <a:srgbClr val="FF66CC"/>
                </a:solidFill>
                <a:cs typeface="Times New Roman" pitchFamily="18" charset="0"/>
              </a:rPr>
              <a:t>внимательным!</a:t>
            </a:r>
            <a:endParaRPr lang="ru-RU" sz="6600" b="1">
              <a:solidFill>
                <a:srgbClr val="FF66CC"/>
              </a:solidFill>
            </a:endParaRPr>
          </a:p>
          <a:p>
            <a:pPr eaLnBrk="0" hangingPunct="0"/>
            <a:endParaRPr lang="ru-RU" sz="6600" b="1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9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0"/>
            <a:ext cx="12239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Рисунок 11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0"/>
            <a:ext cx="12239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Рисунок 12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0"/>
            <a:ext cx="12239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13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0"/>
            <a:ext cx="12239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Рисунок 14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0"/>
            <a:ext cx="12239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Рисунок 15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698875"/>
            <a:ext cx="12239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Рисунок 16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3698875"/>
            <a:ext cx="12239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Рисунок 17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3698875"/>
            <a:ext cx="12239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Рисунок 18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3698875"/>
            <a:ext cx="12239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Рисунок 19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3698875"/>
            <a:ext cx="1223963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7" name="TextBox 20"/>
          <p:cNvSpPr txBox="1">
            <a:spLocks noChangeArrowheads="1"/>
          </p:cNvSpPr>
          <p:nvPr/>
        </p:nvSpPr>
        <p:spPr bwMode="auto">
          <a:xfrm>
            <a:off x="2000250" y="2857500"/>
            <a:ext cx="44021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FF0000"/>
                </a:solidFill>
                <a:latin typeface="Trebuchet MS" pitchFamily="34" charset="0"/>
              </a:rPr>
              <a:t>10 10=100</a:t>
            </a:r>
          </a:p>
        </p:txBody>
      </p:sp>
      <p:sp>
        <p:nvSpPr>
          <p:cNvPr id="22" name="Овал 21"/>
          <p:cNvSpPr/>
          <p:nvPr/>
        </p:nvSpPr>
        <p:spPr>
          <a:xfrm>
            <a:off x="3143250" y="33575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3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500438"/>
            <a:ext cx="3159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4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000625"/>
            <a:ext cx="31591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Рисунок 5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4929188"/>
            <a:ext cx="3159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Рисунок 6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3500438"/>
            <a:ext cx="3159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Рисунок 7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1928813"/>
            <a:ext cx="3159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Рисунок 8" descr="http://i14.fastpic.ru/big/2010/1223/e3/fa48b5c5aff7246c0119032f05195fe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571625"/>
            <a:ext cx="35718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Box 9"/>
          <p:cNvSpPr txBox="1">
            <a:spLocks noChangeArrowheads="1"/>
          </p:cNvSpPr>
          <p:nvPr/>
        </p:nvSpPr>
        <p:spPr bwMode="auto">
          <a:xfrm>
            <a:off x="1857375" y="285750"/>
            <a:ext cx="53927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FF0000"/>
                </a:solidFill>
                <a:latin typeface="Trebuchet MS" pitchFamily="34" charset="0"/>
              </a:rPr>
              <a:t>50+10 5=100</a:t>
            </a:r>
          </a:p>
        </p:txBody>
      </p:sp>
      <p:sp>
        <p:nvSpPr>
          <p:cNvPr id="11" name="Овал 10"/>
          <p:cNvSpPr/>
          <p:nvPr/>
        </p:nvSpPr>
        <p:spPr>
          <a:xfrm>
            <a:off x="4500563" y="785813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1" descr="http://i14.fastpic.ru/big/2010/1223/e3/fa48b5c5aff7246c0119032f05195fe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00063"/>
            <a:ext cx="37147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Рисунок 2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286250"/>
            <a:ext cx="31591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3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14500"/>
            <a:ext cx="31591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Рисунок 4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7188"/>
            <a:ext cx="31591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Рисунок 5" descr="http://lol54.ru/uploads/posts/2012-05/thumbs/1338131095_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00375"/>
            <a:ext cx="31591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Рисунок 6" descr="http://stoimost-monetki.ru/wp-content/uploads/2013/02/5-rubley-2012-goda-Smolenskoe-srazhenie.jpg"/>
          <p:cNvPicPr>
            <a:picLocks noChangeAspect="1" noChangeArrowheads="1"/>
          </p:cNvPicPr>
          <p:nvPr/>
        </p:nvPicPr>
        <p:blipFill>
          <a:blip r:embed="rId4"/>
          <a:srcRect l="50385" b="13556"/>
          <a:stretch>
            <a:fillRect/>
          </a:stretch>
        </p:blipFill>
        <p:spPr bwMode="auto">
          <a:xfrm>
            <a:off x="214313" y="3214688"/>
            <a:ext cx="178593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Рисунок 7" descr="http://stoimost-monetki.ru/wp-content/uploads/2013/02/5-rubley-2012-goda-Smolenskoe-srazhenie.jpg"/>
          <p:cNvPicPr>
            <a:picLocks noChangeAspect="1" noChangeArrowheads="1"/>
          </p:cNvPicPr>
          <p:nvPr/>
        </p:nvPicPr>
        <p:blipFill>
          <a:blip r:embed="rId4"/>
          <a:srcRect l="50385" b="13556"/>
          <a:stretch>
            <a:fillRect/>
          </a:stretch>
        </p:blipFill>
        <p:spPr bwMode="auto">
          <a:xfrm>
            <a:off x="2357438" y="3143250"/>
            <a:ext cx="17145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TextBox 8"/>
          <p:cNvSpPr txBox="1">
            <a:spLocks noChangeArrowheads="1"/>
          </p:cNvSpPr>
          <p:nvPr/>
        </p:nvSpPr>
        <p:spPr bwMode="auto">
          <a:xfrm>
            <a:off x="714375" y="5572125"/>
            <a:ext cx="71342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FF0000"/>
                </a:solidFill>
                <a:latin typeface="Trebuchet MS" pitchFamily="34" charset="0"/>
              </a:rPr>
              <a:t>50+10 4+5 2=100</a:t>
            </a:r>
          </a:p>
        </p:txBody>
      </p:sp>
      <p:sp>
        <p:nvSpPr>
          <p:cNvPr id="10" name="Овал 9"/>
          <p:cNvSpPr/>
          <p:nvPr/>
        </p:nvSpPr>
        <p:spPr>
          <a:xfrm>
            <a:off x="5072063" y="6072188"/>
            <a:ext cx="71437" cy="714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86125" y="6072188"/>
            <a:ext cx="71438" cy="714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-285750" y="0"/>
            <a:ext cx="8643938" cy="68580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Для смелых 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1"/>
          <p:cNvSpPr txBox="1">
            <a:spLocks noChangeArrowheads="1"/>
          </p:cNvSpPr>
          <p:nvPr/>
        </p:nvSpPr>
        <p:spPr bwMode="auto">
          <a:xfrm>
            <a:off x="500063" y="1357313"/>
            <a:ext cx="764381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rebuchet MS" pitchFamily="34" charset="0"/>
              </a:rPr>
              <a:t>Рабочая тетрадь №2, стр</a:t>
            </a:r>
            <a:r>
              <a:rPr lang="ru-RU" sz="4000" b="1">
                <a:latin typeface="Trebuchet MS" pitchFamily="34" charset="0"/>
              </a:rPr>
              <a:t>. 67,</a:t>
            </a:r>
          </a:p>
          <a:p>
            <a:pPr algn="ctr"/>
            <a:r>
              <a:rPr lang="ru-RU" sz="4000">
                <a:latin typeface="Trebuchet MS" pitchFamily="34" charset="0"/>
              </a:rPr>
              <a:t>задача </a:t>
            </a:r>
            <a:r>
              <a:rPr lang="ru-RU" sz="4000" b="1">
                <a:latin typeface="Trebuchet MS" pitchFamily="34" charset="0"/>
              </a:rPr>
              <a:t>№ 159,</a:t>
            </a:r>
          </a:p>
          <a:p>
            <a:pPr algn="ctr"/>
            <a:r>
              <a:rPr lang="en-US" sz="4000">
                <a:latin typeface="Trebuchet MS" pitchFamily="34" charset="0"/>
              </a:rPr>
              <a:t>I</a:t>
            </a:r>
            <a:r>
              <a:rPr lang="ru-RU" sz="4000">
                <a:latin typeface="Trebuchet MS" pitchFamily="34" charset="0"/>
              </a:rPr>
              <a:t> вариант- а,</a:t>
            </a:r>
          </a:p>
          <a:p>
            <a:pPr algn="ctr"/>
            <a:r>
              <a:rPr lang="en-US" sz="4000">
                <a:latin typeface="Trebuchet MS" pitchFamily="34" charset="0"/>
              </a:rPr>
              <a:t>II</a:t>
            </a:r>
            <a:r>
              <a:rPr lang="ru-RU" sz="4000">
                <a:latin typeface="Trebuchet MS" pitchFamily="34" charset="0"/>
              </a:rPr>
              <a:t> вариант- 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1000125" y="642938"/>
            <a:ext cx="65611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600">
                <a:latin typeface="Trebuchet MS" pitchFamily="34" charset="0"/>
              </a:rPr>
              <a:t>I</a:t>
            </a:r>
            <a:r>
              <a:rPr lang="ru-RU" sz="6600">
                <a:latin typeface="Trebuchet MS" pitchFamily="34" charset="0"/>
              </a:rPr>
              <a:t> вариант:</a:t>
            </a:r>
          </a:p>
          <a:p>
            <a:r>
              <a:rPr lang="ru-RU" sz="6600">
                <a:latin typeface="Trebuchet MS" pitchFamily="34" charset="0"/>
              </a:rPr>
              <a:t>(18+6):2=12( км)</a:t>
            </a:r>
          </a:p>
        </p:txBody>
      </p:sp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857250" y="3571875"/>
            <a:ext cx="65611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600">
                <a:latin typeface="Trebuchet MS" pitchFamily="34" charset="0"/>
              </a:rPr>
              <a:t>II</a:t>
            </a:r>
            <a:r>
              <a:rPr lang="ru-RU" sz="6600">
                <a:latin typeface="Trebuchet MS" pitchFamily="34" charset="0"/>
              </a:rPr>
              <a:t> вариант:</a:t>
            </a:r>
          </a:p>
          <a:p>
            <a:r>
              <a:rPr lang="ru-RU" sz="6600">
                <a:latin typeface="Trebuchet MS" pitchFamily="34" charset="0"/>
              </a:rPr>
              <a:t>(18:2)+6=15( км)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-285750" y="0"/>
            <a:ext cx="8643938" cy="68580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Рефлексия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рямоугольник 1"/>
          <p:cNvSpPr>
            <a:spLocks noChangeArrowheads="1"/>
          </p:cNvSpPr>
          <p:nvPr/>
        </p:nvSpPr>
        <p:spPr bwMode="auto">
          <a:xfrm>
            <a:off x="0" y="1000125"/>
            <a:ext cx="9286875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FF66CC"/>
                </a:solidFill>
                <a:latin typeface="Trebuchet MS" pitchFamily="34" charset="0"/>
              </a:rPr>
              <a:t>-Я достиг цели – научился…</a:t>
            </a:r>
          </a:p>
          <a:p>
            <a:endParaRPr lang="ru-RU" sz="4400">
              <a:solidFill>
                <a:srgbClr val="FF66CC"/>
              </a:solidFill>
              <a:latin typeface="Trebuchet MS" pitchFamily="34" charset="0"/>
            </a:endParaRPr>
          </a:p>
          <a:p>
            <a:pPr>
              <a:buFontTx/>
              <a:buChar char="-"/>
            </a:pPr>
            <a:r>
              <a:rPr lang="ru-RU" sz="4400">
                <a:solidFill>
                  <a:srgbClr val="FF66CC"/>
                </a:solidFill>
                <a:latin typeface="Trebuchet MS" pitchFamily="34" charset="0"/>
              </a:rPr>
              <a:t>Я допускаю ошибки, поэтому…</a:t>
            </a:r>
          </a:p>
          <a:p>
            <a:pPr>
              <a:buFontTx/>
              <a:buChar char="-"/>
            </a:pPr>
            <a:endParaRPr lang="ru-RU" sz="4400">
              <a:solidFill>
                <a:srgbClr val="FF66CC"/>
              </a:solidFill>
              <a:latin typeface="Trebuchet MS" pitchFamily="34" charset="0"/>
            </a:endParaRPr>
          </a:p>
          <a:p>
            <a:r>
              <a:rPr lang="ru-RU" sz="4400">
                <a:solidFill>
                  <a:srgbClr val="FF66CC"/>
                </a:solidFill>
                <a:latin typeface="Trebuchet MS" pitchFamily="34" charset="0"/>
              </a:rPr>
              <a:t>-Мне больше всего удалось…</a:t>
            </a:r>
          </a:p>
          <a:p>
            <a:r>
              <a:rPr lang="ru-RU" sz="4400">
                <a:solidFill>
                  <a:srgbClr val="FF66CC"/>
                </a:solidFill>
                <a:latin typeface="Trebuchet MS" pitchFamily="34" charset="0"/>
              </a:rPr>
              <a:t> </a:t>
            </a:r>
          </a:p>
          <a:p>
            <a:r>
              <a:rPr lang="ru-RU" sz="4400">
                <a:solidFill>
                  <a:srgbClr val="FF66CC"/>
                </a:solidFill>
                <a:latin typeface="Trebuchet MS" pitchFamily="34" charset="0"/>
              </a:rPr>
              <a:t>-Могу похвалить своих одноклассников за…</a:t>
            </a:r>
          </a:p>
          <a:p>
            <a:r>
              <a:rPr lang="ru-RU" sz="4400">
                <a:latin typeface="Trebuchet MS" pitchFamily="34" charset="0"/>
              </a:rPr>
              <a:t>-</a:t>
            </a:r>
            <a:endParaRPr lang="ru-RU" sz="4400">
              <a:solidFill>
                <a:srgbClr val="FF66CC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перфолента 8"/>
          <p:cNvSpPr/>
          <p:nvPr/>
        </p:nvSpPr>
        <p:spPr>
          <a:xfrm>
            <a:off x="500063" y="1428750"/>
            <a:ext cx="7358062" cy="40005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/>
              <a:t>М</a:t>
            </a:r>
            <a:r>
              <a:rPr lang="ru-RU" sz="9600" b="1" dirty="0">
                <a:solidFill>
                  <a:srgbClr val="00B050"/>
                </a:solidFill>
              </a:rPr>
              <a:t>О</a:t>
            </a:r>
            <a:r>
              <a:rPr lang="ru-RU" sz="9600" b="1" dirty="0"/>
              <a:t>Л</a:t>
            </a:r>
            <a:r>
              <a:rPr lang="ru-RU" sz="9600" b="1" dirty="0">
                <a:solidFill>
                  <a:srgbClr val="FF0000"/>
                </a:solidFill>
              </a:rPr>
              <a:t>О</a:t>
            </a:r>
            <a:r>
              <a:rPr lang="ru-RU" sz="9600" b="1" dirty="0"/>
              <a:t>Д</a:t>
            </a:r>
            <a:r>
              <a:rPr lang="ru-RU" sz="9600" b="1" dirty="0">
                <a:solidFill>
                  <a:schemeClr val="bg1"/>
                </a:solidFill>
              </a:rPr>
              <a:t>Ц</a:t>
            </a:r>
            <a:r>
              <a:rPr lang="ru-RU" sz="9600" b="1" dirty="0">
                <a:solidFill>
                  <a:srgbClr val="00B050"/>
                </a:solidFill>
              </a:rPr>
              <a:t>Ы</a:t>
            </a:r>
            <a:r>
              <a:rPr lang="ru-RU" sz="9600" b="1" dirty="0">
                <a:solidFill>
                  <a:srgbClr val="FF0000"/>
                </a:solidFill>
              </a:rPr>
              <a:t>!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0" y="0"/>
            <a:ext cx="7786688" cy="6500813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Мозговой штурм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43188" y="1500188"/>
            <a:ext cx="3214687" cy="26431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::</a:t>
            </a:r>
            <a:endParaRPr lang="ru-RU" dirty="0"/>
          </a:p>
        </p:txBody>
      </p:sp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3143250" y="2071688"/>
            <a:ext cx="25749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latin typeface="Trebuchet MS" pitchFamily="34" charset="0"/>
              </a:rPr>
              <a:t>600-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0"/>
            <a:ext cx="3000375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</a:t>
            </a:r>
            <a:r>
              <a:rPr lang="ru-RU" sz="9600">
                <a:latin typeface="Trebuchet MS" pitchFamily="34" charset="0"/>
              </a:rPr>
              <a:t>280  </a:t>
            </a:r>
          </a:p>
          <a:p>
            <a:r>
              <a:rPr lang="ru-RU">
                <a:latin typeface="Trebuchet MS" pitchFamily="34" charset="0"/>
              </a:rPr>
              <a:t> 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3" y="4500563"/>
            <a:ext cx="3000375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>
                <a:latin typeface="Trebuchet MS" pitchFamily="34" charset="0"/>
              </a:rPr>
              <a:t>518   </a:t>
            </a:r>
          </a:p>
          <a:p>
            <a:endParaRPr lang="ru-RU">
              <a:latin typeface="Trebuchet MS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86375" y="4572000"/>
            <a:ext cx="21224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latin typeface="Trebuchet MS" pitchFamily="34" charset="0"/>
              </a:rPr>
              <a:t>492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2428876" y="1214437"/>
            <a:ext cx="571500" cy="42862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071688" y="4071938"/>
            <a:ext cx="715962" cy="64293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5143500" y="4071938"/>
            <a:ext cx="714375" cy="642937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57750" y="-142875"/>
            <a:ext cx="21224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>
                <a:latin typeface="Trebuchet MS" pitchFamily="34" charset="0"/>
              </a:rPr>
              <a:t>354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10800000" flipV="1">
            <a:off x="5143500" y="1214438"/>
            <a:ext cx="500063" cy="42862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500" y="2714625"/>
            <a:ext cx="27860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43000" indent="-1143000">
              <a:buFontTx/>
              <a:buAutoNum type="arabicPlain" startAt="30"/>
            </a:pPr>
            <a:r>
              <a:rPr lang="ru-RU" sz="6600" b="1">
                <a:cs typeface="Times New Roman" pitchFamily="18" charset="0"/>
              </a:rPr>
              <a:t> 5</a:t>
            </a:r>
          </a:p>
        </p:txBody>
      </p:sp>
      <p:sp>
        <p:nvSpPr>
          <p:cNvPr id="4" name="Овал 3"/>
          <p:cNvSpPr/>
          <p:nvPr/>
        </p:nvSpPr>
        <p:spPr>
          <a:xfrm>
            <a:off x="1714500" y="3143250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1500" y="2571750"/>
            <a:ext cx="1928813" cy="1714500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rot="19718171">
            <a:off x="2189163" y="2025650"/>
            <a:ext cx="1860550" cy="4238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37" name="TextBox 14"/>
          <p:cNvSpPr txBox="1">
            <a:spLocks noChangeArrowheads="1"/>
          </p:cNvSpPr>
          <p:nvPr/>
        </p:nvSpPr>
        <p:spPr bwMode="auto">
          <a:xfrm>
            <a:off x="1785938" y="1143000"/>
            <a:ext cx="1485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:10</a:t>
            </a:r>
          </a:p>
        </p:txBody>
      </p:sp>
      <p:sp>
        <p:nvSpPr>
          <p:cNvPr id="16" name="Овал 15"/>
          <p:cNvSpPr/>
          <p:nvPr/>
        </p:nvSpPr>
        <p:spPr>
          <a:xfrm>
            <a:off x="3857625" y="500063"/>
            <a:ext cx="1928813" cy="1714500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15</a:t>
            </a:r>
            <a:endParaRPr lang="ru-RU" dirty="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14813" y="785813"/>
            <a:ext cx="11747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15</a:t>
            </a:r>
          </a:p>
        </p:txBody>
      </p:sp>
      <p:sp>
        <p:nvSpPr>
          <p:cNvPr id="18" name="Овал 17"/>
          <p:cNvSpPr/>
          <p:nvPr/>
        </p:nvSpPr>
        <p:spPr>
          <a:xfrm>
            <a:off x="6215063" y="2928938"/>
            <a:ext cx="1928812" cy="1714500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66</a:t>
            </a: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2440483">
            <a:off x="5700713" y="1984375"/>
            <a:ext cx="1860550" cy="4238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42" name="TextBox 19"/>
          <p:cNvSpPr txBox="1">
            <a:spLocks noChangeArrowheads="1"/>
          </p:cNvSpPr>
          <p:nvPr/>
        </p:nvSpPr>
        <p:spPr bwMode="auto">
          <a:xfrm>
            <a:off x="6929438" y="1143000"/>
            <a:ext cx="6794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4</a:t>
            </a:r>
          </a:p>
        </p:txBody>
      </p:sp>
      <p:sp>
        <p:nvSpPr>
          <p:cNvPr id="21" name="Овал 20"/>
          <p:cNvSpPr/>
          <p:nvPr/>
        </p:nvSpPr>
        <p:spPr>
          <a:xfrm>
            <a:off x="6500813" y="1428750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715125" y="3143250"/>
            <a:ext cx="11747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60</a:t>
            </a:r>
          </a:p>
        </p:txBody>
      </p:sp>
      <p:sp>
        <p:nvSpPr>
          <p:cNvPr id="23" name="Овал 22"/>
          <p:cNvSpPr/>
          <p:nvPr/>
        </p:nvSpPr>
        <p:spPr>
          <a:xfrm>
            <a:off x="6357938" y="5500688"/>
            <a:ext cx="142875" cy="14287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071813" y="4929188"/>
            <a:ext cx="1928812" cy="1714500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66</a:t>
            </a:r>
            <a:endParaRPr lang="ru-RU" dirty="0"/>
          </a:p>
        </p:txBody>
      </p:sp>
      <p:sp>
        <p:nvSpPr>
          <p:cNvPr id="26" name="Стрелка вправо 25"/>
          <p:cNvSpPr/>
          <p:nvPr/>
        </p:nvSpPr>
        <p:spPr>
          <a:xfrm rot="8834456">
            <a:off x="4935538" y="5038725"/>
            <a:ext cx="1860550" cy="4238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48" name="TextBox 26"/>
          <p:cNvSpPr txBox="1">
            <a:spLocks noChangeArrowheads="1"/>
          </p:cNvSpPr>
          <p:nvPr/>
        </p:nvSpPr>
        <p:spPr bwMode="auto">
          <a:xfrm>
            <a:off x="6500813" y="5000625"/>
            <a:ext cx="16700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rebuchet MS" pitchFamily="34" charset="0"/>
              </a:rPr>
              <a:t>100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000375" y="5214938"/>
            <a:ext cx="2428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>
                <a:solidFill>
                  <a:srgbClr val="FF0000"/>
                </a:solidFill>
                <a:latin typeface="Trebuchet MS" pitchFamily="34" charset="0"/>
              </a:rPr>
              <a:t>6000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6-конечная звезда 1"/>
          <p:cNvSpPr/>
          <p:nvPr/>
        </p:nvSpPr>
        <p:spPr>
          <a:xfrm>
            <a:off x="0" y="0"/>
            <a:ext cx="7786688" cy="6500813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Весёлые вопросы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63" y="814388"/>
            <a:ext cx="7572375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000" i="1">
                <a:cs typeface="Times New Roman" pitchFamily="18" charset="0"/>
              </a:rPr>
              <a:t>Число ног у паука умножить на количество дней в апреле</a:t>
            </a: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2000" i="1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2000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000" i="1">
                <a:cs typeface="Times New Roman" pitchFamily="18" charset="0"/>
              </a:rPr>
              <a:t>Количество месяцев в году умножить на число голов Змея Горыныча</a:t>
            </a:r>
            <a:r>
              <a:rPr lang="ru-RU" sz="1600" i="1">
                <a:cs typeface="Times New Roman" pitchFamily="18" charset="0"/>
              </a:rPr>
              <a:t>.</a:t>
            </a: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1600" i="1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1600" i="1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000" i="1">
                <a:cs typeface="Times New Roman" pitchFamily="18" charset="0"/>
              </a:rPr>
              <a:t>Любимую оценку ученика умножить на самое маленькое двузначное число. </a:t>
            </a: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2000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000" i="1">
                <a:cs typeface="Times New Roman" pitchFamily="18" charset="0"/>
              </a:rPr>
              <a:t>Продолжительность урока уменьшить в число дней недели без выходных.</a:t>
            </a: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000" i="1">
                <a:cs typeface="Times New Roman" pitchFamily="18" charset="0"/>
              </a:rPr>
              <a:t> </a:t>
            </a:r>
            <a:endParaRPr lang="ru-RU" sz="2000"/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2000" i="1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endParaRPr lang="ru-RU" sz="2000">
              <a:cs typeface="Times New Roman" pitchFamily="18" charset="0"/>
            </a:endParaRPr>
          </a:p>
          <a:p>
            <a:pPr indent="228600" eaLnBrk="0" hangingPunct="0">
              <a:buFontTx/>
              <a:buChar char="•"/>
              <a:tabLst>
                <a:tab pos="228600" algn="l"/>
              </a:tabLst>
            </a:pPr>
            <a:r>
              <a:rPr lang="ru-RU" sz="2000" i="1">
                <a:cs typeface="Times New Roman" pitchFamily="18" charset="0"/>
              </a:rPr>
              <a:t>Половину рубля уменьшить в число хвостов у 10 котов. </a:t>
            </a:r>
            <a:endParaRPr lang="ru-RU" sz="20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00375" y="1071563"/>
            <a:ext cx="2157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rebuchet MS" pitchFamily="34" charset="0"/>
              </a:rPr>
              <a:t>8  30=</a:t>
            </a:r>
            <a:r>
              <a:rPr lang="ru-RU" sz="3600">
                <a:solidFill>
                  <a:srgbClr val="FF0000"/>
                </a:solidFill>
                <a:latin typeface="Trebuchet MS" pitchFamily="34" charset="0"/>
              </a:rPr>
              <a:t>240</a:t>
            </a:r>
          </a:p>
        </p:txBody>
      </p:sp>
      <p:sp>
        <p:nvSpPr>
          <p:cNvPr id="6" name="Овал 5"/>
          <p:cNvSpPr/>
          <p:nvPr/>
        </p:nvSpPr>
        <p:spPr>
          <a:xfrm>
            <a:off x="3429000" y="1357313"/>
            <a:ext cx="714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43188" y="2000250"/>
            <a:ext cx="3705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rebuchet MS" pitchFamily="34" charset="0"/>
              </a:rPr>
              <a:t>12  3=</a:t>
            </a:r>
            <a:r>
              <a:rPr lang="ru-RU" sz="3600">
                <a:solidFill>
                  <a:srgbClr val="FF0000"/>
                </a:solidFill>
                <a:latin typeface="Trebuchet MS" pitchFamily="34" charset="0"/>
              </a:rPr>
              <a:t>36</a:t>
            </a:r>
          </a:p>
        </p:txBody>
      </p:sp>
      <p:sp>
        <p:nvSpPr>
          <p:cNvPr id="11" name="Овал 10"/>
          <p:cNvSpPr/>
          <p:nvPr/>
        </p:nvSpPr>
        <p:spPr>
          <a:xfrm>
            <a:off x="3286125" y="2286000"/>
            <a:ext cx="71438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71775" y="3213100"/>
            <a:ext cx="3705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rebuchet MS" pitchFamily="34" charset="0"/>
              </a:rPr>
              <a:t>5  10=</a:t>
            </a:r>
            <a:r>
              <a:rPr lang="ru-RU" sz="3600">
                <a:solidFill>
                  <a:srgbClr val="FF0000"/>
                </a:solidFill>
                <a:latin typeface="Trebuchet MS" pitchFamily="34" charset="0"/>
              </a:rPr>
              <a:t>50</a:t>
            </a:r>
          </a:p>
        </p:txBody>
      </p:sp>
      <p:sp>
        <p:nvSpPr>
          <p:cNvPr id="14" name="Овал 13"/>
          <p:cNvSpPr/>
          <p:nvPr/>
        </p:nvSpPr>
        <p:spPr>
          <a:xfrm>
            <a:off x="3276600" y="3500438"/>
            <a:ext cx="71438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55875" y="4365625"/>
            <a:ext cx="3705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rebuchet MS" pitchFamily="34" charset="0"/>
              </a:rPr>
              <a:t>4   7=2</a:t>
            </a:r>
            <a:r>
              <a:rPr lang="ru-RU" sz="3600">
                <a:solidFill>
                  <a:srgbClr val="FF0000"/>
                </a:solidFill>
                <a:latin typeface="Trebuchet MS" pitchFamily="34" charset="0"/>
              </a:rPr>
              <a:t>8</a:t>
            </a:r>
          </a:p>
        </p:txBody>
      </p:sp>
      <p:sp>
        <p:nvSpPr>
          <p:cNvPr id="19" name="Овал 18"/>
          <p:cNvSpPr/>
          <p:nvPr/>
        </p:nvSpPr>
        <p:spPr>
          <a:xfrm>
            <a:off x="3071813" y="4786313"/>
            <a:ext cx="714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14625" y="6000750"/>
            <a:ext cx="3705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rebuchet MS" pitchFamily="34" charset="0"/>
              </a:rPr>
              <a:t>50  : 10=</a:t>
            </a:r>
            <a:r>
              <a:rPr lang="ru-RU" sz="3600">
                <a:solidFill>
                  <a:srgbClr val="FF0000"/>
                </a:solidFill>
                <a:latin typeface="Trebuchet MS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/>
      <p:bldP spid="11" grpId="0" animBg="1"/>
      <p:bldP spid="13" grpId="0"/>
      <p:bldP spid="14" grpId="1" animBg="1"/>
      <p:bldP spid="18" grpId="0"/>
      <p:bldP spid="19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6-конечная звезда 2"/>
          <p:cNvSpPr/>
          <p:nvPr/>
        </p:nvSpPr>
        <p:spPr>
          <a:xfrm>
            <a:off x="179388" y="0"/>
            <a:ext cx="7786687" cy="6500813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Загадки </a:t>
            </a:r>
            <a:r>
              <a:rPr lang="ru-RU" sz="7500" b="1" dirty="0"/>
              <a:t>геометрии</a:t>
            </a:r>
            <a:endParaRPr lang="ru-RU" sz="7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 l="49777" b="50000"/>
          <a:stretch>
            <a:fillRect/>
          </a:stretch>
        </p:blipFill>
        <p:spPr bwMode="auto">
          <a:xfrm>
            <a:off x="285750" y="571500"/>
            <a:ext cx="67564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500" y="4429125"/>
            <a:ext cx="71437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2857500"/>
            <a:ext cx="14287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4938" y="2000250"/>
            <a:ext cx="1000125" cy="142875"/>
          </a:xfrm>
          <a:prstGeom prst="rect">
            <a:avLst/>
          </a:prstGeom>
          <a:solidFill>
            <a:srgbClr val="0056B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43375" y="3357563"/>
            <a:ext cx="500063" cy="428625"/>
          </a:xfrm>
          <a:prstGeom prst="rect">
            <a:avLst/>
          </a:prstGeom>
          <a:solidFill>
            <a:srgbClr val="005C2A"/>
          </a:solidFill>
          <a:ln>
            <a:solidFill>
              <a:srgbClr val="0656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Блок-схема: ручное управление 6"/>
          <p:cNvSpPr/>
          <p:nvPr/>
        </p:nvSpPr>
        <p:spPr>
          <a:xfrm rot="11311141">
            <a:off x="2168525" y="3168650"/>
            <a:ext cx="365125" cy="371475"/>
          </a:xfrm>
          <a:prstGeom prst="flowChartManualOperation">
            <a:avLst/>
          </a:prstGeom>
          <a:solidFill>
            <a:srgbClr val="005C2A"/>
          </a:solidFill>
          <a:ln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373</TotalTime>
  <Words>244</Words>
  <Application>Microsoft Office PowerPoint</Application>
  <PresentationFormat>Экран (4:3)</PresentationFormat>
  <Paragraphs>132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28</vt:i4>
      </vt:variant>
    </vt:vector>
  </HeadingPairs>
  <TitlesOfParts>
    <vt:vector size="39" baseType="lpstr">
      <vt:lpstr>Trebuchet MS</vt:lpstr>
      <vt:lpstr>Arial</vt:lpstr>
      <vt:lpstr>Wingdings 2</vt:lpstr>
      <vt:lpstr>Wingdings</vt:lpstr>
      <vt:lpstr>Calibri</vt:lpstr>
      <vt:lpstr>Times New Roman</vt:lpstr>
      <vt:lpstr>Изящная</vt:lpstr>
      <vt:lpstr>Изящная</vt:lpstr>
      <vt:lpstr>Изящная</vt:lpstr>
      <vt:lpstr>Изящная</vt:lpstr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50</cp:revision>
  <dcterms:modified xsi:type="dcterms:W3CDTF">2013-07-14T10:46:46Z</dcterms:modified>
</cp:coreProperties>
</file>