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ACC792-4707-45A1-BEFB-338344FF7E4F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330032-D96A-4FA8-AF19-AB0428DC3C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5760640" cy="489654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600" dirty="0">
                <a:latin typeface="Comic Sans MS" pitchFamily="66" charset="0"/>
              </a:rPr>
              <a:t>Третий класс является переломным в жизни младшего школьника. Многие учителя отмечают, что именно с третьего года обучения дети начинают действительно осознанно относиться к учению, проявлять активный интерес к познанию. </a:t>
            </a:r>
            <a:r>
              <a:rPr lang="ru-RU" sz="2600" dirty="0" smtClean="0">
                <a:latin typeface="Comic Sans MS" pitchFamily="66" charset="0"/>
              </a:rPr>
              <a:t> </a:t>
            </a:r>
            <a:endParaRPr lang="ru-RU" sz="2600" dirty="0">
              <a:latin typeface="Comic Sans MS" pitchFamily="66" charset="0"/>
            </a:endParaRPr>
          </a:p>
          <a:p>
            <a:pPr algn="ctr"/>
            <a:r>
              <a:rPr lang="ru-RU" sz="2600" dirty="0">
                <a:latin typeface="Comic Sans MS" pitchFamily="66" charset="0"/>
              </a:rPr>
              <a:t>Это во многом связано с теми значительными изменениями, которые происходят в общем интеллектуальном развитии детей в данный период. Психологические исследования показывают, что между вторым и третьим классами происходит "скачок" в умственном развитии учащихся. Именно на этом этапе обучения происходит активное усвоение и развитие мыслительных операций, более интенсивное развитие получает вербальное мышление, то есть мышление, оперирующее понятиями.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60648"/>
            <a:ext cx="6013176" cy="1152128"/>
          </a:xfrm>
        </p:spPr>
        <p:txBody>
          <a:bodyPr/>
          <a:lstStyle/>
          <a:p>
            <a:r>
              <a:rPr lang="ru-RU" sz="4000" dirty="0"/>
              <a:t>"Как помочь своему ребенку учиться"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96" y="2060848"/>
            <a:ext cx="247431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46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908720"/>
            <a:ext cx="7344816" cy="489654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000" b="1" dirty="0" smtClean="0">
                <a:latin typeface="Comic Sans MS" pitchFamily="66" charset="0"/>
              </a:rPr>
              <a:t>Правило </a:t>
            </a:r>
            <a:r>
              <a:rPr lang="ru-RU" sz="2000" b="1" dirty="0">
                <a:latin typeface="Comic Sans MS" pitchFamily="66" charset="0"/>
              </a:rPr>
              <a:t>второе: не более одного недостатка в минутку. </a:t>
            </a:r>
            <a:endParaRPr lang="ru-RU" sz="2000" b="1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ru-RU" sz="2000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latin typeface="Comic Sans MS" pitchFamily="66" charset="0"/>
              </a:rPr>
              <a:t>Чтобы </a:t>
            </a:r>
            <a:r>
              <a:rPr lang="ru-RU" sz="2000" dirty="0">
                <a:latin typeface="Comic Sans MS" pitchFamily="66" charset="0"/>
              </a:rPr>
              <a:t>избавить ребенка от недостатка, замечайте не более одного в минуту. Знайте меру. Иначе ваш ребенок просто “отключится”, перестанет реагировать на такие речи, станет нечувствительным к вашим оценкам. Конечно, это очень трудно, но по возможности выберите из множества недостатков ребенка тот, который сейчас для вас особенно переносим, который вы хотите ликвидировать в первую очередь, и говорить только о нем. Остальное же будет преодолено позже либо просто окажется несущественным.</a:t>
            </a:r>
          </a:p>
        </p:txBody>
      </p:sp>
    </p:spTree>
    <p:extLst>
      <p:ext uri="{BB962C8B-B14F-4D97-AF65-F5344CB8AC3E}">
        <p14:creationId xmlns:p14="http://schemas.microsoft.com/office/powerpoint/2010/main" val="19249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476672"/>
            <a:ext cx="6696744" cy="367240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>
                <a:latin typeface="Comic Sans MS" pitchFamily="66" charset="0"/>
              </a:rPr>
              <a:t>	</a:t>
            </a:r>
            <a:r>
              <a:rPr lang="ru-RU" sz="2800" b="1" dirty="0">
                <a:latin typeface="Comic Sans MS" pitchFamily="66" charset="0"/>
              </a:rPr>
              <a:t>Правило третье: за двумя зайцами погонишься... </a:t>
            </a:r>
            <a:endParaRPr lang="ru-RU" sz="2800" b="1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ru-RU" sz="2800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sz="2800" dirty="0" smtClean="0">
                <a:latin typeface="Comic Sans MS" pitchFamily="66" charset="0"/>
              </a:rPr>
              <a:t>Посоветуйтесь </a:t>
            </a:r>
            <a:r>
              <a:rPr lang="ru-RU" sz="2800" dirty="0">
                <a:latin typeface="Comic Sans MS" pitchFamily="66" charset="0"/>
              </a:rPr>
              <a:t>с ребенком и начните с ликвидации тех учебных трудностей, которые наиболее значимы для него самого. Здесь вы скорее встретите понимание и единодушие.</a:t>
            </a:r>
          </a:p>
        </p:txBody>
      </p:sp>
    </p:spTree>
    <p:extLst>
      <p:ext uri="{BB962C8B-B14F-4D97-AF65-F5344CB8AC3E}">
        <p14:creationId xmlns:p14="http://schemas.microsoft.com/office/powerpoint/2010/main" val="8051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76672"/>
            <a:ext cx="6912768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latin typeface="Comic Sans MS" pitchFamily="66" charset="0"/>
              </a:rPr>
              <a:t>Правило </a:t>
            </a:r>
            <a:r>
              <a:rPr lang="ru-RU" sz="2400" b="1" dirty="0">
                <a:latin typeface="Comic Sans MS" pitchFamily="66" charset="0"/>
              </a:rPr>
              <a:t>четвертое: хвалить - исполнителя, критиковать - исполнение. </a:t>
            </a:r>
            <a:endParaRPr lang="ru-RU" sz="2400" b="1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ru-RU" sz="2400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latin typeface="Comic Sans MS" pitchFamily="66" charset="0"/>
              </a:rPr>
              <a:t>Оценка </a:t>
            </a:r>
            <a:r>
              <a:rPr lang="ru-RU" sz="2400" dirty="0">
                <a:latin typeface="Comic Sans MS" pitchFamily="66" charset="0"/>
              </a:rPr>
              <a:t>должна иметь точный адрес. Ребенок обычно считает, что оценивают всю его личность. В ваших силах помочь ему отделить оценку его личности от оценки его работы. Адресовать к личности надо похвалу. Положительная оценка должна относиться к человеку, который стал чуточку более знающим и умелым. Если благодаря такой вашей похвале ребенок начнет уважать себя за эти качества, то вы заложите еще одно важнейшее основание желания учиться.</a:t>
            </a:r>
          </a:p>
        </p:txBody>
      </p:sp>
    </p:spTree>
    <p:extLst>
      <p:ext uri="{BB962C8B-B14F-4D97-AF65-F5344CB8AC3E}">
        <p14:creationId xmlns:p14="http://schemas.microsoft.com/office/powerpoint/2010/main" val="12902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988840"/>
            <a:ext cx="7488832" cy="3600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>
                <a:latin typeface="Comic Sans MS" pitchFamily="66" charset="0"/>
              </a:rPr>
              <a:t>	</a:t>
            </a:r>
            <a:r>
              <a:rPr lang="ru-RU" b="1" dirty="0">
                <a:latin typeface="Comic Sans MS" pitchFamily="66" charset="0"/>
              </a:rPr>
              <a:t>Правило пятое: оценка должна сравнивать сегодняшние успехи ребенка с его собственными вчерашними неудачами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 marL="45720" indent="0" algn="ctr">
              <a:buNone/>
            </a:pPr>
            <a:endParaRPr lang="ru-RU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Не надо сравнивать ребенка с успехами соседского. Ведь даже самый малый успех ребенка – это реальная победа над собой, и она должна быть замечена и оценена по заслугам.</a:t>
            </a:r>
          </a:p>
        </p:txBody>
      </p:sp>
    </p:spTree>
    <p:extLst>
      <p:ext uri="{BB962C8B-B14F-4D97-AF65-F5344CB8AC3E}">
        <p14:creationId xmlns:p14="http://schemas.microsoft.com/office/powerpoint/2010/main" val="210692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420964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dirty="0"/>
              <a:t>	</a:t>
            </a:r>
            <a:r>
              <a:rPr lang="ru-RU" sz="2800" b="1" dirty="0">
                <a:latin typeface="Comic Sans MS" pitchFamily="66" charset="0"/>
              </a:rPr>
              <a:t>Правило шестое: не скупитесь на похвалу. </a:t>
            </a:r>
            <a:endParaRPr lang="ru-RU" sz="2800" b="1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ru-RU" sz="2800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sz="2800" dirty="0" smtClean="0">
                <a:latin typeface="Comic Sans MS" pitchFamily="66" charset="0"/>
              </a:rPr>
              <a:t>Нет </a:t>
            </a:r>
            <a:r>
              <a:rPr lang="ru-RU" sz="2800" dirty="0">
                <a:latin typeface="Comic Sans MS" pitchFamily="66" charset="0"/>
              </a:rPr>
              <a:t>такого двоечника, которого не за что было бы похвалить. Выделить из потока неудач крошечный островок, соломинку, и у ребенка возникнет плацдарм, с которого можно вести наступление на незнание и неумение. Ведь родительские: “Не сделал, не старался, не учил” порождает Эхо: “не хочу, не могу, не буду!”</a:t>
            </a:r>
          </a:p>
        </p:txBody>
      </p:sp>
    </p:spTree>
    <p:extLst>
      <p:ext uri="{BB962C8B-B14F-4D97-AF65-F5344CB8AC3E}">
        <p14:creationId xmlns:p14="http://schemas.microsoft.com/office/powerpoint/2010/main" val="34942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476672"/>
            <a:ext cx="7029400" cy="392161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latin typeface="Comic Sans MS" pitchFamily="66" charset="0"/>
              </a:rPr>
              <a:t>Правило </a:t>
            </a:r>
            <a:r>
              <a:rPr lang="ru-RU" sz="2400" b="1" dirty="0">
                <a:latin typeface="Comic Sans MS" pitchFamily="66" charset="0"/>
              </a:rPr>
              <a:t>седьмое: техника оценочной безопасности</a:t>
            </a:r>
            <a:r>
              <a:rPr lang="ru-RU" sz="2400" b="1" dirty="0" smtClean="0">
                <a:latin typeface="Comic Sans MS" pitchFamily="66" charset="0"/>
              </a:rPr>
              <a:t>.</a:t>
            </a:r>
          </a:p>
          <a:p>
            <a:pPr marL="45720" indent="0" algn="ctr">
              <a:buNone/>
            </a:pPr>
            <a:endParaRPr lang="ru-RU" sz="2400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Оценивать детский труд надо очень дробно, дифференцированно. Здесь не годится глобальная оценка, в которой соединены плоды очень разных усилий ребенка – и правильность вычислений, и умение решать задачи определенного типа, и грамотность записи, и внешний вид работы. При дифференцированной оценке у ребенка нет ни иллюзии полного успеха, ни ощущения полной неудачи. Возникает самая деловая мотивация учения: “Еще не знаю, но могу и хочу знать”.</a:t>
            </a:r>
          </a:p>
        </p:txBody>
      </p:sp>
    </p:spTree>
    <p:extLst>
      <p:ext uri="{BB962C8B-B14F-4D97-AF65-F5344CB8AC3E}">
        <p14:creationId xmlns:p14="http://schemas.microsoft.com/office/powerpoint/2010/main" val="34248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377760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dirty="0"/>
              <a:t>	</a:t>
            </a:r>
            <a:r>
              <a:rPr lang="ru-RU" b="1" dirty="0">
                <a:latin typeface="Comic Sans MS" pitchFamily="66" charset="0"/>
              </a:rPr>
              <a:t>Правило восьмое: ставьте перед ребенком предельно конкретные цели. </a:t>
            </a:r>
            <a:endParaRPr lang="ru-RU" b="1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ru-RU" b="1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dirty="0" smtClean="0">
                <a:latin typeface="Comic Sans MS" pitchFamily="66" charset="0"/>
              </a:rPr>
              <a:t>Тогда </a:t>
            </a:r>
            <a:r>
              <a:rPr lang="ru-RU" dirty="0">
                <a:latin typeface="Comic Sans MS" pitchFamily="66" charset="0"/>
              </a:rPr>
              <a:t>он попытается их достигнуть. Не искушайте ребенка невыполненными целями, не толкайте его на путь заведомого вранья. Если он сделал в диктанте девять ошибок, не берите с него обещания постараться в следующий раз написать без ошибок. Договоритесь, что их будет не более семи, и радуйтесь вместе с ребенком, если это будет достигнуто.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9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596852"/>
            <a:ext cx="6512511" cy="1143000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пасибо за внимание!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188640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i="1" kern="1800" dirty="0">
                <a:latin typeface="Times New Roman"/>
                <a:ea typeface="Times New Roman"/>
                <a:cs typeface="Times New Roman"/>
              </a:rPr>
              <a:t>«Сила мягкого спокойного слова так велика, что с нею не может сравниться никакое наказание»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i="1" kern="1800" dirty="0" smtClean="0">
                <a:latin typeface="Times New Roman"/>
                <a:ea typeface="Times New Roman"/>
                <a:cs typeface="Times New Roman"/>
              </a:rPr>
              <a:t>Лесгафт.</a:t>
            </a:r>
            <a:endParaRPr lang="ru-RU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13" y="1268760"/>
            <a:ext cx="333733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7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844824"/>
            <a:ext cx="6400800" cy="3474720"/>
          </a:xfrm>
        </p:spPr>
        <p:txBody>
          <a:bodyPr/>
          <a:lstStyle/>
          <a:p>
            <a:r>
              <a:rPr lang="en-US" sz="4000" b="1" i="1" dirty="0" smtClean="0">
                <a:latin typeface="Comic Sans MS" pitchFamily="66" charset="0"/>
              </a:rPr>
              <a:t>www.edu-magazine.ru</a:t>
            </a:r>
            <a:r>
              <a:rPr lang="ru-RU" dirty="0" smtClean="0">
                <a:latin typeface="Comic Sans MS" pitchFamily="66" charset="0"/>
              </a:rPr>
              <a:t> – сайт электронного журнала;</a:t>
            </a:r>
          </a:p>
          <a:p>
            <a:pPr marL="4572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sz="4000" b="1" i="1" dirty="0" smtClean="0">
                <a:latin typeface="Comic Sans MS" pitchFamily="66" charset="0"/>
              </a:rPr>
              <a:t>www.tsch.ucoz.ru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ru-RU" dirty="0" smtClean="0">
                <a:latin typeface="Comic Sans MS" pitchFamily="66" charset="0"/>
              </a:rPr>
              <a:t>сайт МАОУ </a:t>
            </a:r>
            <a:r>
              <a:rPr lang="ru-RU" dirty="0" err="1" smtClean="0">
                <a:latin typeface="Comic Sans MS" pitchFamily="66" charset="0"/>
              </a:rPr>
              <a:t>Тисульской</a:t>
            </a:r>
            <a:r>
              <a:rPr lang="ru-RU" dirty="0" smtClean="0">
                <a:latin typeface="Comic Sans MS" pitchFamily="66" charset="0"/>
              </a:rPr>
              <a:t> СОШ № 1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5354"/>
            <a:ext cx="8064896" cy="61206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dirty="0"/>
              <a:t> </a:t>
            </a:r>
            <a:r>
              <a:rPr lang="ru-RU" sz="1800" dirty="0" smtClean="0">
                <a:latin typeface="Comic Sans MS" pitchFamily="66" charset="0"/>
              </a:rPr>
              <a:t>В </a:t>
            </a:r>
            <a:r>
              <a:rPr lang="ru-RU" sz="1800" dirty="0">
                <a:latin typeface="Comic Sans MS" pitchFamily="66" charset="0"/>
              </a:rPr>
              <a:t>детстве большинству кажется, что учеба требует немало сил. Одни ученики схватывают все на лету, другие нет. У одних сильно развита способность слушать, и они могут вполне хорошо воспринимать информацию на слух. У других же развито зрительное восприятие – материал при этом лучше усваивается при чтении. В этой ситуации у кого-то могут возникнуть трудности в учебе. Оказывается, более двух третей неуспевающих потенциально способны, но эти способности не получили развития по разным причинам. Вероятно, одной из таких причин явилось неумение (а иногда и нежелание) вовремя оказать поддержку своему ребенку в учебной деятельности. Отсюда успеваемость порой не соответствует уровню собственных возможностей учащегося.</a:t>
            </a:r>
          </a:p>
          <a:p>
            <a:pPr marL="45720" indent="0" algn="ctr">
              <a:buNone/>
            </a:pPr>
            <a:r>
              <a:rPr lang="ru-RU" sz="1800" dirty="0">
                <a:latin typeface="Comic Sans MS" pitchFamily="66" charset="0"/>
              </a:rPr>
              <a:t>Обучение идет очень трудно. Дети начинают переживать из-за оценок. Кто-то пропускает учебные занятия, объясняя это тем, что как бы он ни старался, не может усвоить в полном объёме учебный материал, кто-то сидит целыми вечерами, заучивая домашнее задание. Для некоторых ребят учение превратилось в тяжкую повинность, а её формальный признак – оценка – увы, часто не радует. Кроме того, по оценкам родители получают некоторое представление о том, как их ребенок учится, ведь учеба наших детей – это то, что сопровождает вашу, уважаемые родители, жизнь на протяжении длительного времени и в чем вы (в разной степени конечно) обязательно участвуете. Сколько надежд, сколько счастливых ожиданий связывалось с учебой в семьях!</a:t>
            </a:r>
          </a:p>
        </p:txBody>
      </p:sp>
    </p:spTree>
    <p:extLst>
      <p:ext uri="{BB962C8B-B14F-4D97-AF65-F5344CB8AC3E}">
        <p14:creationId xmlns:p14="http://schemas.microsoft.com/office/powerpoint/2010/main" val="19028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28227"/>
            <a:ext cx="8712968" cy="4913141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ru-RU" sz="3400" dirty="0" smtClean="0">
                <a:latin typeface="Comic Sans MS" pitchFamily="66" charset="0"/>
              </a:rPr>
              <a:t>Помните</a:t>
            </a:r>
            <a:r>
              <a:rPr lang="ru-RU" sz="3400" dirty="0">
                <a:latin typeface="Comic Sans MS" pitchFamily="66" charset="0"/>
              </a:rPr>
              <a:t>, что это ваш ребенок, и отметка, полученная им - это ваша отметка. Как бы вы отнеслись к себе в этом случае?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Двойка - всегда наказание. Не ругайте, не наказывайте ребенка, ему и так плохо. Подумайте вместе, что надо сделать, как изменить ситуацию, чем помочь маленькому человечку в решении его проблемы. Вы через это уже прошли, вам все понятно, а у него это первые шаги. Не усложняйте его путь.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При выполнении заданий дети часто отвлекаются. Это вина взрослых, которые не научили ребенка сосредотачиваться на деле и сами постоянно дергают его и отвлекают. Постарайтесь терпеливо учить ребенка не отвлекаться при выполнении задания. Работайте с часами: сначала 5 минут, а затем каждый раз больше на 1-2 минуты.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Четко определите время, когда учить уроки, когда играть, когда выполнять домашнее задание. Это поможет ребенку меньше уставать и все успевать.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Научите своего ребенка учиться. Это значит не только выполнять задание, но и контролировать самого себя и правильность выполнения. Пусть ребенок учится сам, без напоминаний и понуканий.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Научите своего ребенка любить книгу. Это поможет ему учиться далее самому, успешно овладевать знаниями.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Научите ребенка критически оценивать себя и свои поступки (посмотреть на себя со стороны), а не только критиковать своих одноклассников и учителя.</a:t>
            </a:r>
          </a:p>
          <a:p>
            <a:pPr marL="45720" indent="0">
              <a:buNone/>
            </a:pPr>
            <a:r>
              <a:rPr lang="ru-RU" sz="3400" dirty="0">
                <a:latin typeface="Comic Sans MS" pitchFamily="66" charset="0"/>
              </a:rPr>
              <a:t>Помогайте и ободряйте.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228976"/>
            <a:ext cx="6480720" cy="212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4119"/>
            <a:ext cx="1368152" cy="183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9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207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404664"/>
            <a:ext cx="6512511" cy="1143000"/>
          </a:xfrm>
        </p:spPr>
        <p:txBody>
          <a:bodyPr/>
          <a:lstStyle/>
          <a:p>
            <a:r>
              <a:rPr lang="ru-RU" sz="4000" dirty="0"/>
              <a:t>Как же помочь ребенку стать читателем?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8496944" cy="35283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b="1" i="1" dirty="0">
                <a:latin typeface="Comic Sans MS" pitchFamily="66" charset="0"/>
              </a:rPr>
              <a:t>Как правило, читать любят дети читающих родителей. </a:t>
            </a:r>
          </a:p>
          <a:p>
            <a:pPr marL="45720" indent="0">
              <a:buNone/>
            </a:pPr>
            <a:r>
              <a:rPr lang="ru-RU" sz="2000" i="1" dirty="0" smtClean="0">
                <a:latin typeface="Comic Sans MS" pitchFamily="66" charset="0"/>
              </a:rPr>
              <a:t>Если </a:t>
            </a:r>
            <a:r>
              <a:rPr lang="ru-RU" sz="2000" i="1" dirty="0">
                <a:latin typeface="Comic Sans MS" pitchFamily="66" charset="0"/>
              </a:rPr>
              <a:t>родители всерьез обеспокоены недостаточно заинтересованным отношением ребенка к чтению, им могут пригодиться советы американского психолога </a:t>
            </a:r>
            <a:r>
              <a:rPr lang="ru-RU" sz="2000" i="1" dirty="0" err="1">
                <a:latin typeface="Comic Sans MS" pitchFamily="66" charset="0"/>
              </a:rPr>
              <a:t>В.Уильямса</a:t>
            </a:r>
            <a:r>
              <a:rPr lang="ru-RU" sz="2000" i="1" dirty="0">
                <a:latin typeface="Comic Sans MS" pitchFamily="66" charset="0"/>
              </a:rPr>
              <a:t>. Вот некоторые из них</a:t>
            </a:r>
            <a:r>
              <a:rPr lang="ru-RU" sz="2000" i="1" dirty="0" smtClean="0">
                <a:latin typeface="Comic Sans MS" pitchFamily="66" charset="0"/>
              </a:rPr>
              <a:t>:</a:t>
            </a:r>
            <a:endParaRPr lang="ru-RU" sz="2000" i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omic Sans MS" pitchFamily="66" charset="0"/>
              </a:rPr>
              <a:t>Показывайте, что вы цените чтение: покупайте книги, дарите их сами и получайте в качестве подарков. Пусть дети сами выбирают себе книги и журналы (в библиотеке, книжном магазине и т.п.). </a:t>
            </a:r>
            <a:endParaRPr lang="ru-RU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omic Sans MS" pitchFamily="66" charset="0"/>
              </a:rPr>
              <a:t>На видном месте дома повесьте список, где будет отражен прогресс ребенка в чтении (сколько книг прочитано и за какой срок). </a:t>
            </a:r>
          </a:p>
          <a:p>
            <a:pPr marL="45720" indent="0">
              <a:buNone/>
            </a:pPr>
            <a:r>
              <a:rPr lang="ru-RU" sz="2000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62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4900" dirty="0">
                <a:latin typeface="Comic Sans MS" pitchFamily="66" charset="0"/>
              </a:rPr>
              <a:t>Наслаждайтесь чтением сами и выработайте у детей отношение к чтению как к удовольствию. Пусть дети видят, как вы сами читаете с удовольствием: цитируйте, смейтесь, заучивайте отрывки, делитесь прочитанным и т.п. </a:t>
            </a:r>
            <a:endParaRPr lang="ru-RU" sz="4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49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900" dirty="0" smtClean="0">
                <a:latin typeface="Comic Sans MS" pitchFamily="66" charset="0"/>
              </a:rPr>
              <a:t>Выделите </a:t>
            </a:r>
            <a:r>
              <a:rPr lang="ru-RU" sz="4900" dirty="0">
                <a:latin typeface="Comic Sans MS" pitchFamily="66" charset="0"/>
              </a:rPr>
              <a:t>дома специальное место для чтения (укромный уголок с полками и т.п.). </a:t>
            </a:r>
            <a:endParaRPr lang="ru-RU" sz="4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49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900" dirty="0">
                <a:latin typeface="Comic Sans MS" pitchFamily="66" charset="0"/>
              </a:rPr>
              <a:t>В доме должна быть детская библиотечка. Собирайте книги на темы, которые вдохновят детей еще что-то прочитать об этом (например, книги о динозаврах или космических путешествиях). </a:t>
            </a:r>
            <a:endParaRPr lang="ru-RU" sz="4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49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900" dirty="0">
                <a:latin typeface="Comic Sans MS" pitchFamily="66" charset="0"/>
              </a:rPr>
              <a:t>Предложите детям до или после просмотра фильма прочитать книгу, по которой поставлен фильм. </a:t>
            </a:r>
            <a:endParaRPr lang="ru-RU" sz="4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49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900" dirty="0">
                <a:latin typeface="Comic Sans MS" pitchFamily="66" charset="0"/>
              </a:rPr>
              <a:t>По очереди читайте друг другу рассказы или смешные истории. </a:t>
            </a:r>
            <a:endParaRPr lang="ru-RU" sz="4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49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900" dirty="0">
                <a:latin typeface="Comic Sans MS" pitchFamily="66" charset="0"/>
              </a:rPr>
              <a:t>Развлекайте себя сами вместо того, чтобы смотреть телевизор. </a:t>
            </a:r>
            <a:endParaRPr lang="ru-RU" sz="4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ru-RU" sz="49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900" dirty="0">
                <a:latin typeface="Comic Sans MS" pitchFamily="66" charset="0"/>
              </a:rPr>
              <a:t>Поощряйте дружбу ребенка с детьми, которые любят читать.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352928" cy="34747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latin typeface="Comic Sans MS" pitchFamily="66" charset="0"/>
              </a:rPr>
              <a:t>Разгадывайте с детьми кроссворды и дарите их им. 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latin typeface="Comic Sans MS" pitchFamily="66" charset="0"/>
              </a:rPr>
              <a:t>Поощряйте чтение детей вслух, когда это только возможно, чтобы развить их навык и уверенность в себе. 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latin typeface="Comic Sans MS" pitchFamily="66" charset="0"/>
              </a:rPr>
              <a:t>Почаще спрашивайте мнение детей о книгах, которые они читают. 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latin typeface="Comic Sans MS" pitchFamily="66" charset="0"/>
              </a:rPr>
              <a:t>Поощряйте чтение любых материалов периодической печати: даже гороскопов, комиксов, обзоров телесериалов – пусть дети читают все что угодно! 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latin typeface="Comic Sans MS" pitchFamily="66" charset="0"/>
              </a:rPr>
              <a:t>Детям лучше читать короткие рассказы, а не большие произведения: тогда у них появляется ощущение законченности и удовлетворения. 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latin typeface="Comic Sans MS" pitchFamily="66" charset="0"/>
              </a:rPr>
              <a:t>Пусть дети каждый вечер читают в постели перед тем, как уснуть. 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4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512511" cy="1143000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sz="3600" dirty="0"/>
              <a:t>Как приучить ребенка к самостоятельности в приготовлении уроков?»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708920"/>
            <a:ext cx="8208912" cy="3672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	</a:t>
            </a:r>
            <a:r>
              <a:rPr lang="ru-RU" sz="2600" dirty="0">
                <a:latin typeface="Comic Sans MS" pitchFamily="66" charset="0"/>
              </a:rPr>
              <a:t>Начните с предмета, который легче всего дается ребенку, и не отвечайте ни на один вопрос, обращенный к вам, пока задание не выполнено до конца. Посмотрите, есть ли оплошности, предложите поискать их самому. Старайтесь избегать слово «ошибка». Не высмеивайте «ошибки» своих детей.</a:t>
            </a:r>
          </a:p>
          <a:p>
            <a:pPr>
              <a:buFont typeface="Wingdings" pitchFamily="2" charset="2"/>
              <a:buChar char="ü"/>
            </a:pPr>
            <a:endParaRPr lang="ru-RU" sz="26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1905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24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64980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Comic Sans MS" pitchFamily="66" charset="0"/>
              </a:rPr>
              <a:t>          </a:t>
            </a:r>
            <a:r>
              <a:rPr lang="ru-RU" sz="4400" b="1" dirty="0" smtClean="0">
                <a:latin typeface="Comic Sans MS" pitchFamily="66" charset="0"/>
              </a:rPr>
              <a:t>Математика</a:t>
            </a:r>
            <a:r>
              <a:rPr lang="ru-RU" sz="4400" b="1" dirty="0">
                <a:latin typeface="Comic Sans MS" pitchFamily="66" charset="0"/>
              </a:rPr>
              <a:t>. </a:t>
            </a:r>
            <a:r>
              <a:rPr lang="ru-RU" sz="4400" dirty="0">
                <a:latin typeface="Comic Sans MS" pitchFamily="66" charset="0"/>
              </a:rPr>
              <a:t>Таблицу умножения повесьте над кроватью и учите по ней и умножать, и делить сразу. Опережайте школу, учите всю таблицу. Задачи учите читать и представлять. Если ребенок не может справиться с задачей,  покажите как это сделать на примере аналогичной задачи.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>
                <a:latin typeface="Comic Sans MS" pitchFamily="66" charset="0"/>
              </a:rPr>
              <a:t>	</a:t>
            </a:r>
            <a:r>
              <a:rPr lang="ru-RU" sz="4400" b="1" dirty="0">
                <a:latin typeface="Comic Sans MS" pitchFamily="66" charset="0"/>
              </a:rPr>
              <a:t>Чтение. </a:t>
            </a:r>
            <a:r>
              <a:rPr lang="ru-RU" sz="4400" dirty="0">
                <a:latin typeface="Comic Sans MS" pitchFamily="66" charset="0"/>
              </a:rPr>
              <a:t>Один раз ребенок читает сам. Потом он пересказывает вам прочитанное. Если неточно перескажет какое-то место, пусть читает еще. Так уходим от бессмысленных повторов. Обязательно читайте на ночь с ребенком книжки вслух, по очереди, а где возможно и по ролям.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>
                <a:latin typeface="Comic Sans MS" pitchFamily="66" charset="0"/>
              </a:rPr>
              <a:t>	</a:t>
            </a:r>
            <a:r>
              <a:rPr lang="ru-RU" sz="4400" b="1" dirty="0">
                <a:latin typeface="Comic Sans MS" pitchFamily="66" charset="0"/>
              </a:rPr>
              <a:t>Русский язык. </a:t>
            </a:r>
            <a:r>
              <a:rPr lang="ru-RU" sz="4400" dirty="0">
                <a:latin typeface="Comic Sans MS" pitchFamily="66" charset="0"/>
              </a:rPr>
              <a:t>При трудностях выполните все задания вслух, но не пишите в учебнике ни букв, ни слов. При письменном выполнении ребенок еще раз все вспоминает. Уйдите из комнаты, пока он не выполнит задание, не стойте за спиной.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Comic Sans MS" pitchFamily="66" charset="0"/>
              </a:rPr>
              <a:t>         </a:t>
            </a:r>
            <a:r>
              <a:rPr lang="ru-RU" sz="4400" b="1" dirty="0" smtClean="0">
                <a:latin typeface="Comic Sans MS" pitchFamily="66" charset="0"/>
              </a:rPr>
              <a:t>Окружающий мир </a:t>
            </a:r>
            <a:r>
              <a:rPr lang="ru-RU" sz="4400" dirty="0">
                <a:latin typeface="Comic Sans MS" pitchFamily="66" charset="0"/>
              </a:rPr>
              <a:t>– не только по книге. Выпишите дополнительные журналы. Делайте оттуда интересные вырезки и подбирайте тексты. Это пригодится в 5 классе.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>
                <a:latin typeface="Comic Sans MS" pitchFamily="66" charset="0"/>
              </a:rPr>
              <a:t>	</a:t>
            </a:r>
            <a:r>
              <a:rPr lang="ru-RU" sz="4400" b="1" dirty="0">
                <a:latin typeface="Comic Sans MS" pitchFamily="66" charset="0"/>
              </a:rPr>
              <a:t>Если не успели приучить к самостоятельности в 3 классе, ваш шанс – четвертый. Делайте все,  как в третьем.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14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6624736" cy="1368152"/>
          </a:xfrm>
        </p:spPr>
        <p:txBody>
          <a:bodyPr/>
          <a:lstStyle/>
          <a:p>
            <a:r>
              <a:rPr lang="ru-RU" sz="2000" dirty="0"/>
              <a:t>Советы родителям “психотерапия неуспеваемости” (по материалам О.В. Полянской, </a:t>
            </a:r>
            <a:r>
              <a:rPr lang="ru-RU" sz="2000" dirty="0" err="1"/>
              <a:t>Т.И.Беляшкиной</a:t>
            </a:r>
            <a:r>
              <a:rPr lang="ru-RU" sz="20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7704856" cy="38884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latin typeface="Comic Sans MS" pitchFamily="66" charset="0"/>
              </a:rPr>
              <a:t>Правило </a:t>
            </a:r>
            <a:r>
              <a:rPr lang="ru-RU" sz="2400" b="1" dirty="0">
                <a:latin typeface="Comic Sans MS" pitchFamily="66" charset="0"/>
              </a:rPr>
              <a:t>первое: не бей лежачего.</a:t>
            </a:r>
            <a:r>
              <a:rPr lang="ru-RU" sz="2400" dirty="0">
                <a:latin typeface="Comic Sans MS" pitchFamily="66" charset="0"/>
              </a:rPr>
              <a:t> </a:t>
            </a:r>
            <a:endParaRPr lang="ru-RU" sz="2400" dirty="0" smtClean="0">
              <a:latin typeface="Comic Sans MS" pitchFamily="66" charset="0"/>
            </a:endParaRPr>
          </a:p>
          <a:p>
            <a:pPr marL="45720" indent="0" algn="ctr">
              <a:buNone/>
            </a:pPr>
            <a:endParaRPr lang="ru-RU" sz="2400" dirty="0">
              <a:latin typeface="Comic Sans MS" pitchFamily="66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latin typeface="Comic Sans MS" pitchFamily="66" charset="0"/>
              </a:rPr>
              <a:t>“</a:t>
            </a:r>
            <a:r>
              <a:rPr lang="ru-RU" sz="2400" dirty="0">
                <a:latin typeface="Comic Sans MS" pitchFamily="66" charset="0"/>
              </a:rPr>
              <a:t>Двойка” - достаточное наказание, и не стоит дважды наказывать за одни и те же ошибки. Оценку своих знаний ребенок уже получил, и дома от своих родителей он ждет спокойной помощи, а не новых упреков.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889"/>
            <a:ext cx="3168352" cy="245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1333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"Как помочь своему ребенку учиться"</vt:lpstr>
      <vt:lpstr>Презентация PowerPoint</vt:lpstr>
      <vt:lpstr>Презентация PowerPoint</vt:lpstr>
      <vt:lpstr>Как же помочь ребенку стать читателем? </vt:lpstr>
      <vt:lpstr>Презентация PowerPoint</vt:lpstr>
      <vt:lpstr>Презентация PowerPoint</vt:lpstr>
      <vt:lpstr>«Как приучить ребенка к самостоятельности в приготовлении уроков?» </vt:lpstr>
      <vt:lpstr>Презентация PowerPoint</vt:lpstr>
      <vt:lpstr>Советы родителям “психотерапия неуспеваемости” (по материалам О.В. Полянской, Т.И.Беляшкиной)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"Как помочь своему ребенку учиться"</dc:title>
  <dc:creator>Admin</dc:creator>
  <cp:lastModifiedBy>Admin</cp:lastModifiedBy>
  <cp:revision>12</cp:revision>
  <dcterms:created xsi:type="dcterms:W3CDTF">2012-10-17T10:09:01Z</dcterms:created>
  <dcterms:modified xsi:type="dcterms:W3CDTF">2012-10-18T08:21:48Z</dcterms:modified>
</cp:coreProperties>
</file>