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60" r:id="rId3"/>
    <p:sldId id="284" r:id="rId4"/>
    <p:sldId id="273" r:id="rId5"/>
    <p:sldId id="264" r:id="rId6"/>
    <p:sldId id="261" r:id="rId7"/>
    <p:sldId id="265" r:id="rId8"/>
    <p:sldId id="266" r:id="rId9"/>
    <p:sldId id="262" r:id="rId10"/>
    <p:sldId id="281" r:id="rId11"/>
    <p:sldId id="286" r:id="rId12"/>
    <p:sldId id="290" r:id="rId13"/>
    <p:sldId id="288" r:id="rId14"/>
    <p:sldId id="289" r:id="rId15"/>
    <p:sldId id="259" r:id="rId16"/>
    <p:sldId id="287" r:id="rId17"/>
    <p:sldId id="278" r:id="rId18"/>
    <p:sldId id="268" r:id="rId19"/>
    <p:sldId id="279" r:id="rId20"/>
  </p:sldIdLst>
  <p:sldSz cx="97218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164A"/>
    <a:srgbClr val="421C5E"/>
    <a:srgbClr val="C00000"/>
    <a:srgbClr val="00FF00"/>
    <a:srgbClr val="0000FF"/>
    <a:srgbClr val="5C2C04"/>
    <a:srgbClr val="FF00FF"/>
    <a:srgbClr val="CC0066"/>
    <a:srgbClr val="00FFCC"/>
    <a:srgbClr val="12E4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14" y="-96"/>
      </p:cViewPr>
      <p:guideLst>
        <p:guide orient="horz" pos="2161"/>
        <p:guide pos="30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png"/><Relationship Id="rId4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plotArea>
      <c:layout>
        <c:manualLayout>
          <c:layoutTarget val="inner"/>
          <c:xMode val="edge"/>
          <c:yMode val="edge"/>
          <c:x val="3.030444285221293E-2"/>
          <c:y val="0"/>
          <c:w val="0.94416520385096159"/>
          <c:h val="0.92019441258060652"/>
        </c:manualLayout>
      </c:layout>
      <c:bubbl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 prstMaterial="dkEdge">
              <a:bevelT w="63500" h="25400" prst="angle"/>
            </a:sp3d>
          </c:spPr>
          <c:dPt>
            <c:idx val="0"/>
            <c:bubble3D val="1"/>
            <c:spPr>
              <a:solidFill>
                <a:srgbClr val="00FF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dkEdge">
                <a:bevelT w="63500" h="25400" prst="angle"/>
              </a:sp3d>
            </c:spPr>
          </c:dPt>
          <c:dPt>
            <c:idx val="1"/>
            <c:bubble3D val="1"/>
            <c:spPr>
              <a:solidFill>
                <a:srgbClr val="FFFF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dkEdge">
                <a:bevelT w="63500" h="25400" prst="angle"/>
              </a:sp3d>
            </c:spPr>
          </c:dPt>
          <c:dPt>
            <c:idx val="2"/>
            <c:bubble3D val="1"/>
            <c:spPr>
              <a:solidFill>
                <a:srgbClr val="00FFCC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dkEdge">
                <a:bevelT w="63500" h="25400" prst="angle"/>
              </a:sp3d>
            </c:spPr>
          </c:dPt>
          <c:dPt>
            <c:idx val="3"/>
            <c:bubble3D val="1"/>
            <c:spPr>
              <a:solidFill>
                <a:srgbClr val="0000FF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dkEdge">
                <a:bevelT w="63500" h="25400" prst="angle"/>
              </a:sp3d>
            </c:spPr>
          </c:dPt>
          <c:dLbls>
            <c:dLbl>
              <c:idx val="0"/>
              <c:layout>
                <c:manualLayout>
                  <c:x val="-0.23397577321400587"/>
                  <c:y val="1.6937979004903771E-4"/>
                </c:manualLayout>
              </c:layout>
              <c:showLegendKey val="1"/>
              <c:showVal val="1"/>
              <c:showCatName val="1"/>
              <c:separator> </c:separator>
            </c:dLbl>
            <c:dLbl>
              <c:idx val="1"/>
              <c:layout>
                <c:manualLayout>
                  <c:x val="-0.22436411193704989"/>
                  <c:y val="5.1307704940996898E-3"/>
                </c:manualLayout>
              </c:layout>
              <c:showLegendKey val="1"/>
              <c:showVal val="1"/>
              <c:showCatName val="1"/>
              <c:separator> </c:separator>
            </c:dLbl>
            <c:dLbl>
              <c:idx val="2"/>
              <c:layout>
                <c:manualLayout>
                  <c:x val="-0.23847465808164839"/>
                  <c:y val="-4.5295389884215762E-2"/>
                </c:manualLayout>
              </c:layout>
              <c:showLegendKey val="1"/>
              <c:showVal val="1"/>
              <c:showCatName val="1"/>
              <c:separator> </c:separator>
            </c:dLbl>
            <c:dLbl>
              <c:idx val="3"/>
              <c:layout>
                <c:manualLayout>
                  <c:x val="-0.14613546364887836"/>
                  <c:y val="-2.7947377827584375E-2"/>
                </c:manualLayout>
              </c:layout>
              <c:showLegendKey val="1"/>
              <c:showVal val="1"/>
              <c:showCatName val="1"/>
              <c:separator> </c:separator>
            </c:dLbl>
            <c:txPr>
              <a:bodyPr rot="0" vert="horz"/>
              <a:lstStyle/>
              <a:p>
                <a:pPr>
                  <a:defRPr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eparator> </c:separator>
          </c:dLbls>
          <c:xVal>
            <c:strRef>
              <c:f>Лист1!$A$2:$A$5</c:f>
              <c:strCache>
                <c:ptCount val="4"/>
                <c:pt idx="0">
                  <c:v>Queen
</c:v>
                </c:pt>
                <c:pt idx="1">
                  <c:v>Double-decker bus
</c:v>
                </c:pt>
                <c:pt idx="2">
                  <c:v>
English pudding 
</c:v>
                </c:pt>
                <c:pt idx="3">
                  <c:v>
Big Ben
</c:v>
                </c:pt>
              </c:strCache>
            </c:strRef>
          </c:xVal>
          <c:yVal>
            <c:numRef>
              <c:f>Лист1!$B$2:$B$5</c:f>
              <c:numCache>
                <c:formatCode>0%</c:formatCode>
                <c:ptCount val="4"/>
                <c:pt idx="0">
                  <c:v>0.25</c:v>
                </c:pt>
                <c:pt idx="1">
                  <c:v>5.0000000000000107E-2</c:v>
                </c:pt>
                <c:pt idx="2">
                  <c:v>0.15000000000000024</c:v>
                </c:pt>
                <c:pt idx="3">
                  <c:v>0.1</c:v>
                </c:pt>
              </c:numCache>
            </c:numRef>
          </c:yVal>
          <c:bubbleSize>
            <c:numLit>
              <c:formatCode>General</c:formatCode>
              <c:ptCount val="4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</c:numLit>
          </c:bubbleSize>
          <c:bubble3D val="1"/>
        </c:ser>
        <c:dLbls>
          <c:showVal val="1"/>
        </c:dLbls>
        <c:bubbleScale val="150"/>
        <c:axId val="136274688"/>
        <c:axId val="136276224"/>
      </c:bubbleChart>
      <c:valAx>
        <c:axId val="136274688"/>
        <c:scaling>
          <c:orientation val="minMax"/>
        </c:scaling>
        <c:delete val="1"/>
        <c:axPos val="b"/>
        <c:tickLblPos val="none"/>
        <c:crossAx val="136276224"/>
        <c:crosses val="autoZero"/>
        <c:crossBetween val="midCat"/>
      </c:valAx>
      <c:valAx>
        <c:axId val="136276224"/>
        <c:scaling>
          <c:orientation val="minMax"/>
        </c:scaling>
        <c:delete val="1"/>
        <c:axPos val="l"/>
        <c:numFmt formatCode="0%" sourceLinked="1"/>
        <c:tickLblPos val="none"/>
        <c:crossAx val="136274688"/>
        <c:crosses val="autoZero"/>
        <c:crossBetween val="midCat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10"/>
      <c:rotY val="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1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Pt>
            <c:idx val="2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</c:dPt>
          <c:dLbls>
            <c:dLbl>
              <c:idx val="0"/>
              <c:layout>
                <c:manualLayout>
                  <c:x val="-2.0833333333333359E-3"/>
                  <c:y val="0.30479330708661417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3875000000000003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0.1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n>
                      <a:solidFill>
                        <a:sysClr val="windowText" lastClr="000000"/>
                      </a:solidFill>
                    </a:ln>
                    <a:solidFill>
                      <a:srgbClr val="421C5E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0.25</c:v>
                </c:pt>
                <c:pt idx="1">
                  <c:v>0.55000000000000004</c:v>
                </c:pt>
                <c:pt idx="2">
                  <c:v>0.2</c:v>
                </c:pt>
              </c:numCache>
            </c:numRef>
          </c:val>
        </c:ser>
        <c:dLbls>
          <c:showVal val="1"/>
        </c:dLbls>
        <c:gapWidth val="40"/>
        <c:shape val="cylinder"/>
        <c:axId val="136250880"/>
        <c:axId val="136252416"/>
        <c:axId val="0"/>
      </c:bar3DChart>
      <c:catAx>
        <c:axId val="136250880"/>
        <c:scaling>
          <c:orientation val="minMax"/>
        </c:scaling>
        <c:axPos val="b"/>
        <c:numFmt formatCode="General" sourceLinked="1"/>
        <c:majorTickMark val="none"/>
        <c:tickLblPos val="nextTo"/>
        <c:crossAx val="136252416"/>
        <c:crosses val="autoZero"/>
        <c:auto val="1"/>
        <c:lblAlgn val="ctr"/>
        <c:lblOffset val="100"/>
      </c:catAx>
      <c:valAx>
        <c:axId val="136252416"/>
        <c:scaling>
          <c:orientation val="minMax"/>
        </c:scaling>
        <c:delete val="1"/>
        <c:axPos val="l"/>
        <c:numFmt formatCode="0%" sourceLinked="1"/>
        <c:tickLblPos val="none"/>
        <c:crossAx val="1362508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4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E14E7-6259-419D-9400-BFEDAFD8D3A5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685800"/>
            <a:ext cx="4860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BD132-3D8D-4C32-88E6-561C76096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140" y="2130429"/>
            <a:ext cx="8263573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279" y="3886200"/>
            <a:ext cx="68052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7D8-4B0E-4C3E-A2C7-0E5D59838D2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836A-07E5-424C-8A13-DA7FD8494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7D8-4B0E-4C3E-A2C7-0E5D59838D2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836A-07E5-424C-8A13-DA7FD8494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342" y="274639"/>
            <a:ext cx="2187416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93" y="274639"/>
            <a:ext cx="640021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7D8-4B0E-4C3E-A2C7-0E5D59838D2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836A-07E5-424C-8A13-DA7FD8494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7D8-4B0E-4C3E-A2C7-0E5D59838D2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836A-07E5-424C-8A13-DA7FD8494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961" y="4406904"/>
            <a:ext cx="826357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961" y="2906717"/>
            <a:ext cx="826357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7D8-4B0E-4C3E-A2C7-0E5D59838D2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836A-07E5-424C-8A13-DA7FD8494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094" y="1600204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1941" y="1600204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7D8-4B0E-4C3E-A2C7-0E5D59838D2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836A-07E5-424C-8A13-DA7FD8494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93" y="1535113"/>
            <a:ext cx="42955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93" y="2174875"/>
            <a:ext cx="42955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8568" y="1535113"/>
            <a:ext cx="42971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8568" y="2174875"/>
            <a:ext cx="42971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7D8-4B0E-4C3E-A2C7-0E5D59838D2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836A-07E5-424C-8A13-DA7FD8494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7D8-4B0E-4C3E-A2C7-0E5D59838D2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836A-07E5-424C-8A13-DA7FD8494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7D8-4B0E-4C3E-A2C7-0E5D59838D2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836A-07E5-424C-8A13-DA7FD8494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6" y="273051"/>
            <a:ext cx="319842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974" y="273052"/>
            <a:ext cx="54347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96" y="1435102"/>
            <a:ext cx="319842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7D8-4B0E-4C3E-A2C7-0E5D59838D2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836A-07E5-424C-8A13-DA7FD8494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551" y="4800601"/>
            <a:ext cx="58331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551" y="612776"/>
            <a:ext cx="58331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551" y="5367338"/>
            <a:ext cx="58331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7D8-4B0E-4C3E-A2C7-0E5D59838D2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836A-07E5-424C-8A13-DA7FD8494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3" y="274638"/>
            <a:ext cx="87496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93" y="1600204"/>
            <a:ext cx="874966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94" y="6356354"/>
            <a:ext cx="2268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37D8-4B0E-4C3E-A2C7-0E5D59838D2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633" y="6356354"/>
            <a:ext cx="3078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7327" y="6356354"/>
            <a:ext cx="2268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1836A-07E5-424C-8A13-DA7FD8494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4&amp;text=%D0%BA%D0%B0%D1%80%D1%82%D0%B8%D0%BD%D0%BA%D0%B8%20%D0%B0%D0%BD%D0%B3%D0%BB%D0%B8%D0%B9%D1%81%D0%BA%D0%BE%D0%B3%D0%BE%20%D1%84%D0%BB%D0%B0%D0%B3%D0%B0&amp;pos=144&amp;uinfo=sw-1263-sh-938-fw-1038-fh-598-pd-1&amp;rpt=simage&amp;img_url=http://delo.ua/files/news_tape/images/1957/80/britanija-budet-otpugivat-_195780_s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gimn.su/2010/07/gimn-velikobritanii/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pekarenok.info/uploads/posts/2013-03/1364635574_dsc1654u.jpg" TargetMode="External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12" Type="http://schemas.openxmlformats.org/officeDocument/2006/relationships/hyperlink" Target="http://images.yandex.ru/yandsearch?source=wiz&amp;uinfo=sw-1263-sh-938-fw-1038-fh-598-pd-1&amp;p=4&amp;text=%D1%81%D0%B8%D0%BC%D0%B2%D0%BE%D0%BB%D1%8B%20%D0%B2%D0%B5%D0%BB%D0%B8%D0%BA%D0%BE%D0%B1%D1%80%D0%B8%D1%82%D0%B0%D0%BD%D0%B8%D0%B8&amp;noreask=1&amp;pos=131&amp;rpt=simage&amp;lr=1091&amp;img_url=http://misto-market.com.ua/turizm/images/interestplace/519/%D0%B3%D0%BE%D0%BB.jpg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nfo-islam.ru/_pu/234/52096101.jpg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5" Type="http://schemas.openxmlformats.org/officeDocument/2006/relationships/hyperlink" Target="http://gimn.su/2010/07/gimn-velikobritanii/" TargetMode="External"/><Relationship Id="rId10" Type="http://schemas.openxmlformats.org/officeDocument/2006/relationships/hyperlink" Target="http://www.awaytravel.ru/sites/default/files/imagecache/wysiwyg_imageupload_lightbox_preset/img/4/london6.jpg" TargetMode="External"/><Relationship Id="rId4" Type="http://schemas.openxmlformats.org/officeDocument/2006/relationships/hyperlink" Target="http://sevelina.ru/images/uploads/2013/03/flag_rf.jpg" TargetMode="External"/><Relationship Id="rId9" Type="http://schemas.openxmlformats.org/officeDocument/2006/relationships/image" Target="../media/image14.jpeg"/><Relationship Id="rId1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gimn.su/2010/07/gimn-velikobritanii/" TargetMode="Externa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gimn.su/2010/07/gimn-velikobritanii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imn.su/2010/07/gimn-velikobritani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hyperlink" Target="http://pekarenok.info/uploads/posts/2013-03/1364635574_dsc1654u.jpg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imn.su/2010/07/gimn-velikobritani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imn.su/2010/07/gimn-velikobritani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itishcouncil.org/ru/goingglobal-streams-english-language.htm" TargetMode="External"/><Relationship Id="rId13" Type="http://schemas.openxmlformats.org/officeDocument/2006/relationships/hyperlink" Target="http://plato.stanford.edu/entries/globalization/" TargetMode="External"/><Relationship Id="rId3" Type="http://schemas.openxmlformats.org/officeDocument/2006/relationships/hyperlink" Target="NULL" TargetMode="External"/><Relationship Id="rId7" Type="http://schemas.openxmlformats.org/officeDocument/2006/relationships/hyperlink" Target="http://article.ranez.ru/id/387/next/" TargetMode="External"/><Relationship Id="rId12" Type="http://schemas.openxmlformats.org/officeDocument/2006/relationships/hyperlink" Target="http://www1.worldbank.org/economicpolicy/globalization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rticle.ranez.ru/id/387/" TargetMode="External"/><Relationship Id="rId11" Type="http://schemas.openxmlformats.org/officeDocument/2006/relationships/hyperlink" Target="http://en.wikipedia.org/wiki/Globalization" TargetMode="External"/><Relationship Id="rId5" Type="http://schemas.openxmlformats.org/officeDocument/2006/relationships/hyperlink" Target="http://www.barnaul-altai.ru/business/2gis/" TargetMode="External"/><Relationship Id="rId10" Type="http://schemas.openxmlformats.org/officeDocument/2006/relationships/hyperlink" Target="http://www.english-uk.ru/31.php" TargetMode="External"/><Relationship Id="rId4" Type="http://schemas.openxmlformats.org/officeDocument/2006/relationships/hyperlink" Target="http://www.uni-erfurt.de/eestudies/eese/artic20/witte/6_2000.html" TargetMode="External"/><Relationship Id="rId9" Type="http://schemas.openxmlformats.org/officeDocument/2006/relationships/hyperlink" Target="http://en.wikipedia.org/wiki/Lingua_franca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awaytravel.ru/sites/default/files/imagecache/wysiwyg_imageupload_lightbox_preset/img/4/London%20England1.jpg" TargetMode="External"/><Relationship Id="rId7" Type="http://schemas.openxmlformats.org/officeDocument/2006/relationships/hyperlink" Target="http://www.awaytravel.ru/sites/default/files/imagecache/wysiwyg_imageupload_lightbox_preset/img/4/london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hyperlink" Target="http://images.yandex.ru/yandsearch?source=wiz&amp;uinfo=sw-1263-sh-938-fw-1038-fh-598-pd-1&amp;p=4&amp;text=%D1%81%D0%B8%D0%BC%D0%B2%D0%BE%D0%BB%D1%8B%20%D0%B2%D0%B5%D0%BB%D0%B8%D0%BA%D0%BE%D0%B1%D1%80%D0%B8%D1%82%D0%B0%D0%BD%D0%B8%D0%B8&amp;noreask=1&amp;pos=131&amp;rpt=simage&amp;lr=1091&amp;img_url=http://misto-market.com.ua/turizm/images/interestplace/519/%D0%B3%D0%BE%D0%BB.jpg" TargetMode="Externa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imn.su/2010/07/gimn-velikobritani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imn.su/2010/07/gimn-velikobritani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gimn.su/2010/07/gimn-velikobritani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imn.su/2010/07/gimn-velikobritani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gimn.su/2010/07/gimn-velikobritanii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gimn.su/2010/07/gimn-velikobritanii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gimn.su/2010/07/gimn-velikobritanii/" TargetMode="External"/><Relationship Id="rId4" Type="http://schemas.openxmlformats.org/officeDocument/2006/relationships/image" Target="http://www.enchantedlearning.com/europe/britain/Flagsequence.GI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jpeg"/><Relationship Id="rId7" Type="http://schemas.openxmlformats.org/officeDocument/2006/relationships/hyperlink" Target="http://gimn.su/2010/07/gimn-velikobritani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05182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721850" cy="6858000"/>
          </a:xfrm>
          <a:prstGeom prst="rect">
            <a:avLst/>
          </a:prstGeom>
        </p:spPr>
      </p:pic>
      <p:pic>
        <p:nvPicPr>
          <p:cNvPr id="20482" name="Picture 2" descr="http://img.mota.ru/upload/wallpapers/2012/09/21/12/00/32610/mota_ru_2092123-cro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2027" y="548680"/>
            <a:ext cx="7999823" cy="568863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81378" y="2564904"/>
            <a:ext cx="7196499" cy="128337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Century Gothic" pitchFamily="34" charset="0"/>
              </a:rPr>
              <a:t>Туманный</a:t>
            </a:r>
            <a:r>
              <a:rPr lang="ru-RU" sz="6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Century Gothic" pitchFamily="34" charset="0"/>
              </a:rPr>
              <a:t> Альбион</a:t>
            </a:r>
            <a:endParaRPr lang="ru-RU" sz="6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28261" y="692696"/>
            <a:ext cx="74261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  <a:cs typeface="Times New Roman" pitchFamily="18" charset="0"/>
              </a:rPr>
              <a:t>ПРОЕКТНО - ИССЛЕДОВАТЕЛЬСКАЯ  РАБОТА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22027" y="4509121"/>
            <a:ext cx="79998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Автор: </a:t>
            </a:r>
            <a:r>
              <a:rPr lang="ru-RU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Уточкин Глеб</a:t>
            </a:r>
            <a:r>
              <a:rPr lang="ru-RU" sz="2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,</a:t>
            </a:r>
          </a:p>
          <a:p>
            <a:pPr algn="ctr">
              <a:lnSpc>
                <a:spcPts val="2400"/>
              </a:lnSpc>
            </a:pPr>
            <a:r>
              <a:rPr lang="ru-RU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Ученик </a:t>
            </a:r>
            <a:r>
              <a:rPr lang="en-US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4 </a:t>
            </a:r>
            <a:r>
              <a:rPr lang="ru-RU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А класса, МАОУ СОШ №7 г. Стрежевого</a:t>
            </a:r>
          </a:p>
          <a:p>
            <a:pPr algn="ctr">
              <a:lnSpc>
                <a:spcPts val="2400"/>
              </a:lnSpc>
            </a:pPr>
            <a:r>
              <a:rPr lang="ru-RU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Руководитель: </a:t>
            </a:r>
            <a:r>
              <a:rPr lang="ru-RU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Литосова Татьяна Николаевна</a:t>
            </a:r>
            <a:r>
              <a:rPr lang="ru-RU" sz="2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,</a:t>
            </a:r>
          </a:p>
          <a:p>
            <a:pPr algn="ctr">
              <a:lnSpc>
                <a:spcPts val="2400"/>
              </a:lnSpc>
            </a:pPr>
            <a:r>
              <a:rPr lang="ru-RU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учитель начальных классов МАОУ СОШ № 7 г. Стрежевого</a:t>
            </a:r>
            <a:endParaRPr lang="ru-RU" sz="2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2" name="Рисунок 11" descr="Гимн Великобритании">
            <a:hlinkClick r:id="rId5" tooltip="&quot;Гимн Великобритании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500" y="6021288"/>
            <a:ext cx="91870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350"/>
                            </p:stCondLst>
                            <p:childTnLst>
                              <p:par>
                                <p:cTn id="2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100"/>
                            </p:stCondLst>
                            <p:childTnLst>
                              <p:par>
                                <p:cTn id="3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build="allAtOnce"/>
      <p:bldP spid="8" grpId="1" build="allAtOnce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05182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72185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176639" y="1700811"/>
            <a:ext cx="520597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0463" y="1028343"/>
            <a:ext cx="4860926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11053" y="620688"/>
            <a:ext cx="6890266" cy="20005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Исследование № 1:</a:t>
            </a:r>
          </a:p>
          <a:p>
            <a:pPr lvl="0" algn="ctr"/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Анкетирование  одноклассников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</a:br>
            <a:endParaRPr lang="ru-RU" sz="32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2039" y="1556792"/>
            <a:ext cx="52549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AutoNum type="arabicPeriod"/>
            </a:pP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Знаете ли Вы, как выглядит флаг Англии?</a:t>
            </a:r>
          </a:p>
          <a:p>
            <a:pPr marL="342900" indent="-342900" algn="ctr"/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Укажите его</a:t>
            </a:r>
            <a:r>
              <a:rPr lang="en-US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 !</a:t>
            </a: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 Назовите остальные!</a:t>
            </a:r>
          </a:p>
          <a:p>
            <a:pPr marL="342900" indent="-342900"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11053" y="3861052"/>
            <a:ext cx="696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Century Gothic" pitchFamily="34" charset="0"/>
            </a:endParaRPr>
          </a:p>
          <a:p>
            <a:pPr algn="ctr"/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3. С чем или с кем ассоциируется у Вас  Англия? Назовите не более двух ассоциаций !</a:t>
            </a:r>
            <a:endParaRPr lang="ru-RU" dirty="0" smtClean="0">
              <a:ln>
                <a:solidFill>
                  <a:srgbClr val="421C5E"/>
                </a:solidFill>
              </a:ln>
              <a:solidFill>
                <a:srgbClr val="421C5E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82872" y="2780932"/>
            <a:ext cx="486092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latin typeface="Century Gothic" pitchFamily="34" charset="0"/>
            </a:endParaRPr>
          </a:p>
          <a:p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2</a:t>
            </a:r>
            <a:r>
              <a:rPr lang="en-US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. </a:t>
            </a: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Назовите столицу Англии?</a:t>
            </a:r>
            <a:endParaRPr lang="ru-RU" dirty="0">
              <a:ln>
                <a:solidFill>
                  <a:srgbClr val="421C5E"/>
                </a:solidFill>
              </a:ln>
              <a:solidFill>
                <a:srgbClr val="421C5E"/>
              </a:solidFill>
            </a:endParaRPr>
          </a:p>
        </p:txBody>
      </p:sp>
      <p:pic>
        <p:nvPicPr>
          <p:cNvPr id="15" name="Picture 4" descr="Britain's Flag"/>
          <p:cNvPicPr>
            <a:picLocks noChangeAspect="1" noChangeArrowheads="1"/>
          </p:cNvPicPr>
          <p:nvPr/>
        </p:nvPicPr>
        <p:blipFill>
          <a:blip r:embed="rId3" cstate="print"/>
          <a:srcRect r="3999" b="6024"/>
          <a:stretch>
            <a:fillRect/>
          </a:stretch>
        </p:blipFill>
        <p:spPr bwMode="auto">
          <a:xfrm>
            <a:off x="2946963" y="2132856"/>
            <a:ext cx="1558147" cy="9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5" descr="http://sevelina.ru/images/uploads/2013/03/flag_rf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7159" y="2132856"/>
            <a:ext cx="1531170" cy="972000"/>
          </a:xfrm>
          <a:prstGeom prst="rect">
            <a:avLst/>
          </a:prstGeom>
          <a:noFill/>
        </p:spPr>
      </p:pic>
      <p:pic>
        <p:nvPicPr>
          <p:cNvPr id="10247" name="Picture 7" descr="http://www.info-islam.ru/_pu/234/5209610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0798" y="2132856"/>
            <a:ext cx="1531174" cy="9720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554692" y="3356992"/>
            <a:ext cx="22201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San</a:t>
            </a:r>
            <a:r>
              <a:rPr lang="ru-RU" sz="1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Francisco</a:t>
            </a:r>
            <a:r>
              <a:rPr lang="ru-RU" sz="1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  </a:t>
            </a:r>
            <a:endParaRPr lang="en-US" sz="16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Century Gothic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London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Tokyo</a:t>
            </a:r>
          </a:p>
        </p:txBody>
      </p:sp>
      <p:pic>
        <p:nvPicPr>
          <p:cNvPr id="23" name="Рисунок 22" descr="Рецепты на английском языке – Английский рождественский пудинг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4495" y="4437113"/>
            <a:ext cx="1454611" cy="1152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1645469" y="5589243"/>
            <a:ext cx="22201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sz="16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Traditional</a:t>
            </a:r>
            <a:r>
              <a:rPr lang="ru-RU" sz="1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 </a:t>
            </a:r>
          </a:p>
          <a:p>
            <a:pPr lvl="0" algn="ctr"/>
            <a:r>
              <a:rPr lang="ru-RU" sz="16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English</a:t>
            </a:r>
            <a:r>
              <a:rPr lang="ru-RU" sz="1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pudding</a:t>
            </a:r>
            <a:r>
              <a:rPr lang="ru-RU" sz="1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 </a:t>
            </a:r>
          </a:p>
        </p:txBody>
      </p:sp>
      <p:pic>
        <p:nvPicPr>
          <p:cNvPr id="25" name="Рисунок 24" descr="24129">
            <a:hlinkClick r:id="rId10" tooltip="Лондон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89107" y="4653136"/>
            <a:ext cx="1531042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http://img.kapital.kz/c/94185deb452d4172c881a9ebce464eb4/640/480/e/2/a/7/a/d68fdde941c7221c826752aa7be.jpg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49951" y="4725144"/>
            <a:ext cx="153117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4" descr="Безымянный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87356" y="4725148"/>
            <a:ext cx="1913963" cy="111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7770151" y="5805264"/>
            <a:ext cx="9525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Queen</a:t>
            </a:r>
            <a:endParaRPr lang="ru-RU" sz="16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12547" y="5589243"/>
            <a:ext cx="19139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Double-decker bus</a:t>
            </a:r>
            <a:endParaRPr lang="ru-RU" sz="16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32747" y="5805264"/>
            <a:ext cx="9877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Big Ben</a:t>
            </a:r>
            <a:endParaRPr lang="ru-RU" sz="16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27" name="Рисунок 26" descr="Гимн Великобритании">
            <a:hlinkClick r:id="rId15" tooltip="&quot;Гимн Великобритании&quot;"/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612293" y="188640"/>
            <a:ext cx="918703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05182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72185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176639" y="1700811"/>
            <a:ext cx="520597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0463" y="1028343"/>
            <a:ext cx="4860926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34495" y="476672"/>
            <a:ext cx="6890266" cy="20005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Исследование № 1:</a:t>
            </a:r>
          </a:p>
          <a:p>
            <a:pPr lvl="0" algn="ctr"/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Анкетирование  одноклассников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</a:br>
            <a:endParaRPr lang="ru-RU" sz="32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04820" y="4653136"/>
            <a:ext cx="428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entury Gothic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24535" y="213285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4401574" y="3284984"/>
          <a:ext cx="532027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8" name="Picture 4" descr="C:\kursus\Lucia Alver\Pildid helid\london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334494" y="1484788"/>
            <a:ext cx="3445133" cy="1866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6009304" y="1628800"/>
            <a:ext cx="31766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Times New Roman" pitchFamily="18" charset="0"/>
              </a:rPr>
              <a:t>В результате анкетирования я узнал, что название с</a:t>
            </a: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толицы Англии знают все опрошенные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81377" y="4077072"/>
            <a:ext cx="26075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Больше всего ассоциаций  связано с Королевой Англии !!!</a:t>
            </a:r>
            <a:endParaRPr lang="ru-RU" dirty="0">
              <a:ln>
                <a:solidFill>
                  <a:srgbClr val="34164A"/>
                </a:solidFill>
              </a:ln>
              <a:solidFill>
                <a:srgbClr val="34164A"/>
              </a:solidFill>
              <a:latin typeface="Century Gothic" pitchFamily="34" charset="0"/>
            </a:endParaRPr>
          </a:p>
        </p:txBody>
      </p:sp>
      <p:pic>
        <p:nvPicPr>
          <p:cNvPr id="15" name="Рисунок 14" descr="Гимн Великобритании">
            <a:hlinkClick r:id="rId5" tooltip="&quot;Гимн Великобритании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5733" y="0"/>
            <a:ext cx="918703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05182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72185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176639" y="1700811"/>
            <a:ext cx="520597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0463" y="1028343"/>
            <a:ext cx="4860926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34495" y="476672"/>
            <a:ext cx="6890266" cy="20005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Исследование № 1:</a:t>
            </a:r>
          </a:p>
          <a:p>
            <a:pPr lvl="0" algn="ctr"/>
            <a:r>
              <a:rPr lang="ru-RU" sz="28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Анкетирование  одноклассников</a:t>
            </a:r>
            <a:endParaRPr lang="ru-RU" sz="2800" b="1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</a:br>
            <a:endParaRPr lang="ru-RU" sz="32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04820" y="4653136"/>
            <a:ext cx="428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entury Gothic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24535" y="213285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64171" y="1484784"/>
            <a:ext cx="66217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Times New Roman" pitchFamily="18" charset="0"/>
              </a:rPr>
              <a:t>В результате анкетирования я узнал, что:                          как выглядит флаг Великобритании знают всего </a:t>
            </a:r>
            <a:r>
              <a:rPr lang="en-US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Times New Roman" pitchFamily="18" charset="0"/>
              </a:rPr>
              <a:t>5</a:t>
            </a: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Times New Roman" pitchFamily="18" charset="0"/>
              </a:rPr>
              <a:t>5% опрошенных</a:t>
            </a:r>
            <a:endParaRPr lang="ru-RU" dirty="0" smtClean="0">
              <a:ln>
                <a:solidFill>
                  <a:srgbClr val="34164A"/>
                </a:solidFill>
              </a:ln>
              <a:solidFill>
                <a:srgbClr val="34164A"/>
              </a:solidFill>
              <a:latin typeface="Century Gothic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717287" y="1916832"/>
          <a:ext cx="648123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Рисунок 11" descr="Гимн Великобритании">
            <a:hlinkClick r:id="rId4" tooltip="&quot;Гимн Великобритании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499" y="5805268"/>
            <a:ext cx="1148377" cy="10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05182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72185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176639" y="1700811"/>
            <a:ext cx="520597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0463" y="1028343"/>
            <a:ext cx="4860926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34495" y="476673"/>
            <a:ext cx="6890266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Исследования № 2:</a:t>
            </a:r>
          </a:p>
          <a:p>
            <a:pPr lvl="0"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Знакомьтесь!  </a:t>
            </a:r>
          </a:p>
          <a:p>
            <a:pPr lvl="0" algn="ctr"/>
            <a:r>
              <a:rPr lang="ru-RU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Traditional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English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pudding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</a:t>
            </a:r>
          </a:p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Английский пудинг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421C5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1" name="Рисунок 20" descr="Гимн Великобритании">
            <a:hlinkClick r:id="rId3" tooltip="&quot;Гимн Великобритании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616" y="116634"/>
            <a:ext cx="1148377" cy="10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2104820" y="4653136"/>
            <a:ext cx="428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entury Gothic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24535" y="213285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40728" y="5085188"/>
            <a:ext cx="6737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Английский пудинг - это традиции. </a:t>
            </a:r>
          </a:p>
          <a:p>
            <a:pPr algn="ctr"/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Это история и культура англичан.</a:t>
            </a:r>
            <a:endParaRPr lang="ru-RU" dirty="0">
              <a:ln>
                <a:solidFill>
                  <a:srgbClr val="34164A"/>
                </a:solidFill>
              </a:ln>
              <a:solidFill>
                <a:srgbClr val="34164A"/>
              </a:solidFill>
              <a:latin typeface="Century Gothic" pitchFamily="34" charset="0"/>
            </a:endParaRPr>
          </a:p>
        </p:txBody>
      </p:sp>
      <p:pic>
        <p:nvPicPr>
          <p:cNvPr id="16" name="Рисунок 15" descr="Рецепты на английском языке – Английский рождественский пудинг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9105" y="2276872"/>
            <a:ext cx="4440394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05182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72185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176639" y="1700811"/>
            <a:ext cx="520597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0463" y="1028343"/>
            <a:ext cx="4860926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57936" y="476672"/>
            <a:ext cx="6890266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Исследования № 2:</a:t>
            </a:r>
          </a:p>
          <a:p>
            <a:pPr lvl="0"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Знакомьтесь!  </a:t>
            </a:r>
          </a:p>
          <a:p>
            <a:pPr lvl="0" algn="ctr"/>
            <a:r>
              <a:rPr lang="ru-RU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Traditional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English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pudding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104820" y="4653136"/>
            <a:ext cx="428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entury Gothic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24535" y="213285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57936" y="2204864"/>
            <a:ext cx="6737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Century Gothic" pitchFamily="34" charset="0"/>
            </a:endParaRPr>
          </a:p>
        </p:txBody>
      </p:sp>
      <p:pic>
        <p:nvPicPr>
          <p:cNvPr id="19" name="Рисунок 18" descr="http://www.mmenu.com/upload/iblock/48b/thuzzoexyt%20tvyfwdhfbiizbgvtq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9952" y="2132856"/>
            <a:ext cx="5359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www.mmenu.com/upload/iblock/38c/geewlakd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6511" y="2636913"/>
            <a:ext cx="382792" cy="30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Рисунок 63" descr="http://www.mmenu.com/upload/iblock/0af/lphazgixb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9952" y="2996952"/>
            <a:ext cx="486092" cy="457200"/>
          </a:xfrm>
          <a:prstGeom prst="rect">
            <a:avLst/>
          </a:prstGeom>
          <a:noFill/>
        </p:spPr>
      </p:pic>
      <p:pic>
        <p:nvPicPr>
          <p:cNvPr id="36876" name="Рисунок 64" descr="http://www.mmenu.com/upload/iblock/48d/eubznfqlmsranx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9952" y="3429003"/>
            <a:ext cx="535909" cy="336037"/>
          </a:xfrm>
          <a:prstGeom prst="rect">
            <a:avLst/>
          </a:prstGeom>
          <a:noFill/>
        </p:spPr>
      </p:pic>
      <p:pic>
        <p:nvPicPr>
          <p:cNvPr id="36875" name="Рисунок 65" descr="http://www.mmenu.com/upload/iblock/088/yzfpsfpljkx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73393" y="3861049"/>
            <a:ext cx="608585" cy="357758"/>
          </a:xfrm>
          <a:prstGeom prst="rect">
            <a:avLst/>
          </a:prstGeom>
          <a:noFill/>
        </p:spPr>
      </p:pic>
      <p:pic>
        <p:nvPicPr>
          <p:cNvPr id="36874" name="Рисунок 66" descr="http://www.mmenu.com/upload/iblock/1a7/gdzwdgnowr%20hkyuebmlqjytp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26513" y="4293097"/>
            <a:ext cx="426140" cy="300608"/>
          </a:xfrm>
          <a:prstGeom prst="rect">
            <a:avLst/>
          </a:prstGeom>
          <a:noFill/>
        </p:spPr>
      </p:pic>
      <p:pic>
        <p:nvPicPr>
          <p:cNvPr id="36873" name="Рисунок 67" descr="http://www.mmenu.com/upload/iblock/a36/iqetxpeaevwvdh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26510" y="4653137"/>
            <a:ext cx="459351" cy="306034"/>
          </a:xfrm>
          <a:prstGeom prst="rect">
            <a:avLst/>
          </a:prstGeom>
          <a:noFill/>
        </p:spPr>
      </p:pic>
      <p:pic>
        <p:nvPicPr>
          <p:cNvPr id="36872" name="Рисунок 68" descr="http://www.mmenu.com/upload/iblock/891/kcayfgeptbj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26514" y="5085184"/>
            <a:ext cx="392114" cy="414908"/>
          </a:xfrm>
          <a:prstGeom prst="rect">
            <a:avLst/>
          </a:prstGeom>
          <a:noFill/>
        </p:spPr>
      </p:pic>
      <p:pic>
        <p:nvPicPr>
          <p:cNvPr id="36871" name="Рисунок 69" descr="http://www.mmenu.com/upload/iblock/4fe/nlqef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03072" y="5373217"/>
            <a:ext cx="273023" cy="385192"/>
          </a:xfrm>
          <a:prstGeom prst="rect">
            <a:avLst/>
          </a:prstGeom>
          <a:noFill/>
        </p:spPr>
      </p:pic>
      <p:pic>
        <p:nvPicPr>
          <p:cNvPr id="36868" name="Рисунок 72" descr="http://www.mmenu.com/upload/iblock/b60/kesrrexsrskcljr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26510" y="5877272"/>
            <a:ext cx="459351" cy="216024"/>
          </a:xfrm>
          <a:prstGeom prst="rect">
            <a:avLst/>
          </a:prstGeom>
          <a:noFill/>
        </p:spPr>
      </p:pic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1" y="4482586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6621771" y="1844824"/>
            <a:ext cx="2220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solidFill>
                    <a:srgbClr val="421C5E"/>
                  </a:solidFill>
                </a:ln>
                <a:solidFill>
                  <a:sysClr val="windowText" lastClr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ИНГРЕДИЕНТЫ:</a:t>
            </a:r>
            <a:endParaRPr kumimoji="0" lang="ru-RU" sz="2800" b="1" i="0" u="none" strike="noStrike" cap="none" normalizeH="0" baseline="0" dirty="0" smtClean="0">
              <a:ln>
                <a:solidFill>
                  <a:srgbClr val="421C5E"/>
                </a:solidFill>
              </a:ln>
              <a:solidFill>
                <a:sysClr val="windowText" lastClr="00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6162420" y="1988841"/>
            <a:ext cx="371254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normalizeH="0" baseline="0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i="0" u="none" strike="noStrike" normalizeH="0" baseline="0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Масло сливочное 2 ст. </a:t>
            </a: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л</a:t>
            </a:r>
            <a:r>
              <a:rPr kumimoji="0" lang="ru-RU" i="0" u="none" strike="noStrike" normalizeH="0" baseline="0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i="0" u="none" strike="noStrike" normalizeH="0" baseline="0" dirty="0" smtClean="0">
              <a:ln>
                <a:solidFill>
                  <a:srgbClr val="34164A"/>
                </a:solidFill>
              </a:ln>
              <a:solidFill>
                <a:srgbClr val="34164A"/>
              </a:solidFill>
              <a:latin typeface="Century Gothic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i="0" u="none" strike="noStrike" normalizeH="0" baseline="0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Яйца 4 штуки </a:t>
            </a:r>
            <a:endParaRPr kumimoji="0" lang="ru-RU" i="0" u="none" strike="noStrike" normalizeH="0" baseline="0" dirty="0" smtClean="0">
              <a:ln>
                <a:solidFill>
                  <a:srgbClr val="34164A"/>
                </a:solidFill>
              </a:ln>
              <a:solidFill>
                <a:srgbClr val="34164A"/>
              </a:solidFill>
              <a:latin typeface="Century Gothic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i="0" u="none" strike="noStrike" normalizeH="0" baseline="0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Сахар ¾ стакана </a:t>
            </a:r>
            <a:endParaRPr kumimoji="0" lang="ru-RU" i="0" u="none" strike="noStrike" normalizeH="0" baseline="0" dirty="0" smtClean="0">
              <a:ln>
                <a:solidFill>
                  <a:srgbClr val="34164A"/>
                </a:solidFill>
              </a:ln>
              <a:solidFill>
                <a:srgbClr val="34164A"/>
              </a:solidFill>
              <a:latin typeface="Century Gothic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i="0" u="none" strike="noStrike" normalizeH="0" baseline="0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Миндаль140  граммов </a:t>
            </a:r>
            <a:endParaRPr kumimoji="0" lang="ru-RU" i="0" u="none" strike="noStrike" normalizeH="0" baseline="0" dirty="0" smtClean="0">
              <a:ln>
                <a:solidFill>
                  <a:srgbClr val="34164A"/>
                </a:solidFill>
              </a:ln>
              <a:solidFill>
                <a:srgbClr val="34164A"/>
              </a:solidFill>
              <a:latin typeface="Century Gothic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i="0" u="none" strike="noStrike" normalizeH="0" baseline="0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Цукаты 1 ст. ложка </a:t>
            </a:r>
            <a:endParaRPr kumimoji="0" lang="ru-RU" i="0" u="none" strike="noStrike" normalizeH="0" baseline="0" dirty="0" smtClean="0">
              <a:ln>
                <a:solidFill>
                  <a:srgbClr val="34164A"/>
                </a:solidFill>
              </a:ln>
              <a:solidFill>
                <a:srgbClr val="34164A"/>
              </a:solidFill>
              <a:latin typeface="Century Gothic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i="0" u="none" strike="noStrike" normalizeH="0" baseline="0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ироп варенья  2 ст. л. </a:t>
            </a:r>
            <a:endParaRPr kumimoji="0" lang="ru-RU" i="0" u="none" strike="noStrike" normalizeH="0" baseline="0" dirty="0" smtClean="0">
              <a:ln>
                <a:solidFill>
                  <a:srgbClr val="34164A"/>
                </a:solidFill>
              </a:ln>
              <a:solidFill>
                <a:srgbClr val="34164A"/>
              </a:solidFill>
              <a:latin typeface="Century Gothic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i="0" u="none" strike="noStrike" normalizeH="0" baseline="0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Печенье100  граммов </a:t>
            </a:r>
            <a:endParaRPr kumimoji="0" lang="ru-RU" i="0" u="none" strike="noStrike" normalizeH="0" baseline="0" dirty="0" smtClean="0">
              <a:ln>
                <a:solidFill>
                  <a:srgbClr val="34164A"/>
                </a:solidFill>
              </a:ln>
              <a:solidFill>
                <a:srgbClr val="34164A"/>
              </a:solidFill>
              <a:latin typeface="Century Gothic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i="0" u="none" strike="noStrike" normalizeH="0" baseline="0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Коньяк 1 ст. ложка </a:t>
            </a:r>
            <a:endParaRPr kumimoji="0" lang="ru-RU" i="0" u="none" strike="noStrike" normalizeH="0" baseline="0" dirty="0" smtClean="0">
              <a:ln>
                <a:solidFill>
                  <a:srgbClr val="34164A"/>
                </a:solidFill>
              </a:ln>
              <a:solidFill>
                <a:srgbClr val="34164A"/>
              </a:solidFill>
              <a:latin typeface="Century Gothic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i="0" u="none" strike="noStrike" normalizeH="0" baseline="0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Ром 1 ст. ложка </a:t>
            </a:r>
            <a:endParaRPr kumimoji="0" lang="ru-RU" i="0" u="none" strike="noStrike" normalizeH="0" baseline="0" dirty="0" smtClean="0">
              <a:ln>
                <a:solidFill>
                  <a:srgbClr val="34164A"/>
                </a:solidFill>
              </a:ln>
              <a:solidFill>
                <a:srgbClr val="34164A"/>
              </a:solidFill>
              <a:latin typeface="Century Gothic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i="0" u="none" strike="noStrike" normalizeH="0" baseline="0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Маргарин 1 </a:t>
            </a:r>
            <a:r>
              <a:rPr kumimoji="0" lang="ru-RU" i="0" u="none" strike="noStrike" normalizeH="0" baseline="0" dirty="0" smtClean="0">
                <a:ln>
                  <a:solidFill>
                    <a:srgbClr val="421C5E"/>
                  </a:solidFill>
                </a:ln>
                <a:solidFill>
                  <a:sysClr val="windowText" lastClr="000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ч. л</a:t>
            </a:r>
            <a:r>
              <a:rPr kumimoji="0" lang="ru-RU" i="0" u="none" strike="noStrike" normalizeH="0" baseline="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600" i="0" u="none" strike="noStrike" normalizeH="0" baseline="0" dirty="0" smtClean="0">
              <a:latin typeface="Century Gothic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100080" y="1844824"/>
            <a:ext cx="2296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n>
                  <a:solidFill>
                    <a:srgbClr val="421C5E"/>
                  </a:solidFill>
                </a:ln>
                <a:solidFill>
                  <a:sysClr val="windowText" lastClr="000000"/>
                </a:solidFill>
                <a:latin typeface="Century Gothic" pitchFamily="34" charset="0"/>
              </a:rPr>
              <a:t>INGREDIENTS</a:t>
            </a:r>
            <a:r>
              <a:rPr lang="ru-RU" b="1" dirty="0" smtClean="0">
                <a:ln>
                  <a:solidFill>
                    <a:srgbClr val="421C5E"/>
                  </a:solidFill>
                </a:ln>
                <a:solidFill>
                  <a:sysClr val="windowText" lastClr="000000"/>
                </a:solidFill>
                <a:latin typeface="Century Gothic" pitchFamily="34" charset="0"/>
              </a:rPr>
              <a:t> :</a:t>
            </a:r>
            <a:endParaRPr lang="ru-RU" sz="2800" dirty="0" smtClean="0">
              <a:ln>
                <a:solidFill>
                  <a:srgbClr val="421C5E"/>
                </a:solidFill>
              </a:ln>
              <a:solidFill>
                <a:sysClr val="windowText" lastClr="000000"/>
              </a:solidFill>
              <a:latin typeface="Century Gothic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875143" y="2056686"/>
            <a:ext cx="3618579" cy="4801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Butter 2st. Spoons</a:t>
            </a: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-</a:t>
            </a:r>
          </a:p>
          <a:p>
            <a:pPr algn="r">
              <a:lnSpc>
                <a:spcPct val="150000"/>
              </a:lnSpc>
            </a:pPr>
            <a:r>
              <a:rPr lang="en-US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Eggs 4 pieces</a:t>
            </a: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-</a:t>
            </a:r>
          </a:p>
          <a:p>
            <a:pPr algn="r">
              <a:lnSpc>
                <a:spcPct val="150000"/>
              </a:lnSpc>
            </a:pPr>
            <a:r>
              <a:rPr lang="en-US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Sugar ¾ Cup</a:t>
            </a: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-</a:t>
            </a:r>
          </a:p>
          <a:p>
            <a:pPr algn="r">
              <a:lnSpc>
                <a:spcPct val="150000"/>
              </a:lnSpc>
            </a:pPr>
            <a:r>
              <a:rPr lang="en-US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Almonds 140 grams</a:t>
            </a: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-</a:t>
            </a:r>
            <a:endParaRPr lang="ru-RU" dirty="0" smtClean="0">
              <a:ln>
                <a:solidFill>
                  <a:srgbClr val="34164A"/>
                </a:solidFill>
              </a:ln>
              <a:solidFill>
                <a:srgbClr val="34164A"/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1 tablespoon candied fruits</a:t>
            </a: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-</a:t>
            </a:r>
            <a:endParaRPr lang="ru-RU" dirty="0" smtClean="0">
              <a:ln>
                <a:solidFill>
                  <a:srgbClr val="34164A"/>
                </a:solidFill>
              </a:ln>
              <a:solidFill>
                <a:srgbClr val="34164A"/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Syrup jam 2 tablespoons</a:t>
            </a: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-</a:t>
            </a:r>
            <a:endParaRPr lang="ru-RU" dirty="0" smtClean="0">
              <a:ln>
                <a:solidFill>
                  <a:srgbClr val="34164A"/>
                </a:solidFill>
              </a:ln>
              <a:solidFill>
                <a:srgbClr val="34164A"/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Cookies 100 grams</a:t>
            </a: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-</a:t>
            </a:r>
            <a:endParaRPr lang="ru-RU" dirty="0" smtClean="0">
              <a:ln>
                <a:solidFill>
                  <a:srgbClr val="34164A"/>
                </a:solidFill>
              </a:ln>
              <a:solidFill>
                <a:srgbClr val="34164A"/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1 tablespoon brandy</a:t>
            </a: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-</a:t>
            </a:r>
            <a:endParaRPr lang="ru-RU" dirty="0" smtClean="0">
              <a:ln>
                <a:solidFill>
                  <a:srgbClr val="34164A"/>
                </a:solidFill>
              </a:ln>
              <a:solidFill>
                <a:srgbClr val="34164A"/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1 tablespoon rum</a:t>
            </a: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-</a:t>
            </a:r>
            <a:endParaRPr lang="ru-RU" dirty="0" smtClean="0">
              <a:ln>
                <a:solidFill>
                  <a:srgbClr val="34164A"/>
                </a:solidFill>
              </a:ln>
              <a:solidFill>
                <a:srgbClr val="34164A"/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Margarine, 1 teaspoon</a:t>
            </a: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ln>
                  <a:solidFill>
                    <a:srgbClr val="421C5E"/>
                  </a:solidFill>
                </a:ln>
                <a:solidFill>
                  <a:sysClr val="windowText" lastClr="000000"/>
                </a:solidFill>
                <a:latin typeface="Century Gothic" pitchFamily="34" charset="0"/>
              </a:rPr>
              <a:t>-</a:t>
            </a:r>
            <a:endParaRPr lang="en-US" dirty="0" smtClean="0">
              <a:ln>
                <a:solidFill>
                  <a:srgbClr val="421C5E"/>
                </a:solidFill>
              </a:ln>
              <a:solidFill>
                <a:sysClr val="windowText" lastClr="000000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>
              <a:latin typeface="Century Gothic" pitchFamily="34" charset="0"/>
            </a:endParaRPr>
          </a:p>
        </p:txBody>
      </p:sp>
      <p:pic>
        <p:nvPicPr>
          <p:cNvPr id="38" name="Рисунок 37" descr="puding-morkovnyj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46708" y="5643246"/>
            <a:ext cx="1875143" cy="13227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Рисунок 38" descr="untitled1212445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875143" y="2420889"/>
            <a:ext cx="1855347" cy="980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05182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72185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176639" y="1700811"/>
            <a:ext cx="520597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0463" y="1028343"/>
            <a:ext cx="4860926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11053" y="548680"/>
            <a:ext cx="689026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Результаты  исследования:</a:t>
            </a:r>
            <a:b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</a:br>
            <a:endParaRPr lang="ru-RU" sz="32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7611" y="1124746"/>
            <a:ext cx="66605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Есть замечательная английская  пословица: </a:t>
            </a:r>
          </a:p>
          <a:p>
            <a:pPr algn="ctr"/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"</a:t>
            </a:r>
            <a:r>
              <a:rPr lang="ru-RU" dirty="0" err="1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The</a:t>
            </a: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taste</a:t>
            </a: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of</a:t>
            </a: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pudding</a:t>
            </a: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is</a:t>
            </a: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in</a:t>
            </a: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the</a:t>
            </a: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eating</a:t>
            </a: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" – </a:t>
            </a:r>
          </a:p>
          <a:p>
            <a:pPr algn="ctr"/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"Узнать вкус пудинга можно, только попробовав его".</a:t>
            </a:r>
          </a:p>
          <a:p>
            <a:pPr algn="ctr"/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Перефразируя эту пословицу можно сказать: </a:t>
            </a:r>
          </a:p>
          <a:p>
            <a:pPr algn="ctr"/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«По</a:t>
            </a:r>
            <a:r>
              <a:rPr lang="en-US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 -</a:t>
            </a: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 настоящему можно узнать суть народа только тогда,  когда отведаешь кухню этого народа!» </a:t>
            </a:r>
          </a:p>
          <a:p>
            <a:pPr algn="ctr"/>
            <a:endParaRPr lang="ru-RU" dirty="0" smtClean="0">
              <a:ln>
                <a:solidFill>
                  <a:srgbClr val="34164A"/>
                </a:solidFill>
              </a:ln>
              <a:solidFill>
                <a:srgbClr val="34164A"/>
              </a:solidFill>
              <a:latin typeface="Century Gothic" pitchFamily="34" charset="0"/>
            </a:endParaRPr>
          </a:p>
          <a:p>
            <a:pPr algn="just"/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      И это на самом деле именно так. Я убедился на своем личном опыте.  </a:t>
            </a:r>
          </a:p>
          <a:p>
            <a:pPr algn="just"/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      Занимаясь  приготовлением  пудинга, я не только с легкостью выучил новые английские слова, но и узнал много интересного из истории происхождения пудинга. А попробовав собственноручно испеченный пудинг, понял, как многогранна и интересна история этого народа.  </a:t>
            </a:r>
          </a:p>
          <a:p>
            <a:pPr algn="ctr"/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 </a:t>
            </a:r>
            <a:endParaRPr lang="ru-RU" dirty="0">
              <a:ln>
                <a:solidFill>
                  <a:srgbClr val="421C5E"/>
                </a:solidFill>
              </a:ln>
              <a:solidFill>
                <a:srgbClr val="421C5E"/>
              </a:solidFill>
              <a:latin typeface="Century Gothic" pitchFamily="34" charset="0"/>
            </a:endParaRPr>
          </a:p>
        </p:txBody>
      </p:sp>
      <p:pic>
        <p:nvPicPr>
          <p:cNvPr id="12" name="Рисунок 11" descr="Гимн Великобритании">
            <a:hlinkClick r:id="rId3" tooltip="&quot;Гимн Великобритании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2941" y="5805268"/>
            <a:ext cx="1148377" cy="10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05182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72185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176639" y="1700811"/>
            <a:ext cx="520597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0463" y="1028343"/>
            <a:ext cx="4860926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34495" y="476672"/>
            <a:ext cx="689026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Вывод после проведенных исследований:</a:t>
            </a:r>
            <a:endParaRPr lang="ru-RU" sz="32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21" name="Рисунок 20" descr="Гимн Великобритании">
            <a:hlinkClick r:id="rId3" tooltip="&quot;Гимн Великобритании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6382" y="5805268"/>
            <a:ext cx="1148377" cy="10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2104820" y="4653136"/>
            <a:ext cx="428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entury Gothic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24535" y="213285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411054" y="1556792"/>
            <a:ext cx="6737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entury Gothic" pitchFamily="34" charset="0"/>
              </a:rPr>
              <a:t>    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04819" y="1412776"/>
            <a:ext cx="734961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80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Каждая страна особенна, а ее народ индивидуален и по</a:t>
            </a:r>
            <a:r>
              <a:rPr lang="en-US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своему очень интересен.  </a:t>
            </a:r>
          </a:p>
          <a:p>
            <a:pPr indent="1080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В результате подготовки к докладу и проведенных мною исследований, я :</a:t>
            </a:r>
          </a:p>
          <a:p>
            <a:pPr indent="1080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 С легкостью выучил более тридцати новых слов;</a:t>
            </a:r>
          </a:p>
          <a:p>
            <a:pPr indent="1080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 Научился готовить настоящий </a:t>
            </a:r>
            <a:r>
              <a:rPr lang="ru-RU" dirty="0" err="1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Traditional</a:t>
            </a:r>
            <a:r>
              <a:rPr lang="ru-RU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English</a:t>
            </a:r>
            <a:r>
              <a:rPr lang="ru-RU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pudding</a:t>
            </a:r>
            <a:r>
              <a:rPr lang="ru-RU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;</a:t>
            </a:r>
          </a:p>
          <a:p>
            <a:pPr indent="1080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n w="11430"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 С </a:t>
            </a: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интересом изучил историю происхождения названия </a:t>
            </a:r>
            <a:r>
              <a:rPr lang="en-US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The United Kingdom of Great Britain and Northern Ireland</a:t>
            </a:r>
            <a:r>
              <a:rPr lang="ru-RU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dirty="0" smtClean="0">
                <a:ln w="11430"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и</a:t>
            </a:r>
            <a:r>
              <a:rPr lang="ru-RU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Union</a:t>
            </a:r>
            <a:r>
              <a:rPr lang="ru-RU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Jack</a:t>
            </a:r>
            <a:r>
              <a:rPr lang="ru-RU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indent="1080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n w="11430"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Выяснил, что Англия достаточно популярна и известна, даже  в кругу  младших школьников;</a:t>
            </a:r>
          </a:p>
          <a:p>
            <a:pPr indent="1080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 Много узнал интересных фактов из жизни англичан;</a:t>
            </a:r>
          </a:p>
          <a:p>
            <a:pPr indent="1080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n w="11430"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Одновременно с этим, я подтвердил правильность своей гипотезы: </a:t>
            </a:r>
          </a:p>
          <a:p>
            <a:pPr indent="1080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Изучая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историю, культуру и традиции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народа ты с ещё  большим интересом, уважением и задором изучаешь родной язык этой страны!</a:t>
            </a:r>
            <a:r>
              <a:rPr lang="en-US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  </a:t>
            </a:r>
          </a:p>
          <a:p>
            <a:pPr indent="1080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latin typeface="Century Gothic" pitchFamily="34" charset="0"/>
              <a:ea typeface="Times New Roman" pitchFamily="18" charset="0"/>
              <a:cs typeface="Times New Roman" pitchFamily="18" charset="0"/>
            </a:endParaRPr>
          </a:p>
          <a:p>
            <a:pPr indent="1080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Century Gothic" pitchFamily="34" charset="0"/>
            </a:endParaRPr>
          </a:p>
          <a:p>
            <a:pPr indent="1080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n w="11430">
                <a:solidFill>
                  <a:srgbClr val="421C5E"/>
                </a:solidFill>
              </a:ln>
              <a:solidFill>
                <a:srgbClr val="421C5E"/>
              </a:solidFill>
              <a:latin typeface="Century Gothic" pitchFamily="34" charset="0"/>
              <a:ea typeface="Arial Unicode MS" pitchFamily="34" charset="-128"/>
              <a:cs typeface="Times New Roman" pitchFamily="18" charset="0"/>
            </a:endParaRPr>
          </a:p>
          <a:p>
            <a:pPr indent="1080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n>
                <a:solidFill>
                  <a:srgbClr val="421C5E"/>
                </a:solidFill>
              </a:ln>
              <a:solidFill>
                <a:srgbClr val="421C5E"/>
              </a:solidFill>
              <a:latin typeface="Century Gothic" pitchFamily="34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05182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72185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176639" y="1700811"/>
            <a:ext cx="520597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81378" y="1340768"/>
            <a:ext cx="719649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Wingdings" pitchFamily="2" charset="2"/>
              <a:buChar char="ü"/>
            </a:pP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Англичане не умываются под струей воды. Они специальной пробкой затыкают раковину, набирают в неё горячей и холодной воды и умываются! </a:t>
            </a:r>
            <a:endParaRPr lang="en-US" dirty="0" smtClean="0">
              <a:ln>
                <a:solidFill>
                  <a:srgbClr val="34164A"/>
                </a:solidFill>
              </a:ln>
              <a:solidFill>
                <a:srgbClr val="34164A"/>
              </a:solidFill>
              <a:latin typeface="Century Gothic" pitchFamily="34" charset="0"/>
            </a:endParaRPr>
          </a:p>
          <a:p>
            <a:pPr lvl="0" algn="ctr">
              <a:buFont typeface="Wingdings" pitchFamily="2" charset="2"/>
              <a:buChar char="ü"/>
            </a:pPr>
            <a:endParaRPr lang="en-US" sz="800" dirty="0" smtClean="0">
              <a:ln>
                <a:solidFill>
                  <a:srgbClr val="34164A"/>
                </a:solidFill>
              </a:ln>
              <a:solidFill>
                <a:srgbClr val="34164A"/>
              </a:solidFill>
              <a:latin typeface="Century Gothic" pitchFamily="34" charset="0"/>
            </a:endParaRPr>
          </a:p>
          <a:p>
            <a:pPr lvl="0" algn="ctr">
              <a:buFont typeface="Wingdings" pitchFamily="2" charset="2"/>
              <a:buChar char="ü"/>
            </a:pP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До недавнего времени у англичан не было центрального отопления! Это новшество ввели иностранцы, хлынувшие на поселение в UK. Причем англичане долго сопротивлялись! </a:t>
            </a:r>
            <a:endParaRPr lang="en-US" dirty="0" smtClean="0">
              <a:ln>
                <a:solidFill>
                  <a:srgbClr val="34164A"/>
                </a:solidFill>
              </a:ln>
              <a:solidFill>
                <a:srgbClr val="34164A"/>
              </a:solidFill>
              <a:latin typeface="Century Gothic" pitchFamily="34" charset="0"/>
            </a:endParaRPr>
          </a:p>
          <a:p>
            <a:pPr lvl="0" algn="ctr">
              <a:buFont typeface="Wingdings" pitchFamily="2" charset="2"/>
              <a:buChar char="ü"/>
            </a:pPr>
            <a:endParaRPr lang="ru-RU" sz="800" dirty="0" smtClean="0">
              <a:ln>
                <a:solidFill>
                  <a:srgbClr val="34164A"/>
                </a:solidFill>
              </a:ln>
              <a:solidFill>
                <a:srgbClr val="34164A"/>
              </a:solidFill>
              <a:latin typeface="Century Gothic" pitchFamily="34" charset="0"/>
            </a:endParaRPr>
          </a:p>
          <a:p>
            <a:pPr lvl="0" algn="ctr">
              <a:buFont typeface="Wingdings" pitchFamily="2" charset="2"/>
              <a:buChar char="ü"/>
            </a:pP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У англичан действует правило неприкосновенности частной жизни! Это значит — не суйте свой нос не в своё дело. Не вашим делом является всё — начиная с имени незнакомого вам англичанина и абсолютно любой информации о нём, заканчивая его никому не известными тайнами! </a:t>
            </a:r>
            <a:endParaRPr lang="en-US" dirty="0" smtClean="0">
              <a:ln>
                <a:solidFill>
                  <a:srgbClr val="34164A"/>
                </a:solidFill>
              </a:ln>
              <a:solidFill>
                <a:srgbClr val="34164A"/>
              </a:solidFill>
              <a:latin typeface="Century Gothic" pitchFamily="34" charset="0"/>
            </a:endParaRPr>
          </a:p>
          <a:p>
            <a:pPr lvl="0" algn="ctr">
              <a:buFont typeface="Wingdings" pitchFamily="2" charset="2"/>
              <a:buChar char="ü"/>
            </a:pPr>
            <a:endParaRPr lang="en-US" sz="800" dirty="0" smtClean="0">
              <a:ln>
                <a:solidFill>
                  <a:srgbClr val="34164A"/>
                </a:solidFill>
              </a:ln>
              <a:solidFill>
                <a:srgbClr val="34164A"/>
              </a:solidFill>
              <a:latin typeface="Century Gothic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dirty="0" smtClean="0">
                <a:ln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Город Лондон расположен на нулевом меридиане, который называют гринвичским</a:t>
            </a:r>
            <a:endParaRPr lang="en-US" dirty="0" smtClean="0">
              <a:ln>
                <a:solidFill>
                  <a:srgbClr val="34164A"/>
                </a:solidFill>
              </a:ln>
              <a:solidFill>
                <a:srgbClr val="34164A"/>
              </a:solidFill>
              <a:latin typeface="Century Gothic" pitchFamily="34" charset="0"/>
            </a:endParaRPr>
          </a:p>
          <a:p>
            <a:pPr algn="ctr">
              <a:buFont typeface="Wingdings" pitchFamily="2" charset="2"/>
              <a:buChar char="ü"/>
            </a:pPr>
            <a:endParaRPr lang="en-US" sz="200" dirty="0" smtClean="0">
              <a:ln>
                <a:solidFill>
                  <a:srgbClr val="34164A"/>
                </a:solidFill>
              </a:ln>
              <a:solidFill>
                <a:srgbClr val="34164A"/>
              </a:solidFill>
              <a:latin typeface="Century Gothic" pitchFamily="34" charset="0"/>
            </a:endParaRPr>
          </a:p>
          <a:p>
            <a:pPr lvl="0" algn="ctr">
              <a:buFont typeface="Wingdings" pitchFamily="2" charset="2"/>
              <a:buChar char="ü"/>
            </a:pPr>
            <a:r>
              <a:rPr lang="ru-RU" dirty="0" err="1" smtClean="0">
                <a:ln w="11430"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Биг</a:t>
            </a:r>
            <a:r>
              <a:rPr lang="ru-RU" dirty="0" smtClean="0">
                <a:ln w="11430">
                  <a:solidFill>
                    <a:srgbClr val="34164A"/>
                  </a:solidFill>
                </a:ln>
                <a:solidFill>
                  <a:srgbClr val="34164A"/>
                </a:solidFill>
                <a:latin typeface="Century Gothic" pitchFamily="34" charset="0"/>
              </a:rPr>
              <a:t> Бен не башня, а 14-тонный колокол</a:t>
            </a:r>
            <a:endParaRPr lang="ru-RU" dirty="0">
              <a:ln w="11430">
                <a:solidFill>
                  <a:srgbClr val="34164A"/>
                </a:solidFill>
              </a:ln>
              <a:solidFill>
                <a:srgbClr val="34164A"/>
              </a:solidFill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22027" y="404665"/>
            <a:ext cx="7999823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Интересные факты 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англичанах и United </a:t>
            </a:r>
            <a:r>
              <a:rPr lang="ru-RU" sz="3200" b="1" dirty="0" err="1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Kingdom</a:t>
            </a:r>
            <a:endParaRPr lang="ru-RU" sz="3200" b="1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05182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2185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951703" y="1052736"/>
            <a:ext cx="7655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dirty="0" smtClean="0">
              <a:ln>
                <a:solidFill>
                  <a:srgbClr val="421C5E"/>
                </a:solidFill>
              </a:ln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6323" y="548680"/>
            <a:ext cx="769467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Список использованных </a:t>
            </a:r>
            <a:endParaRPr lang="en-US" sz="3200" b="1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источников и литературы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04819" y="1916833"/>
            <a:ext cx="704338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1A01CF"/>
                </a:solidFill>
              </a:rPr>
              <a:t/>
            </a:r>
            <a:br>
              <a:rPr lang="en-US" dirty="0" smtClean="0">
                <a:solidFill>
                  <a:srgbClr val="1A01CF"/>
                </a:solidFill>
              </a:rPr>
            </a:br>
            <a:r>
              <a:rPr lang="ru-RU" u="sng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hlinkClick r:id="rId3" invalidUrl="http:///"/>
              </a:rPr>
              <a:t>http://</a:t>
            </a:r>
            <a:r>
              <a:rPr lang="en-US" u="sng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hlinkClick r:id="rId4"/>
              </a:rPr>
              <a:t>uni-rfurt.de/</a:t>
            </a:r>
            <a:r>
              <a:rPr lang="en-US" u="sng" dirty="0" err="1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hlinkClick r:id="rId4"/>
              </a:rPr>
              <a:t>eestudies</a:t>
            </a:r>
            <a:r>
              <a:rPr lang="en-US" u="sng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hlinkClick r:id="rId4"/>
              </a:rPr>
              <a:t>/</a:t>
            </a:r>
            <a:r>
              <a:rPr lang="en-US" u="sng" dirty="0" err="1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hlinkClick r:id="rId4"/>
              </a:rPr>
              <a:t>eese</a:t>
            </a:r>
            <a:r>
              <a:rPr lang="en-US" u="sng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hlinkClick r:id="rId4"/>
              </a:rPr>
              <a:t>/artic20/</a:t>
            </a:r>
            <a:r>
              <a:rPr lang="en-US" u="sng" dirty="0" err="1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hlinkClick r:id="rId4"/>
              </a:rPr>
              <a:t>witte</a:t>
            </a:r>
            <a:r>
              <a:rPr lang="en-US" u="sng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hlinkClick r:id="rId4"/>
              </a:rPr>
              <a:t>/6_2000.html#comp</a:t>
            </a:r>
            <a:endParaRPr lang="ru-RU" u="sng" dirty="0" smtClean="0">
              <a:ln>
                <a:solidFill>
                  <a:srgbClr val="421C5E"/>
                </a:solidFill>
              </a:ln>
              <a:solidFill>
                <a:srgbClr val="421C5E"/>
              </a:solidFill>
            </a:endParaRPr>
          </a:p>
          <a:p>
            <a:r>
              <a:rPr lang="ru-RU" u="sng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hlinkClick r:id="rId5"/>
              </a:rPr>
              <a:t>http://www.barnaul-altai.ru/business/2gis/</a:t>
            </a:r>
            <a:endParaRPr lang="ru-RU" u="sng" dirty="0" smtClean="0">
              <a:ln>
                <a:solidFill>
                  <a:srgbClr val="421C5E"/>
                </a:solidFill>
              </a:ln>
              <a:solidFill>
                <a:srgbClr val="421C5E"/>
              </a:solidFill>
            </a:endParaRPr>
          </a:p>
          <a:p>
            <a:r>
              <a:rPr lang="en-US" u="sng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hlinkClick r:id="rId6"/>
              </a:rPr>
              <a:t>http://article.ranez.ru/id/387/</a:t>
            </a:r>
            <a:endParaRPr lang="ru-RU" dirty="0" smtClean="0">
              <a:ln>
                <a:solidFill>
                  <a:srgbClr val="421C5E"/>
                </a:solidFill>
              </a:ln>
              <a:solidFill>
                <a:srgbClr val="421C5E"/>
              </a:solidFill>
            </a:endParaRPr>
          </a:p>
          <a:p>
            <a:r>
              <a:rPr lang="en-US" u="sng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hlinkClick r:id="rId7"/>
              </a:rPr>
              <a:t>http://article.ranez.ru/id/387/next/</a:t>
            </a:r>
            <a:endParaRPr lang="ru-RU" dirty="0" smtClean="0">
              <a:ln>
                <a:solidFill>
                  <a:srgbClr val="421C5E"/>
                </a:solidFill>
              </a:ln>
              <a:solidFill>
                <a:srgbClr val="421C5E"/>
              </a:solidFill>
            </a:endParaRPr>
          </a:p>
          <a:p>
            <a:r>
              <a:rPr lang="en-US" u="sng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hlinkClick r:id="rId8"/>
              </a:rPr>
              <a:t>http://www.britishcouncil.org/ru/goingglobal-streams-english-language.htm</a:t>
            </a:r>
            <a:endParaRPr lang="ru-RU" dirty="0" smtClean="0">
              <a:ln>
                <a:solidFill>
                  <a:srgbClr val="421C5E"/>
                </a:solidFill>
              </a:ln>
              <a:solidFill>
                <a:srgbClr val="421C5E"/>
              </a:solidFill>
            </a:endParaRPr>
          </a:p>
          <a:p>
            <a:r>
              <a:rPr lang="en-US" u="sng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hlinkClick r:id="rId9"/>
              </a:rPr>
              <a:t>http://en.wikipedia.org/wiki/Lingua_franca#English</a:t>
            </a:r>
            <a:endParaRPr lang="ru-RU" dirty="0" smtClean="0">
              <a:ln>
                <a:solidFill>
                  <a:srgbClr val="421C5E"/>
                </a:solidFill>
              </a:ln>
              <a:solidFill>
                <a:srgbClr val="421C5E"/>
              </a:solidFill>
            </a:endParaRPr>
          </a:p>
          <a:p>
            <a:r>
              <a:rPr lang="en-US" u="sng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hlinkClick r:id="rId10"/>
              </a:rPr>
              <a:t>http://www.english-uk.ru/31.php</a:t>
            </a:r>
            <a:endParaRPr lang="ru-RU" dirty="0" smtClean="0">
              <a:ln>
                <a:solidFill>
                  <a:srgbClr val="421C5E"/>
                </a:solidFill>
              </a:ln>
              <a:solidFill>
                <a:srgbClr val="421C5E"/>
              </a:solidFill>
            </a:endParaRPr>
          </a:p>
          <a:p>
            <a:r>
              <a:rPr lang="en-US" u="sng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hlinkClick r:id="rId11"/>
              </a:rPr>
              <a:t>http://en.wikipedia.org/wiki/Globalization</a:t>
            </a:r>
            <a:endParaRPr lang="ru-RU" dirty="0" smtClean="0">
              <a:ln>
                <a:solidFill>
                  <a:srgbClr val="421C5E"/>
                </a:solidFill>
              </a:ln>
              <a:solidFill>
                <a:srgbClr val="421C5E"/>
              </a:solidFill>
            </a:endParaRPr>
          </a:p>
          <a:p>
            <a:r>
              <a:rPr lang="en-US" u="sng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hlinkClick r:id="rId12"/>
              </a:rPr>
              <a:t>http://www1.worldbank.org/economicpolicy/globalization/</a:t>
            </a:r>
            <a:endParaRPr lang="ru-RU" dirty="0" smtClean="0">
              <a:ln>
                <a:solidFill>
                  <a:srgbClr val="421C5E"/>
                </a:solidFill>
              </a:ln>
              <a:solidFill>
                <a:srgbClr val="421C5E"/>
              </a:solidFill>
            </a:endParaRPr>
          </a:p>
          <a:p>
            <a:r>
              <a:rPr lang="en-US" u="sng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hlinkClick r:id="rId13"/>
              </a:rPr>
              <a:t>http://plato.stanford.edu/entries/globalization/</a:t>
            </a:r>
            <a:endParaRPr lang="ru-RU" dirty="0" smtClean="0">
              <a:ln>
                <a:solidFill>
                  <a:srgbClr val="421C5E"/>
                </a:solidFill>
              </a:ln>
              <a:solidFill>
                <a:srgbClr val="421C5E"/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05182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72185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176639" y="1700811"/>
            <a:ext cx="520597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0463" y="1028343"/>
            <a:ext cx="4860926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81378" y="1340768"/>
            <a:ext cx="2832664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Спасибо за внимание!</a:t>
            </a:r>
            <a:endParaRPr lang="ru-RU" sz="32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11" name="Рисунок 10" descr="15667">
            <a:hlinkClick r:id="rId3" tooltip="&quot;Лондон, Великобритания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9627" y="3429000"/>
            <a:ext cx="375095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g.kapital.kz/c/94185deb452d4172c881a9ebce464eb4/640/480/e/2/a/7/a/d68fdde941c7221c826752aa7be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1703" y="2996952"/>
            <a:ext cx="375095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24129">
            <a:hlinkClick r:id="rId7" tooltip="Лондон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6835" y="836712"/>
            <a:ext cx="375095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05182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721850" cy="6858000"/>
          </a:xfrm>
          <a:prstGeom prst="rect">
            <a:avLst/>
          </a:prstGeom>
        </p:spPr>
      </p:pic>
      <p:pic>
        <p:nvPicPr>
          <p:cNvPr id="12" name="Рисунок 11" descr="Гимн Великобритании">
            <a:hlinkClick r:id="rId3" tooltip="&quot;Гимн Великобритании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355" y="5733256"/>
            <a:ext cx="1301495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334495" y="1988840"/>
            <a:ext cx="6737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11053" y="2420888"/>
            <a:ext cx="6794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40729" y="1916835"/>
            <a:ext cx="6354355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Цель проектной работы:</a:t>
            </a:r>
            <a:endParaRPr lang="ru-RU" sz="32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29755" y="620691"/>
            <a:ext cx="482318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Актуальность темы:</a:t>
            </a:r>
            <a:endParaRPr lang="ru-RU" sz="32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334495" y="3429004"/>
            <a:ext cx="68902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normalizeH="0" baseline="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Задачи </a:t>
            </a:r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проектной работы </a:t>
            </a:r>
            <a:r>
              <a:rPr kumimoji="0" lang="ru-RU" sz="3200" b="1" i="0" u="none" strike="noStrike" normalizeH="0" baseline="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: </a:t>
            </a:r>
            <a:endParaRPr kumimoji="0" lang="ru-RU" sz="3200" b="1" i="0" u="none" strike="noStrike" normalizeH="0" baseline="0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8586" y="1052736"/>
            <a:ext cx="7923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</a:rPr>
              <a:t> 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81378" y="1124747"/>
            <a:ext cx="7119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Чтобы освоить иностранный язык, мало познакомиться с грамматикой — необходимо познакомится </a:t>
            </a:r>
            <a:r>
              <a:rPr lang="en-US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 культурой, традициями и историей его народа!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ru-RU" dirty="0" smtClean="0">
              <a:latin typeface="Century Gothic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57935" y="2420892"/>
            <a:ext cx="7043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На основе изучения истории,  культуры, традиций и символики Англии , расширить свой кругозор. </a:t>
            </a:r>
          </a:p>
          <a:p>
            <a:pPr algn="ctr"/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Ведь любые новые полученные знания – это  верный способ приблизиться к новым открытиям!!!</a:t>
            </a:r>
            <a:endParaRPr lang="ru-RU" dirty="0">
              <a:ln>
                <a:solidFill>
                  <a:srgbClr val="421C5E"/>
                </a:solidFill>
              </a:ln>
              <a:solidFill>
                <a:srgbClr val="421C5E"/>
              </a:solidFill>
              <a:latin typeface="Century Gothic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8586" y="3861052"/>
            <a:ext cx="7923265" cy="2105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-342900" algn="ctr">
              <a:buFont typeface="+mj-lt"/>
              <a:buAutoNum type="arabicPeriod"/>
            </a:pP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Разобраться в «путанице» с названиями — Англия, Великобритания и Соединенное Королевство;</a:t>
            </a:r>
          </a:p>
          <a:p>
            <a:pPr marL="36000" indent="-342900" algn="ctr">
              <a:buFont typeface="+mj-lt"/>
              <a:buAutoNum type="arabicPeriod"/>
            </a:pPr>
            <a:endParaRPr lang="ru-RU" sz="800" dirty="0" smtClean="0">
              <a:ln>
                <a:solidFill>
                  <a:srgbClr val="421C5E"/>
                </a:solidFill>
              </a:ln>
              <a:solidFill>
                <a:srgbClr val="421C5E"/>
              </a:solidFill>
              <a:latin typeface="Century Gothic" pitchFamily="34" charset="0"/>
            </a:endParaRPr>
          </a:p>
          <a:p>
            <a:pPr marL="36000" indent="-342900" algn="ctr">
              <a:buFont typeface="+mj-lt"/>
              <a:buAutoNum type="arabicPeriod"/>
            </a:pP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Изучить историю </a:t>
            </a: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государственный герб </a:t>
            </a: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Великобритании;</a:t>
            </a:r>
          </a:p>
          <a:p>
            <a:pPr marL="36000" indent="-342900" algn="ctr">
              <a:buFont typeface="+mj-lt"/>
              <a:buAutoNum type="arabicPeriod"/>
            </a:pPr>
            <a:endParaRPr lang="ru-RU" sz="800" dirty="0" smtClean="0">
              <a:ln>
                <a:solidFill>
                  <a:srgbClr val="421C5E"/>
                </a:solidFill>
              </a:ln>
              <a:solidFill>
                <a:srgbClr val="421C5E"/>
              </a:solidFill>
              <a:latin typeface="Century Gothic" pitchFamily="34" charset="0"/>
            </a:endParaRPr>
          </a:p>
          <a:p>
            <a:pPr marL="36000" lvl="0" indent="-342900" algn="ctr">
              <a:lnSpc>
                <a:spcPts val="2300"/>
              </a:lnSpc>
              <a:buFont typeface="+mj-lt"/>
              <a:buAutoNum type="arabicPeriod"/>
            </a:pP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Познакомиться и научиться готовить истинно английское блюдо - </a:t>
            </a:r>
            <a:r>
              <a:rPr lang="ru-RU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Traditional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English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pudding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ctr">
              <a:lnSpc>
                <a:spcPts val="400"/>
              </a:lnSpc>
            </a:pPr>
            <a:endParaRPr lang="ru-RU" dirty="0" smtClean="0">
              <a:ln>
                <a:solidFill>
                  <a:srgbClr val="421C5E"/>
                </a:solidFill>
              </a:ln>
              <a:solidFill>
                <a:srgbClr val="421C5E"/>
              </a:solidFill>
              <a:latin typeface="Century Gothic" pitchFamily="34" charset="0"/>
            </a:endParaRPr>
          </a:p>
          <a:p>
            <a:pPr marL="342900" indent="-342900" algn="ctr">
              <a:lnSpc>
                <a:spcPts val="2300"/>
              </a:lnSpc>
            </a:pP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4. Увеличить словарный запас английских слов.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05182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721850" cy="6858000"/>
          </a:xfrm>
          <a:prstGeom prst="rect">
            <a:avLst/>
          </a:prstGeom>
        </p:spPr>
      </p:pic>
      <p:pic>
        <p:nvPicPr>
          <p:cNvPr id="12" name="Рисунок 11" descr="Гимн Великобритании">
            <a:hlinkClick r:id="rId3" tooltip="&quot;Гимн Великобритании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6058" y="5805268"/>
            <a:ext cx="1148377" cy="10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334495" y="1988840"/>
            <a:ext cx="6737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11053" y="2420888"/>
            <a:ext cx="6794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81378" y="620691"/>
            <a:ext cx="681370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Объект  исследования: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 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11053" y="1412779"/>
            <a:ext cx="68902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normalizeH="0" baseline="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Гипотеза исследования: </a:t>
            </a:r>
            <a:endParaRPr kumimoji="0" lang="ru-RU" sz="3200" b="1" i="0" u="none" strike="noStrike" normalizeH="0" baseline="0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8586" y="1052736"/>
            <a:ext cx="7923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</a:rPr>
              <a:t> 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81378" y="1052740"/>
            <a:ext cx="7119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The United Kingdom of Great Britain and Northern Ireland</a:t>
            </a: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.</a:t>
            </a:r>
            <a:r>
              <a:rPr lang="ru-RU" sz="2400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ea typeface="Arial Unicode MS" pitchFamily="34" charset="-128"/>
                <a:cs typeface="Times New Roman" pitchFamily="18" charset="0"/>
              </a:rPr>
              <a:t> </a:t>
            </a:r>
            <a:endParaRPr lang="ru-RU" dirty="0" smtClean="0">
              <a:ln>
                <a:solidFill>
                  <a:srgbClr val="421C5E"/>
                </a:solidFill>
              </a:ln>
              <a:solidFill>
                <a:srgbClr val="421C5E"/>
              </a:solidFill>
              <a:latin typeface="Century Gothic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34495" y="1916832"/>
            <a:ext cx="68902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80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Каждая страна особенна, а ее народ индивидуален и по-своему очень интересен.  </a:t>
            </a:r>
          </a:p>
          <a:p>
            <a:pPr indent="1080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При изучении </a:t>
            </a: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истории,  культуры, традиции </a:t>
            </a: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страны</a:t>
            </a:r>
            <a:r>
              <a:rPr lang="gu-IN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,</a:t>
            </a: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 ты не только повышаешь свою эрудицию</a:t>
            </a:r>
            <a:r>
              <a:rPr lang="gu-IN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,</a:t>
            </a:r>
            <a:r>
              <a:rPr lang="en-US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ты еще и обогащаешь свой словарный запас, как русских, так и английских слов.</a:t>
            </a:r>
            <a:r>
              <a:rPr lang="en-US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 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411053" y="1412780"/>
            <a:ext cx="6813707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 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2411053" y="3501009"/>
            <a:ext cx="68902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normalizeH="0" baseline="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Методы исследования: </a:t>
            </a:r>
            <a:endParaRPr kumimoji="0" lang="ru-RU" sz="3200" b="1" i="0" u="none" strike="noStrike" normalizeH="0" baseline="0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04819" y="3933059"/>
            <a:ext cx="734961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latin typeface="Century Gothic" pitchFamily="34" charset="0"/>
              <a:ea typeface="Arial Unicode MS" pitchFamily="34" charset="-128"/>
              <a:cs typeface="Times New Roman" pitchFamily="18" charset="0"/>
            </a:endParaRPr>
          </a:p>
          <a:p>
            <a:pPr marL="342900" lvl="0" indent="-342900" algn="ctr">
              <a:buFont typeface="+mj-lt"/>
              <a:buAutoNum type="arabicPeriod"/>
            </a:pP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Анализ и синтез материалов по теме исследования;</a:t>
            </a:r>
          </a:p>
          <a:p>
            <a:pPr marL="342900" lvl="0" indent="-342900" algn="ctr">
              <a:buFont typeface="+mj-lt"/>
              <a:buAutoNum type="arabicPeriod"/>
            </a:pP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Анкетирование с целью выяснить, что знают учащиеся о </a:t>
            </a:r>
            <a:r>
              <a:rPr lang="en-US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United Kingdom</a:t>
            </a: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;</a:t>
            </a:r>
          </a:p>
          <a:p>
            <a:pPr marL="342900" lvl="0" indent="-342900" algn="ctr">
              <a:buFont typeface="+mj-lt"/>
              <a:buAutoNum type="arabicPeriod"/>
            </a:pP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Изготовление и дегустация истинно английского блюда - </a:t>
            </a:r>
            <a:r>
              <a:rPr lang="ru-RU" dirty="0" err="1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Traditional</a:t>
            </a: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English</a:t>
            </a: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pudding</a:t>
            </a: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;</a:t>
            </a:r>
          </a:p>
          <a:p>
            <a:pPr marL="342900" lvl="0" indent="-342900" algn="ctr">
              <a:buFont typeface="+mj-lt"/>
              <a:buAutoNum type="arabicPeriod"/>
            </a:pP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Обобщение материала в ходе работы и выводы.</a:t>
            </a:r>
            <a:r>
              <a:rPr lang="ru-RU" dirty="0" smtClean="0">
                <a:ln w="11430">
                  <a:solidFill>
                    <a:srgbClr val="421C5E"/>
                  </a:solidFill>
                </a:ln>
                <a:solidFill>
                  <a:srgbClr val="421C5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05182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721850" cy="68580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028261" y="2198044"/>
            <a:ext cx="390448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Начнем с официальностей —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названия </a:t>
            </a: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страны, и флага.</a:t>
            </a:r>
            <a:endParaRPr lang="ru-RU" dirty="0" smtClean="0">
              <a:ln>
                <a:solidFill>
                  <a:srgbClr val="421C5E"/>
                </a:solidFill>
              </a:ln>
              <a:solidFill>
                <a:srgbClr val="421C5E"/>
              </a:solidFill>
              <a:latin typeface="Century Gothic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n>
                <a:solidFill>
                  <a:srgbClr val="421C5E"/>
                </a:solidFill>
              </a:ln>
              <a:solidFill>
                <a:srgbClr val="421C5E"/>
              </a:solidFill>
              <a:latin typeface="Century Gothic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Почти во всем мире, уже давно существует путаница с этими названиями —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Англия, Великобритания и Соединенное Королевство. </a:t>
            </a: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Зачем столько названий для одного места?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normalizeH="0" baseline="0" dirty="0" smtClean="0">
              <a:latin typeface="Century Gothic" pitchFamily="34" charset="0"/>
            </a:endParaRPr>
          </a:p>
        </p:txBody>
      </p:sp>
      <p:pic>
        <p:nvPicPr>
          <p:cNvPr id="11" name="Picture 4" descr="BritishIsles_p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9302" y="1844825"/>
            <a:ext cx="3292016" cy="407072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104819" y="764705"/>
            <a:ext cx="7349617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The United Kingdom of Great Britain and Northern Ireland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.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Century Gothic" pitchFamily="34" charset="0"/>
            </a:endParaRPr>
          </a:p>
        </p:txBody>
      </p:sp>
      <p:pic>
        <p:nvPicPr>
          <p:cNvPr id="14" name="Рисунок 13" descr="Гимн Великобритании">
            <a:hlinkClick r:id="rId4" tooltip="&quot;Гимн Великобритании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2293" y="1988840"/>
            <a:ext cx="53590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05182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721850" cy="6858000"/>
          </a:xfrm>
          <a:prstGeom prst="rect">
            <a:avLst/>
          </a:prstGeom>
        </p:spPr>
      </p:pic>
      <p:pic>
        <p:nvPicPr>
          <p:cNvPr id="12" name="Рисунок 11" descr="Гимн Великобритании">
            <a:hlinkClick r:id="rId3" tooltip="&quot;Гимн Великобритании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6058" y="5373220"/>
            <a:ext cx="1148377" cy="10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334495" y="1484785"/>
            <a:ext cx="68902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entury Gothic" pitchFamily="34" charset="0"/>
              </a:rPr>
              <a:t>       </a:t>
            </a: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Жителей Соединенного Королевства иностранцы обычно называют — </a:t>
            </a:r>
            <a:r>
              <a:rPr lang="ru-RU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British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(британцы), но сами жители этой страны этого очень не любят, потому что шотландцы, ирландцы и валлийцы гордятся своими культурами  и не хотят, чтобы их путали с англичанами, которые в свою очередь очень гордятся тем, что они англичане.</a:t>
            </a:r>
            <a:endParaRPr lang="ru-RU" sz="1600" dirty="0" smtClean="0">
              <a:ln>
                <a:solidFill>
                  <a:srgbClr val="421C5E"/>
                </a:solidFill>
              </a:ln>
              <a:solidFill>
                <a:srgbClr val="421C5E"/>
              </a:solidFill>
              <a:latin typeface="Century Gothic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ru-RU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Great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Britain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— это географический термин обозначающий остров, на котором расположены </a:t>
            </a:r>
            <a:r>
              <a:rPr lang="ru-RU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England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Wales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Scotland</a:t>
            </a: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. Это самый крупный остров среди Британских островов.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ru-RU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England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— самая крупная страна в составе Соединенного Королевства, в которой находится столица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UK — Лондон</a:t>
            </a: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n>
                <a:solidFill>
                  <a:srgbClr val="421C5E"/>
                </a:solidFill>
              </a:ln>
              <a:solidFill>
                <a:srgbClr val="421C5E"/>
              </a:solidFill>
              <a:latin typeface="Century Gothic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entury Gothic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29757" y="908724"/>
            <a:ext cx="4926349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Давайте разберемся! </a:t>
            </a:r>
            <a:endParaRPr lang="ru-RU" sz="32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05182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721850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257937" y="2481863"/>
            <a:ext cx="352169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Вообще -то эти названия обозначают не одно и тоже. </a:t>
            </a:r>
          </a:p>
          <a:p>
            <a:pPr algn="ctr"/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United </a:t>
            </a:r>
            <a:r>
              <a:rPr lang="ru-RU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Kingdom</a:t>
            </a: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 — это соединенные королевства, коих 4 — </a:t>
            </a:r>
            <a:r>
              <a:rPr lang="ru-RU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England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Wales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Scotland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 и </a:t>
            </a:r>
            <a:r>
              <a:rPr lang="ru-RU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Northern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Ireland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93845" y="908724"/>
            <a:ext cx="521210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Давайте разберемся! </a:t>
            </a:r>
            <a:endParaRPr lang="ru-RU" sz="32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9" name="Picture 4" descr="MAP-GB-weath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A8DF8"/>
              </a:clrFrom>
              <a:clrTo>
                <a:srgbClr val="8A8D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6510" y="980729"/>
            <a:ext cx="3827926" cy="4455744"/>
          </a:xfrm>
          <a:prstGeom prst="rect">
            <a:avLst/>
          </a:prstGeom>
          <a:noFill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076383" y="1484784"/>
            <a:ext cx="13780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n>
                  <a:solidFill>
                    <a:srgbClr val="5C2C04"/>
                  </a:solidFill>
                </a:ln>
                <a:solidFill>
                  <a:srgbClr val="5C2C04"/>
                </a:solidFill>
                <a:latin typeface="Century Gothic" pitchFamily="34" charset="0"/>
              </a:rPr>
              <a:t>Scotland</a:t>
            </a:r>
            <a:endParaRPr lang="ru-RU" sz="4000" dirty="0">
              <a:ln>
                <a:solidFill>
                  <a:srgbClr val="5C2C04"/>
                </a:solidFill>
              </a:ln>
              <a:solidFill>
                <a:srgbClr val="5C2C04"/>
              </a:solidFill>
              <a:latin typeface="Lucida Sans Typewriter" pitchFamily="49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82616" y="2924944"/>
            <a:ext cx="1178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>
                  <a:solidFill>
                    <a:srgbClr val="00FF00"/>
                  </a:solidFill>
                </a:ln>
                <a:solidFill>
                  <a:srgbClr val="00B050"/>
                </a:solidFill>
                <a:latin typeface="Century Gothic" pitchFamily="34" charset="0"/>
              </a:rPr>
              <a:t>England</a:t>
            </a:r>
            <a:endParaRPr lang="ru-RU" b="1" dirty="0">
              <a:ln>
                <a:solidFill>
                  <a:srgbClr val="00FF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396835" y="2564908"/>
            <a:ext cx="1684287" cy="43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800"/>
              </a:lnSpc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Century Gothic" pitchFamily="34" charset="0"/>
              </a:rPr>
              <a:t>Northern </a:t>
            </a:r>
            <a:endParaRPr lang="ru-RU" b="1" dirty="0" smtClean="0">
              <a:solidFill>
                <a:srgbClr val="0000FF"/>
              </a:solidFill>
              <a:latin typeface="Century Gothic" pitchFamily="34" charset="0"/>
            </a:endParaRPr>
          </a:p>
          <a:p>
            <a:pPr algn="ctr">
              <a:lnSpc>
                <a:spcPts val="8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entury Gothic" pitchFamily="34" charset="0"/>
              </a:rPr>
              <a:t>Ireland </a:t>
            </a:r>
            <a:endParaRPr lang="ru-RU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238979" y="4725148"/>
            <a:ext cx="10718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n>
                  <a:solidFill>
                    <a:srgbClr val="CC0066"/>
                  </a:solidFill>
                </a:ln>
                <a:solidFill>
                  <a:srgbClr val="FF00FF"/>
                </a:solidFill>
                <a:latin typeface="Century Gothic" pitchFamily="34" charset="0"/>
              </a:rPr>
              <a:t>Wales</a:t>
            </a:r>
            <a:r>
              <a:rPr lang="en-US" sz="3600" b="1" dirty="0">
                <a:solidFill>
                  <a:srgbClr val="CC66FF"/>
                </a:solidFill>
                <a:latin typeface="Lucida Sans Typewriter" pitchFamily="49" charset="0"/>
              </a:rPr>
              <a:t> </a:t>
            </a:r>
            <a:endParaRPr lang="ru-RU" sz="2400" dirty="0">
              <a:solidFill>
                <a:srgbClr val="CC66FF"/>
              </a:solidFill>
              <a:latin typeface="Lucida Sans Typewriter" pitchFamily="49" charset="0"/>
            </a:endParaRPr>
          </a:p>
        </p:txBody>
      </p:sp>
      <p:pic>
        <p:nvPicPr>
          <p:cNvPr id="17" name="Рисунок 16" descr="Гимн Великобритании">
            <a:hlinkClick r:id="rId4" tooltip="&quot;Гимн Великобритании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5143" y="5085188"/>
            <a:ext cx="1148377" cy="10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05182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721850" cy="6858000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698329" y="764706"/>
            <a:ext cx="2835540" cy="70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FF3300"/>
                </a:solidFill>
                <a:latin typeface="Lucida Sans Typewriter" pitchFamily="49" charset="0"/>
              </a:rPr>
              <a:t> </a:t>
            </a:r>
            <a:endParaRPr lang="ru-RU" sz="4000" dirty="0">
              <a:solidFill>
                <a:srgbClr val="FF3300"/>
              </a:solidFill>
              <a:latin typeface="Lucida Sans Typewriter" pitchFamily="49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411054" y="2199347"/>
            <a:ext cx="6737148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The United Kingdom flag was officially adopted on January 1, 1801. </a:t>
            </a:r>
            <a:endParaRPr lang="ru-RU" b="1" dirty="0" smtClean="0">
              <a:ln>
                <a:solidFill>
                  <a:srgbClr val="421C5E"/>
                </a:solidFill>
              </a:ln>
              <a:solidFill>
                <a:srgbClr val="421C5E"/>
              </a:solidFill>
              <a:latin typeface="Century Gothic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ln>
                <a:solidFill>
                  <a:srgbClr val="421C5E"/>
                </a:solidFill>
              </a:ln>
              <a:solidFill>
                <a:srgbClr val="421C5E"/>
              </a:solidFill>
              <a:latin typeface="Century Gothic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      Теперь познакомимся с флагом. У него есть два названия — официальное </a:t>
            </a:r>
            <a:r>
              <a:rPr lang="ru-RU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Union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Flag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неофициальное-народное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i="0" u="none" strike="noStrike" cap="none" normalizeH="0" baseline="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Union</a:t>
            </a:r>
            <a:r>
              <a:rPr kumimoji="0" lang="ru-RU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Jack</a:t>
            </a:r>
            <a:r>
              <a:rPr kumimoji="0" lang="ru-RU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Почему </a:t>
            </a:r>
            <a:r>
              <a:rPr kumimoji="0" lang="ru-RU" i="0" u="none" strike="noStrike" cap="none" normalizeH="0" baseline="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Union</a:t>
            </a:r>
            <a:r>
              <a:rPr kumimoji="0" lang="ru-RU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Jack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? Это означает — гюйс соединенного королевства — носовой флаг корабля, который обозначал, что судно из Соединенного Королевства. Название давно прижилось и потому никто уж давно не говорит — наш флаг. Его принято называть по имени — </a:t>
            </a:r>
            <a:r>
              <a:rPr kumimoji="0" lang="ru-RU" i="0" u="none" strike="noStrike" cap="none" normalizeH="0" baseline="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Union</a:t>
            </a:r>
            <a:r>
              <a:rPr kumimoji="0" lang="ru-RU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Jack</a:t>
            </a:r>
            <a:r>
              <a:rPr kumimoji="0" lang="ru-RU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Century Gothic" pitchFamily="34" charset="0"/>
            </a:endParaRPr>
          </a:p>
        </p:txBody>
      </p:sp>
      <p:pic>
        <p:nvPicPr>
          <p:cNvPr id="11" name="Picture 4" descr="Britain's Flag"/>
          <p:cNvPicPr>
            <a:picLocks noChangeAspect="1" noChangeArrowheads="1"/>
          </p:cNvPicPr>
          <p:nvPr/>
        </p:nvPicPr>
        <p:blipFill>
          <a:blip r:embed="rId3" cstate="print"/>
          <a:srcRect r="3999" b="6024"/>
          <a:stretch>
            <a:fillRect/>
          </a:stretch>
        </p:blipFill>
        <p:spPr bwMode="auto">
          <a:xfrm>
            <a:off x="190857" y="116633"/>
            <a:ext cx="3176638" cy="198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493116" y="764705"/>
            <a:ext cx="5170005" cy="107721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Государственный Флаг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Union</a:t>
            </a:r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err="1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Jack</a:t>
            </a:r>
            <a:endParaRPr lang="ru-RU" sz="3200" b="1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latin typeface="Century Gothic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Гимн Великобритании">
            <a:hlinkClick r:id="rId4" tooltip="&quot;Гимн Великобритании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616" y="5661252"/>
            <a:ext cx="1148377" cy="10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05182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721850" cy="6858000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698329" y="764706"/>
            <a:ext cx="2835540" cy="70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FF3300"/>
                </a:solidFill>
                <a:latin typeface="Lucida Sans Typewriter" pitchFamily="49" charset="0"/>
              </a:rPr>
              <a:t> </a:t>
            </a:r>
            <a:endParaRPr lang="ru-RU" sz="4000" dirty="0">
              <a:solidFill>
                <a:srgbClr val="FF3300"/>
              </a:solidFill>
              <a:latin typeface="Lucida Sans Typewriter" pitchFamily="49" charset="0"/>
            </a:endParaRPr>
          </a:p>
        </p:txBody>
      </p:sp>
      <p:pic>
        <p:nvPicPr>
          <p:cNvPr id="7" name="Picture 4" descr="Britain's Flag sequence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521"/>
          <a:stretch>
            <a:fillRect/>
          </a:stretch>
        </p:blipFill>
        <p:spPr bwMode="auto">
          <a:xfrm>
            <a:off x="2028264" y="3717032"/>
            <a:ext cx="753521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329757" y="764704"/>
            <a:ext cx="4926349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entury Gothic" pitchFamily="34" charset="0"/>
              </a:rPr>
              <a:t>Давайте разберемся! </a:t>
            </a:r>
            <a:endParaRPr lang="ru-RU" sz="32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11" name="Рисунок 10" descr="Гимн Великобритании">
            <a:hlinkClick r:id="rId5" tooltip="&quot;Гимн Великобритании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9824" y="5661252"/>
            <a:ext cx="1148377" cy="10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334495" y="1412778"/>
            <a:ext cx="68902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Государственный флаг Соединенного Королевства, который состоит из флагов Англии, Шотландии и Ирландии.</a:t>
            </a:r>
          </a:p>
          <a:p>
            <a:pPr algn="ctr"/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Давайте посмотрим, как он стал таким, каким мы его сегодня знаем:</a:t>
            </a:r>
          </a:p>
          <a:p>
            <a:pPr algn="ctr"/>
            <a:r>
              <a:rPr lang="en-US" i="1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alisto MT" pitchFamily="18" charset="0"/>
              </a:rPr>
              <a:t>The flag of the UK is a combination of the flags of England (the cross of St. George), Scotland (the cross of St. Andrew), and Ireland (the cross of St. Patrick). </a:t>
            </a:r>
          </a:p>
          <a:p>
            <a:pPr algn="ctr"/>
            <a:endParaRPr lang="ru-RU" dirty="0" smtClean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05182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721850" cy="6858000"/>
          </a:xfrm>
          <a:prstGeom prst="rect">
            <a:avLst/>
          </a:prstGeom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886311" y="3429000"/>
            <a:ext cx="11900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hlink"/>
                </a:solidFill>
                <a:latin typeface="Lucida Sans Typewriter" pitchFamily="49" charset="0"/>
              </a:rPr>
              <a:t> </a:t>
            </a:r>
            <a:endParaRPr lang="ru-RU" sz="4000" dirty="0">
              <a:solidFill>
                <a:schemeClr val="hlink"/>
              </a:solidFill>
              <a:latin typeface="Lucida Sans Typewriter" pitchFamily="49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54691" y="4869160"/>
            <a:ext cx="48231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В итоге образовался очень красивый Флаг Объединенного Королевства Великобритании.</a:t>
            </a:r>
            <a:endParaRPr lang="ru-RU" dirty="0">
              <a:ln>
                <a:solidFill>
                  <a:srgbClr val="421C5E"/>
                </a:solidFill>
              </a:ln>
              <a:solidFill>
                <a:srgbClr val="421C5E"/>
              </a:solidFill>
              <a:latin typeface="Century Gothic" pitchFamily="34" charset="0"/>
            </a:endParaRPr>
          </a:p>
        </p:txBody>
      </p:sp>
      <p:pic>
        <p:nvPicPr>
          <p:cNvPr id="12" name="Рисунок 11" descr="Флаг георг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054" y="836712"/>
            <a:ext cx="153117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Флаг святого Андре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054" y="2132856"/>
            <a:ext cx="153117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святой патрик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052" y="3429000"/>
            <a:ext cx="1531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4325015" y="764705"/>
            <a:ext cx="50140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Прямой широкий красный крест на белом фоне, так называемый «крест Святого Георгия»  является символом Англии, </a:t>
            </a:r>
            <a:r>
              <a:rPr lang="ru-RU" dirty="0" err="1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покровителемкоторой</a:t>
            </a:r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 был Св.Георгий. </a:t>
            </a:r>
            <a:endParaRPr lang="ru-RU" sz="3200" dirty="0" smtClean="0">
              <a:ln>
                <a:solidFill>
                  <a:srgbClr val="421C5E"/>
                </a:solidFill>
              </a:ln>
              <a:solidFill>
                <a:srgbClr val="421C5E"/>
              </a:solidFill>
              <a:latin typeface="Calisto MT" pitchFamily="18" charset="0"/>
            </a:endParaRPr>
          </a:p>
          <a:p>
            <a:pPr algn="ctr"/>
            <a:endParaRPr lang="ru-RU" dirty="0" smtClean="0">
              <a:latin typeface="Century Gothic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54691" y="2276873"/>
            <a:ext cx="4860926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Белый косой крест на синем фоне – это крест Святого Андрея, покровителя Шотландии.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554691" y="3501009"/>
            <a:ext cx="4860926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421C5E"/>
                  </a:solidFill>
                </a:ln>
                <a:solidFill>
                  <a:srgbClr val="421C5E"/>
                </a:solidFill>
                <a:latin typeface="Century Gothic" pitchFamily="34" charset="0"/>
              </a:rPr>
              <a:t>Красный крест по диагонали на белом фоне – крест Святого Патрика, покровителя Ирландии.</a:t>
            </a:r>
          </a:p>
        </p:txBody>
      </p:sp>
      <p:pic>
        <p:nvPicPr>
          <p:cNvPr id="23" name="Рисунок 22" descr="Флаг UK Соединенного королевств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052" y="4869160"/>
            <a:ext cx="1531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Гимн Великобритании">
            <a:hlinkClick r:id="rId7" tooltip="&quot;Гимн Великобритании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6058" y="5661252"/>
            <a:ext cx="1148377" cy="10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2422</TotalTime>
  <Words>798</Words>
  <Application>Microsoft Office PowerPoint</Application>
  <PresentationFormat>Произвольный</PresentationFormat>
  <Paragraphs>188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Песни народов мира</dc:title>
  <dc:creator>Utochkina</dc:creator>
  <cp:lastModifiedBy>Admin</cp:lastModifiedBy>
  <cp:revision>244</cp:revision>
  <dcterms:created xsi:type="dcterms:W3CDTF">2013-10-01T03:53:16Z</dcterms:created>
  <dcterms:modified xsi:type="dcterms:W3CDTF">2014-02-26T15:28:42Z</dcterms:modified>
</cp:coreProperties>
</file>