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2" r:id="rId2"/>
    <p:sldId id="313" r:id="rId3"/>
    <p:sldId id="314" r:id="rId4"/>
    <p:sldId id="287" r:id="rId5"/>
    <p:sldId id="323" r:id="rId6"/>
    <p:sldId id="324" r:id="rId7"/>
    <p:sldId id="326" r:id="rId8"/>
    <p:sldId id="327" r:id="rId9"/>
    <p:sldId id="328" r:id="rId10"/>
    <p:sldId id="303" r:id="rId11"/>
    <p:sldId id="306" r:id="rId12"/>
    <p:sldId id="310" r:id="rId13"/>
    <p:sldId id="272" r:id="rId14"/>
    <p:sldId id="288" r:id="rId15"/>
    <p:sldId id="294" r:id="rId16"/>
    <p:sldId id="296" r:id="rId17"/>
    <p:sldId id="298" r:id="rId18"/>
    <p:sldId id="31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77" autoAdjust="0"/>
  </p:normalViewPr>
  <p:slideViewPr>
    <p:cSldViewPr>
      <p:cViewPr varScale="1">
        <p:scale>
          <a:sx n="82" d="100"/>
          <a:sy n="82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04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4931-A639-466E-A776-61CE008B3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037F-FF77-4E39-8D32-F5B2873D2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8ABD-DBDA-4FA4-97BB-317BA7255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02C6-D1F2-4C67-8C0C-A178B77B0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122B-26DE-4469-90EF-077EF51EF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CE8FF-3378-4D39-B852-CF9798B2C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BD49A-E555-403C-9CFF-C90FA199F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80E0-DC3D-4A88-9864-0EEAE5332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582E-10D6-4346-970A-D63539718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3726-FC5B-4989-B3C5-3532AAE29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9A09-8B9E-4062-A88D-6DC933ADE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93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3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94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BF99C90-B952-4D8C-903E-8EFD21884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kulturologia.ru/files/u1866/light_china_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kulturologia.ru/files/u1866/light_china_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kulturologia.ru/files/u1866/light_china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kulturologia.ru/files/u1866/light_china_8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417_%D0%B3%D0%BE%D0%B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E%D0%B6%D0%B0%D1%80%D0%BD%D0%B0%D1%8F_%D0%BE%D1%85%D1%80%D0%B0%D0%BD%D0%B0" TargetMode="External"/><Relationship Id="rId5" Type="http://schemas.openxmlformats.org/officeDocument/2006/relationships/hyperlink" Target="http://ru.wikipedia.org/wiki/%D0%90%D0%BC%D1%81%D1%82%D0%B5%D1%80%D0%B4%D0%B0%D0%BC" TargetMode="External"/><Relationship Id="rId4" Type="http://schemas.openxmlformats.org/officeDocument/2006/relationships/hyperlink" Target="http://ru.wikipedia.org/wiki/%D0%9F%D0%B0%D1%80%D0%B8%D0%B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93%D1%83%D0%BB%D1%8C%D0%B4%D0%B5%D0%BD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23_%D0%B3%D0%BE%D0%B4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ru.wikipedia.org/wiki/%D0%A1%D0%B0%D0%BD%D0%BA%D1%82-%D0%9F%D0%B5%D1%82%D0%B5%D1%80%D0%B1%D1%83%D1%80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E%D1%81%D0%BA%D0%B2%D0%B0" TargetMode="External"/><Relationship Id="rId5" Type="http://schemas.openxmlformats.org/officeDocument/2006/relationships/hyperlink" Target="http://ru.wikipedia.org/wiki/%D0%A3%D0%BB%D0%B8%D1%87%D0%BD%D1%8B%D0%B9_%D1%84%D0%BE%D0%BD%D0%B0%D1%80%D1%8C" TargetMode="External"/><Relationship Id="rId4" Type="http://schemas.openxmlformats.org/officeDocument/2006/relationships/hyperlink" Target="http://ru.wikipedia.org/wiki/%D0%9D%D0%B5%D0%B2%D1%81%D0%BA%D0%B8%D0%B9_%D0%BF%D1%80%D0%BE%D1%81%D0%BF%D0%B5%D0%BA%D1%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07_%D0%B3%D0%BE%D0%B4" TargetMode="External"/><Relationship Id="rId2" Type="http://schemas.openxmlformats.org/officeDocument/2006/relationships/hyperlink" Target="http://ru.wikipedia.org/wiki/%D0%9A%D0%B5%D1%80%D0%BE%D1%81%D0%B8%D0%B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80_%D0%B3%D0%BE%D0%B4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ru.wikipedia.org/wiki/%D0%9C%D0%BE%D1%81%D0%BA%D0%B2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B%D1%83%D0%B1%D1%8F%D0%BD%D0%BA%D0%B0" TargetMode="External"/><Relationship Id="rId5" Type="http://schemas.openxmlformats.org/officeDocument/2006/relationships/hyperlink" Target="http://ru.wikipedia.org/wiki/%D0%9E%D1%85%D0%BE%D1%82%D0%BD%D1%8B%D0%B9_%D1%80%D1%8F%D0%B4_(%D1%83%D0%BB%D0%B8%D1%86%D0%B0)" TargetMode="External"/><Relationship Id="rId4" Type="http://schemas.openxmlformats.org/officeDocument/2006/relationships/hyperlink" Target="http://ru.wikipedia.org/wiki/1975_%D0%B3%D0%BE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у.юст\Desktop\Уличные фонари\kartinki-photoshop-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5292725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764704"/>
            <a:ext cx="5760639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Фонари </a:t>
            </a:r>
          </a:p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улицах</a:t>
            </a:r>
          </a:p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6021388"/>
            <a:ext cx="3957637" cy="6556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Georgia" pitchFamily="18" charset="0"/>
              </a:rPr>
              <a:t>прямостоячие</a:t>
            </a:r>
          </a:p>
        </p:txBody>
      </p:sp>
      <p:pic>
        <p:nvPicPr>
          <p:cNvPr id="14340" name="Picture 5" descr="P10205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63" y="764704"/>
            <a:ext cx="5564175" cy="509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6021388"/>
            <a:ext cx="3454400" cy="6556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Georgia" pitchFamily="18" charset="0"/>
              </a:rPr>
              <a:t>настенные</a:t>
            </a:r>
          </a:p>
        </p:txBody>
      </p:sp>
      <p:pic>
        <p:nvPicPr>
          <p:cNvPr id="15364" name="Picture 4" descr="d75e81640a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4351337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smal041008234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700213"/>
            <a:ext cx="35956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3800" y="2133600"/>
            <a:ext cx="4140200" cy="18081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Georgia" pitchFamily="18" charset="0"/>
              </a:rPr>
              <a:t> фонари могут быть простые, без лишних украшений.</a:t>
            </a:r>
          </a:p>
        </p:txBody>
      </p:sp>
      <p:pic>
        <p:nvPicPr>
          <p:cNvPr id="4" name="Picture 2" descr="C:\Users\ру.юст\Desktop\Клипарт АНИМАЦИЯ ФОНАРИ\1321873919_9363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385194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Магазин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ру.юст\Desktop\Клипарт АНИМАЦИЯ ФОНАРИ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3462"/>
            <a:ext cx="3347864" cy="49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Nd9GcRYyovgkP-pR_JQeS5Y0YaMZUqe3uCkQnTNx0YHEgrwSZbqHF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3457054" cy="41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Фото Чудо в зимнем парке">
            <a:hlinkClick r:id="rId3" action="ppaction://hlinksldjump" tooltip="Следующее фото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20888"/>
            <a:ext cx="3462130" cy="403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3044247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3020330" cy="463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7154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225631" cy="366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Юаньсяо, китайский праздник фонарей">
            <a:hlinkClick r:id="rId2" tooltip="Юаньсяо, китайский праздник фонарей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480316" cy="36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Юаньсяо, китайский праздник фонарей">
            <a:hlinkClick r:id="rId4" tooltip="Юаньсяо, китайский праздник фонарей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140968"/>
            <a:ext cx="4032697" cy="331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Юаньсяо, китайский праздник фонарей">
            <a:hlinkClick r:id="rId2" tooltip="Юаньсяо, китайский праздник фонарей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578" y="3501008"/>
            <a:ext cx="4156597" cy="32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Юаньсяо, китайский праздник фонарей">
            <a:hlinkClick r:id="rId4" tooltip="Юаньсяо, китайский праздник фонарей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764704"/>
            <a:ext cx="396410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ру.юст\Desktop\Уличные фонари\22106206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8640"/>
            <a:ext cx="4224469" cy="3168352"/>
          </a:xfrm>
          <a:noFill/>
        </p:spPr>
      </p:pic>
      <p:pic>
        <p:nvPicPr>
          <p:cNvPr id="3" name="Picture 3" descr="C:\Users\ру.юст\Desktop\Уличные фонари\552098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5889"/>
            <a:ext cx="8496177" cy="295307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Уличное освещение -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искусственное средство оптического увеличения видимости на улице в тёмное время суток; как правило осуществляется лампами, закрепленными на мачтах освещения, путепроводах и других опорах. Лампы включаются в ночное время автоматически, либо вручную из диспетчерского пункта.</a:t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3" name="Picture 5" descr="Фонарь на мосту Ломонос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351588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Фонари Дом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3475286" cy="392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у.юст\Documents\3 класс\0_74015_f565b80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2881312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708400" y="476250"/>
            <a:ext cx="5184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Самые первые уличные фонари появились в начале XV века. </a:t>
            </a:r>
          </a:p>
          <a:p>
            <a:r>
              <a:rPr lang="ru-RU" b="1"/>
              <a:t>По распоряжению мэра </a:t>
            </a:r>
            <a:r>
              <a:rPr lang="ru-RU" b="1" u="sng"/>
              <a:t>Лондона</a:t>
            </a:r>
            <a:r>
              <a:rPr lang="ru-RU" b="1"/>
              <a:t> Генри Бартона в </a:t>
            </a:r>
            <a:r>
              <a:rPr lang="ru-RU" b="1" u="sng">
                <a:hlinkClick r:id="rId3" tooltip="1417 год"/>
              </a:rPr>
              <a:t>1417 году</a:t>
            </a:r>
            <a:r>
              <a:rPr lang="ru-RU" b="1"/>
              <a:t> стали вывешивать уличные фонари. </a:t>
            </a:r>
          </a:p>
          <a:p>
            <a:r>
              <a:rPr lang="ru-RU" b="1"/>
              <a:t>В начале XVI столетия жителей </a:t>
            </a:r>
            <a:r>
              <a:rPr lang="ru-RU" b="1" u="sng">
                <a:hlinkClick r:id="rId4" tooltip="Париж"/>
              </a:rPr>
              <a:t>Парижа</a:t>
            </a:r>
            <a:r>
              <a:rPr lang="ru-RU" b="1"/>
              <a:t> обязали держать светильники у окон, которые выходят на улицу. </a:t>
            </a:r>
          </a:p>
          <a:p>
            <a:r>
              <a:rPr lang="ru-RU" b="1"/>
              <a:t>Первая система городского уличного освещения была создана ещё в XVII веке в </a:t>
            </a:r>
            <a:r>
              <a:rPr lang="ru-RU" b="1" u="sng">
                <a:hlinkClick r:id="rId5" tooltip="Амстердам"/>
              </a:rPr>
              <a:t>Амстердаме</a:t>
            </a:r>
            <a:r>
              <a:rPr lang="ru-RU" b="1"/>
              <a:t>, по инициативе Яна ван дер Хейдена, который в первую очередь был известен как организатор городской </a:t>
            </a:r>
            <a:r>
              <a:rPr lang="ru-RU" b="1" u="sng">
                <a:hlinkClick r:id="rId6" tooltip="Пожарная охрана"/>
              </a:rPr>
              <a:t>пожарной охраны</a:t>
            </a:r>
            <a:r>
              <a:rPr lang="ru-RU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%D0%A4%D0%BE%D0%BD%D0%B0%D1%80%D1%8C%20%D0%BA%D0%B2%D0%B0%D0%B4%D1%80%D0%B0%D1%82%D0%BD%D1%8B%D0%B9%204_en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82282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120650"/>
            <a:ext cx="242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 </a:t>
            </a:r>
            <a:endParaRPr lang="ru-RU">
              <a:latin typeface="Arial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3635375" y="273050"/>
            <a:ext cx="5508625" cy="58531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2000" dirty="0" smtClean="0"/>
              <a:t>В 1668 году он предложил установить уличные фонари, чтобы по ночам горожане не падали в каналы (набережные большинства каналов, которыми славится этот город, не имеют перил), для борьбы с преступностью и для облегчения тушения пожаров (так как при искусственном свете было легче координировать действия пожарных). Проект Ван </a:t>
            </a:r>
            <a:r>
              <a:rPr lang="ru-RU" sz="2000" dirty="0" err="1" smtClean="0"/>
              <a:t>дер</a:t>
            </a:r>
            <a:r>
              <a:rPr lang="ru-RU" sz="2000" dirty="0" smtClean="0"/>
              <a:t> </a:t>
            </a:r>
            <a:r>
              <a:rPr lang="ru-RU" sz="2000" dirty="0" err="1" smtClean="0"/>
              <a:t>Хейдена</a:t>
            </a:r>
            <a:r>
              <a:rPr lang="ru-RU" sz="2000" dirty="0" smtClean="0"/>
              <a:t> предусматривал установку двух с половиной тысяч масляных фонарей, конструкция которых была разработана им самим.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В 1669 году Ян </a:t>
            </a:r>
            <a:r>
              <a:rPr lang="ru-RU" sz="2000" dirty="0" err="1" smtClean="0"/>
              <a:t>ван</a:t>
            </a:r>
            <a:r>
              <a:rPr lang="ru-RU" sz="2000" dirty="0" smtClean="0"/>
              <a:t> </a:t>
            </a:r>
            <a:r>
              <a:rPr lang="ru-RU" sz="2000" dirty="0" err="1" smtClean="0"/>
              <a:t>дер</a:t>
            </a:r>
            <a:r>
              <a:rPr lang="ru-RU" sz="2000" dirty="0" smtClean="0"/>
              <a:t> </a:t>
            </a:r>
            <a:r>
              <a:rPr lang="ru-RU" sz="2000" dirty="0" err="1" smtClean="0"/>
              <a:t>Хейден</a:t>
            </a:r>
            <a:r>
              <a:rPr lang="ru-RU" sz="2000" dirty="0" smtClean="0"/>
              <a:t> получил должность директора и инспектора городского освещения, к которой прилагалось ежегодное жалование в размере двух тысяч </a:t>
            </a:r>
            <a:r>
              <a:rPr lang="ru-RU" sz="2000" u="sng" dirty="0" smtClean="0">
                <a:hlinkClick r:id="rId2" tooltip="Гульден"/>
              </a:rPr>
              <a:t>гульденов</a:t>
            </a:r>
            <a:r>
              <a:rPr lang="ru-RU" sz="2000" dirty="0" smtClean="0"/>
              <a:t>. </a:t>
            </a:r>
          </a:p>
          <a:p>
            <a:pPr eaLnBrk="1" hangingPunct="1">
              <a:defRPr/>
            </a:pPr>
            <a:r>
              <a:rPr lang="ru-RU" sz="2000" dirty="0" smtClean="0"/>
              <a:t>Фонари системы Ван </a:t>
            </a:r>
            <a:r>
              <a:rPr lang="ru-RU" sz="2000" dirty="0" err="1" smtClean="0"/>
              <a:t>дер</a:t>
            </a:r>
            <a:r>
              <a:rPr lang="ru-RU" sz="2000" dirty="0" smtClean="0"/>
              <a:t> </a:t>
            </a:r>
            <a:r>
              <a:rPr lang="ru-RU" sz="2000" dirty="0" err="1" smtClean="0"/>
              <a:t>Хейдена</a:t>
            </a:r>
            <a:r>
              <a:rPr lang="ru-RU" sz="2000" dirty="0" smtClean="0"/>
              <a:t> использовались в Амстердаме до 1840 года, после чего их сменили более современные светильники.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8195" name="Picture 3" descr="C:\Users\ру.юст\Desktop\Уличные фонари\deb80217de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3400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В России уличные фонари появились при Петре I — в 1706 году в тогдашней столице — </a:t>
            </a:r>
            <a:r>
              <a:rPr lang="ru-RU" sz="2000" u="sng" dirty="0" smtClean="0">
                <a:hlinkClick r:id="rId2" tooltip="Санкт-Петербург"/>
              </a:rPr>
              <a:t>Санкт-Петербурге</a:t>
            </a:r>
            <a:r>
              <a:rPr lang="ru-RU" sz="2000" dirty="0" smtClean="0"/>
              <a:t>, на фасадах некоторых домов около Петропавловской крепости. </a:t>
            </a:r>
          </a:p>
          <a:p>
            <a:pPr eaLnBrk="1" hangingPunct="1">
              <a:defRPr/>
            </a:pPr>
            <a:r>
              <a:rPr lang="ru-RU" sz="2000" dirty="0" smtClean="0"/>
              <a:t>Первые стационарные светильники появились на петербургских улицах в 1718 году. Регулярное уличное освещение было введено в </a:t>
            </a:r>
            <a:r>
              <a:rPr lang="ru-RU" sz="2000" u="sng" dirty="0" smtClean="0">
                <a:hlinkClick r:id="rId3" tooltip="1723 год"/>
              </a:rPr>
              <a:t>1723 году</a:t>
            </a:r>
            <a:r>
              <a:rPr lang="ru-RU" sz="2000" dirty="0" smtClean="0"/>
              <a:t> , когда на </a:t>
            </a:r>
            <a:r>
              <a:rPr lang="ru-RU" sz="2000" u="sng" dirty="0" smtClean="0">
                <a:hlinkClick r:id="rId4" tooltip="Невский проспект"/>
              </a:rPr>
              <a:t>Невском проспекте</a:t>
            </a:r>
            <a:r>
              <a:rPr lang="ru-RU" sz="2000" dirty="0" smtClean="0"/>
              <a:t> были установлены </a:t>
            </a:r>
            <a:r>
              <a:rPr lang="ru-RU" sz="2000" u="sng" dirty="0" smtClean="0">
                <a:hlinkClick r:id="rId5" tooltip="Уличный фонарь"/>
              </a:rPr>
              <a:t>масляные фонари</a:t>
            </a:r>
            <a:r>
              <a:rPr lang="ru-RU" sz="2000" dirty="0" smtClean="0"/>
              <a:t>.</a:t>
            </a:r>
            <a:endParaRPr lang="ru-RU" sz="2000" u="sng" baseline="30000" dirty="0" smtClean="0"/>
          </a:p>
          <a:p>
            <a:pPr eaLnBrk="1" hangingPunct="1">
              <a:defRPr/>
            </a:pPr>
            <a:r>
              <a:rPr lang="ru-RU" sz="2000" dirty="0" smtClean="0"/>
              <a:t> «Днём рождения» городского освещения </a:t>
            </a:r>
            <a:r>
              <a:rPr lang="ru-RU" sz="2000" u="sng" dirty="0" smtClean="0">
                <a:hlinkClick r:id="rId6" tooltip="Москва"/>
              </a:rPr>
              <a:t>Москвы</a:t>
            </a:r>
            <a:r>
              <a:rPr lang="ru-RU" sz="2000" dirty="0" smtClean="0"/>
              <a:t> считается 25 октября 1730 года, когда Московский магистрат издал указ «О </a:t>
            </a:r>
            <a:r>
              <a:rPr lang="ru-RU" sz="2000" dirty="0" err="1" smtClean="0"/>
              <a:t>сделании</a:t>
            </a:r>
            <a:r>
              <a:rPr lang="ru-RU" sz="2000" dirty="0" smtClean="0"/>
              <a:t> для освещения в Москве стеклянных фонарей».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9219" name="Picture 5" descr="ANd9GcR1C7pWNlAb0BWCgbsB6GXTnTE_WA1kngRmimzXD5kHhPrXK1Y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620713"/>
            <a:ext cx="3602038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Поначалу фонари давали относительно мало света, поскольку в них использовались обыкновенные свечи и масло. Применение </a:t>
            </a:r>
            <a:r>
              <a:rPr lang="ru-RU" sz="2000" dirty="0" smtClean="0">
                <a:hlinkClick r:id="rId2" tooltip="Керосин"/>
              </a:rPr>
              <a:t>керосина</a:t>
            </a:r>
            <a:r>
              <a:rPr lang="ru-RU" sz="2000" dirty="0" smtClean="0"/>
              <a:t> позволило значительно увеличить яркость освещения. Газовые фонари появились в начале XIX века. Их изобретателем был англичанин Уильям </a:t>
            </a:r>
            <a:r>
              <a:rPr lang="ru-RU" sz="2000" dirty="0" err="1" smtClean="0"/>
              <a:t>Мердок</a:t>
            </a:r>
            <a:r>
              <a:rPr lang="ru-RU" sz="2000" dirty="0" smtClean="0"/>
              <a:t>. В </a:t>
            </a:r>
            <a:r>
              <a:rPr lang="ru-RU" sz="2000" dirty="0" smtClean="0">
                <a:hlinkClick r:id="rId3" tooltip="1807 год"/>
              </a:rPr>
              <a:t>1807 </a:t>
            </a:r>
            <a:r>
              <a:rPr lang="ru-RU" sz="2000" dirty="0" err="1" smtClean="0">
                <a:hlinkClick r:id="rId3" tooltip="1807 год"/>
              </a:rPr>
              <a:t>году</a:t>
            </a:r>
            <a:r>
              <a:rPr lang="ru-RU" sz="2000" dirty="0" err="1" smtClean="0"/>
              <a:t>фонари</a:t>
            </a:r>
            <a:r>
              <a:rPr lang="ru-RU" sz="2000" dirty="0" smtClean="0"/>
              <a:t> новой конструкции были установлены на улице </a:t>
            </a:r>
            <a:r>
              <a:rPr lang="ru-RU" sz="2000" dirty="0" err="1" smtClean="0"/>
              <a:t>Пэлл-Мэлл</a:t>
            </a:r>
            <a:r>
              <a:rPr lang="ru-RU" sz="2000" dirty="0" smtClean="0"/>
              <a:t> и вскоре покорили все европейские столицы.</a:t>
            </a:r>
          </a:p>
        </p:txBody>
      </p:sp>
      <p:pic>
        <p:nvPicPr>
          <p:cNvPr id="11267" name="Picture 5" descr="3137783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836613"/>
            <a:ext cx="40338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971550" y="90805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конце XIX века — с изобретением </a:t>
            </a:r>
            <a:r>
              <a:rPr lang="ru-RU" u="sng"/>
              <a:t>электричества</a:t>
            </a:r>
            <a:r>
              <a:rPr lang="ru-RU"/>
              <a:t> и электрической лампы на смену газовым фонарям пришли фонари с электрическими лампами. </a:t>
            </a:r>
          </a:p>
        </p:txBody>
      </p:sp>
      <p:pic>
        <p:nvPicPr>
          <p:cNvPr id="12291" name="Picture 5" descr="petrotr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44675"/>
            <a:ext cx="5256212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4663" y="333375"/>
            <a:ext cx="4679950" cy="55435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Первые электрические уличные фонари в </a:t>
            </a:r>
            <a:r>
              <a:rPr lang="ru-RU" sz="2000" u="sng" dirty="0" smtClean="0">
                <a:hlinkClick r:id="rId2" tooltip="Москва"/>
              </a:rPr>
              <a:t>Москве</a:t>
            </a:r>
            <a:r>
              <a:rPr lang="ru-RU" sz="2000" dirty="0" smtClean="0"/>
              <a:t> появились в </a:t>
            </a:r>
            <a:r>
              <a:rPr lang="ru-RU" sz="2000" u="sng" dirty="0" smtClean="0">
                <a:hlinkClick r:id="rId3" tooltip="1880 год"/>
              </a:rPr>
              <a:t>1880 году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Необычный оранжевый свет импортных консольных светильников с натриевыми лампами высокого давления, которые были установлены в </a:t>
            </a:r>
            <a:r>
              <a:rPr lang="ru-RU" sz="2000" u="sng" dirty="0" smtClean="0">
                <a:hlinkClick r:id="rId2" tooltip="Москва"/>
              </a:rPr>
              <a:t>Москве</a:t>
            </a:r>
            <a:r>
              <a:rPr lang="ru-RU" sz="2000" dirty="0" smtClean="0"/>
              <a:t> в </a:t>
            </a:r>
            <a:r>
              <a:rPr lang="ru-RU" sz="2000" u="sng" dirty="0" smtClean="0">
                <a:hlinkClick r:id="rId4" tooltip="1975 год"/>
              </a:rPr>
              <a:t>1975 году</a:t>
            </a:r>
            <a:r>
              <a:rPr lang="ru-RU" sz="2000" dirty="0" smtClean="0"/>
              <a:t> на </a:t>
            </a:r>
            <a:r>
              <a:rPr lang="ru-RU" sz="2000" u="sng" dirty="0" smtClean="0">
                <a:hlinkClick r:id="rId5" tooltip="Охотный ряд (улица)"/>
              </a:rPr>
              <a:t>Охотном ряду</a:t>
            </a:r>
            <a:r>
              <a:rPr lang="ru-RU" sz="2000" dirty="0" smtClean="0"/>
              <a:t> и </a:t>
            </a:r>
            <a:r>
              <a:rPr lang="ru-RU" sz="2000" u="sng" dirty="0" smtClean="0">
                <a:hlinkClick r:id="rId6" tooltip="Лубянка"/>
              </a:rPr>
              <a:t>Лубянке</a:t>
            </a:r>
            <a:r>
              <a:rPr lang="ru-RU" sz="2000" dirty="0" smtClean="0"/>
              <a:t>, надолго стал визитной карточкой города.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3315" name="Picture 5" descr="Фонарь на площади Островског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231</TotalTime>
  <Words>165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Сумерки</vt:lpstr>
      <vt:lpstr>Слайд 1</vt:lpstr>
      <vt:lpstr>Уличное освещение -  искусственное средство оптического увеличения видимости на улице в тёмное время суток; как правило осуществляется лампами, закрепленными на мачтах освещения, путепроводах и других опорах. Лампы включаются в ночное время автоматически, либо вручную из диспетчерского пункта. </vt:lpstr>
      <vt:lpstr>Слайд 3</vt:lpstr>
      <vt:lpstr>Слайд 4</vt:lpstr>
      <vt:lpstr>Слайд 5</vt:lpstr>
      <vt:lpstr>Слайд 6</vt:lpstr>
      <vt:lpstr>Слайд 7</vt:lpstr>
      <vt:lpstr>Слайд 8</vt:lpstr>
      <vt:lpstr>Первые электрические уличные фонари в Москве появились в 1880 году.  Необычный оранжевый свет импортных консольных светильников с натриевыми лампами высокого давления, которые были установлены в Москве в 1975 году на Охотном ряду и Лубянке, надолго стал визитной карточкой города.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ру.юст</dc:creator>
  <cp:lastModifiedBy>ру.юст</cp:lastModifiedBy>
  <cp:revision>23</cp:revision>
  <dcterms:created xsi:type="dcterms:W3CDTF">2011-03-02T15:53:28Z</dcterms:created>
  <dcterms:modified xsi:type="dcterms:W3CDTF">2012-02-19T10:10:22Z</dcterms:modified>
</cp:coreProperties>
</file>