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3" r:id="rId15"/>
    <p:sldId id="269" r:id="rId16"/>
    <p:sldId id="271" r:id="rId17"/>
    <p:sldId id="272" r:id="rId18"/>
    <p:sldId id="270" r:id="rId19"/>
    <p:sldId id="274" r:id="rId20"/>
    <p:sldId id="278" r:id="rId21"/>
    <p:sldId id="279" r:id="rId22"/>
    <p:sldId id="275" r:id="rId23"/>
    <p:sldId id="276" r:id="rId24"/>
    <p:sldId id="277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95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EC232-7FC0-448F-9890-058B679B9B55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AB06B-8B6D-407B-A3D9-5FFA27C6E4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EC232-7FC0-448F-9890-058B679B9B55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AB06B-8B6D-407B-A3D9-5FFA27C6E4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EC232-7FC0-448F-9890-058B679B9B55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AB06B-8B6D-407B-A3D9-5FFA27C6E4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EC232-7FC0-448F-9890-058B679B9B55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AB06B-8B6D-407B-A3D9-5FFA27C6E4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EC232-7FC0-448F-9890-058B679B9B55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AB06B-8B6D-407B-A3D9-5FFA27C6E4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EC232-7FC0-448F-9890-058B679B9B55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AB06B-8B6D-407B-A3D9-5FFA27C6E4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EC232-7FC0-448F-9890-058B679B9B55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AB06B-8B6D-407B-A3D9-5FFA27C6E4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EC232-7FC0-448F-9890-058B679B9B55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AB06B-8B6D-407B-A3D9-5FFA27C6E4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EC232-7FC0-448F-9890-058B679B9B55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AB06B-8B6D-407B-A3D9-5FFA27C6E4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EC232-7FC0-448F-9890-058B679B9B55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AB06B-8B6D-407B-A3D9-5FFA27C6E4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EC232-7FC0-448F-9890-058B679B9B55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01AB06B-8B6D-407B-A3D9-5FFA27C6E4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90EC232-7FC0-448F-9890-058B679B9B55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01AB06B-8B6D-407B-A3D9-5FFA27C6E4E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908720"/>
            <a:ext cx="7851648" cy="3168352"/>
          </a:xfrm>
        </p:spPr>
        <p:txBody>
          <a:bodyPr>
            <a:noAutofit/>
          </a:bodyPr>
          <a:lstStyle/>
          <a:p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>Формирование коммуникативных УУД на уроках иностранного языка в начальной школе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149080"/>
            <a:ext cx="7854696" cy="2494630"/>
          </a:xfrm>
        </p:spPr>
        <p:txBody>
          <a:bodyPr/>
          <a:lstStyle/>
          <a:p>
            <a:r>
              <a:rPr lang="ru-RU" dirty="0" smtClean="0"/>
              <a:t>Стрелкова Маргарита Вячеславовна</a:t>
            </a:r>
            <a:endParaRPr lang="ru-RU" dirty="0" smtClean="0"/>
          </a:p>
          <a:p>
            <a:r>
              <a:rPr lang="ru-RU" dirty="0" smtClean="0"/>
              <a:t>учитель немецкого языка</a:t>
            </a:r>
          </a:p>
          <a:p>
            <a:r>
              <a:rPr lang="ru-RU" dirty="0" smtClean="0"/>
              <a:t>МБОУ </a:t>
            </a:r>
            <a:r>
              <a:rPr lang="ru-RU" dirty="0" smtClean="0"/>
              <a:t>СОШ </a:t>
            </a:r>
            <a:r>
              <a:rPr lang="ru-RU" dirty="0" smtClean="0"/>
              <a:t>№</a:t>
            </a:r>
            <a:r>
              <a:rPr lang="ru-RU" dirty="0" smtClean="0"/>
              <a:t>54 г. Кемерово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305800" cy="561662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dirty="0" smtClean="0">
                <a:solidFill>
                  <a:srgbClr val="000000"/>
                </a:solidFill>
                <a:latin typeface="Calibri" pitchFamily="34" charset="0"/>
              </a:rPr>
              <a:t>В </a:t>
            </a:r>
            <a:r>
              <a:rPr lang="ru-RU" sz="4000" dirty="0" smtClean="0">
                <a:solidFill>
                  <a:srgbClr val="000000"/>
                </a:solidFill>
                <a:latin typeface="Calibri" pitchFamily="34" charset="0"/>
              </a:rPr>
              <a:t>результате изучения немецкого языка младшие школьники приобретут </a:t>
            </a:r>
            <a:br>
              <a:rPr lang="ru-RU" sz="400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ru-RU" sz="4000" b="1" i="1" dirty="0" smtClean="0">
                <a:solidFill>
                  <a:srgbClr val="000000"/>
                </a:solidFill>
                <a:latin typeface="Calibri" pitchFamily="34" charset="0"/>
              </a:rPr>
              <a:t>элементарную коммуникативную компетенцию</a:t>
            </a:r>
            <a:r>
              <a:rPr lang="ru-RU" sz="4000" i="1" dirty="0" smtClean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ru-RU" sz="4000" dirty="0" smtClean="0">
                <a:solidFill>
                  <a:srgbClr val="000000"/>
                </a:solidFill>
                <a:latin typeface="Calibri" pitchFamily="34" charset="0"/>
              </a:rPr>
              <a:t>т. е. способность и готовность общаться с носителями языка с учетом их речевых возможностей и потребностей в разных формах: устной (говорение и </a:t>
            </a:r>
            <a:r>
              <a:rPr lang="ru-RU" sz="4000" dirty="0" err="1" smtClean="0">
                <a:solidFill>
                  <a:srgbClr val="000000"/>
                </a:solidFill>
                <a:latin typeface="Calibri" pitchFamily="34" charset="0"/>
              </a:rPr>
              <a:t>аудирование</a:t>
            </a:r>
            <a:r>
              <a:rPr lang="ru-RU" sz="4000" dirty="0" smtClean="0">
                <a:solidFill>
                  <a:srgbClr val="000000"/>
                </a:solidFill>
                <a:latin typeface="Calibri" pitchFamily="34" charset="0"/>
              </a:rPr>
              <a:t>) </a:t>
            </a:r>
            <a:r>
              <a:rPr lang="ru-RU" sz="4000" dirty="0" err="1" smtClean="0">
                <a:solidFill>
                  <a:srgbClr val="000000"/>
                </a:solidFill>
                <a:latin typeface="Calibri" pitchFamily="34" charset="0"/>
              </a:rPr>
              <a:t>и</a:t>
            </a:r>
            <a:r>
              <a:rPr lang="ru-RU" sz="4000" dirty="0" smtClean="0">
                <a:solidFill>
                  <a:srgbClr val="000000"/>
                </a:solidFill>
                <a:latin typeface="Calibri" pitchFamily="34" charset="0"/>
              </a:rPr>
              <a:t> письменной (чтение и письмо).</a:t>
            </a:r>
            <a:r>
              <a:rPr lang="ru-RU" sz="5400" dirty="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ru-RU" sz="5400" dirty="0" smtClean="0">
                <a:solidFill>
                  <a:srgbClr val="000000"/>
                </a:solidFill>
                <a:latin typeface="Calibri" pitchFamily="34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r>
              <a:rPr lang="ru-RU" sz="6000" b="1" dirty="0" smtClean="0"/>
              <a:t>Два раздела:</a:t>
            </a:r>
            <a:endParaRPr lang="ru-RU" sz="60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type="body" sz="half" idx="4294967295"/>
          </p:nvPr>
        </p:nvSpPr>
        <p:spPr>
          <a:xfrm>
            <a:off x="0" y="2214554"/>
            <a:ext cx="8388424" cy="3929090"/>
          </a:xfrm>
        </p:spPr>
        <p:txBody>
          <a:bodyPr>
            <a:noAutofit/>
          </a:bodyPr>
          <a:lstStyle/>
          <a:p>
            <a:r>
              <a:rPr lang="ru-RU" sz="4800" dirty="0" smtClean="0"/>
              <a:t>«Коммуникативные умения»</a:t>
            </a:r>
          </a:p>
          <a:p>
            <a:r>
              <a:rPr lang="ru-RU" sz="4800" dirty="0" smtClean="0"/>
              <a:t>«Языковые средства и навыки оперирования ими»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85818"/>
          </a:xfrm>
        </p:spPr>
        <p:txBody>
          <a:bodyPr/>
          <a:lstStyle/>
          <a:p>
            <a:r>
              <a:rPr lang="ru-RU" sz="3600" dirty="0" smtClean="0"/>
              <a:t>Раздел «Коммуникативные умения»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3874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Говорение 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857364"/>
            <a:ext cx="770485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890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Выпускник научится:</a:t>
            </a:r>
            <a:endParaRPr lang="ru-RU" sz="2200" dirty="0" smtClean="0">
              <a:latin typeface="Times New Roman" pitchFamily="18" charset="0"/>
              <a:ea typeface="Malgun Gothic" pitchFamily="34" charset="-127"/>
            </a:endParaRPr>
          </a:p>
          <a:p>
            <a:pPr indent="88900" algn="just">
              <a:buFont typeface="Times New Roman" pitchFamily="18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участвовать в элементарных диалогах: этикетном, диалоге-расспросе, диалоге-побуждении;</a:t>
            </a:r>
            <a:endParaRPr lang="ru-RU" sz="2200" dirty="0" smtClean="0">
              <a:latin typeface="Times New Roman" pitchFamily="18" charset="0"/>
              <a:ea typeface="Malgun Gothic" pitchFamily="34" charset="-127"/>
            </a:endParaRPr>
          </a:p>
          <a:p>
            <a:pPr indent="88900" algn="just">
              <a:buFont typeface="Times New Roman" pitchFamily="18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составлять небольшое описание предмета, картинки, персонажа;</a:t>
            </a:r>
            <a:endParaRPr lang="ru-RU" sz="2200" dirty="0" smtClean="0">
              <a:latin typeface="Times New Roman" pitchFamily="18" charset="0"/>
              <a:ea typeface="Malgun Gothic" pitchFamily="34" charset="-127"/>
            </a:endParaRPr>
          </a:p>
          <a:p>
            <a:pPr indent="88900">
              <a:buFont typeface="Times New Roman" pitchFamily="18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рассказывать о себе, своей семье, друге.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Выпускник получит возможность научиться:</a:t>
            </a:r>
            <a:endParaRPr lang="ru-RU" sz="2200" dirty="0" smtClean="0">
              <a:latin typeface="Times New Roman" pitchFamily="18" charset="0"/>
              <a:ea typeface="Malgun Gothic" pitchFamily="34" charset="-127"/>
            </a:endParaRPr>
          </a:p>
          <a:p>
            <a:pPr indent="88900" algn="just">
              <a:buFont typeface="Times New Roman" pitchFamily="18" charset="0"/>
              <a:buChar char="•"/>
            </a:pP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участвовать в элементарном диалоге, расспрашивая собеседника и отвечая на его вопросы;</a:t>
            </a:r>
            <a:endParaRPr lang="ru-RU" sz="2200" dirty="0" smtClean="0">
              <a:latin typeface="Times New Roman" pitchFamily="18" charset="0"/>
              <a:ea typeface="Malgun Gothic" pitchFamily="34" charset="-127"/>
            </a:endParaRPr>
          </a:p>
          <a:p>
            <a:pPr indent="88900" algn="just">
              <a:buFont typeface="Times New Roman" pitchFamily="18" charset="0"/>
              <a:buChar char="•"/>
            </a:pP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воспроизводить наизусть небольшие произведения детского фольклора;</a:t>
            </a:r>
            <a:endParaRPr lang="ru-RU" sz="2200" dirty="0" smtClean="0">
              <a:latin typeface="Times New Roman" pitchFamily="18" charset="0"/>
              <a:ea typeface="Malgun Gothic" pitchFamily="34" charset="-127"/>
            </a:endParaRPr>
          </a:p>
          <a:p>
            <a:pPr indent="88900" algn="just">
              <a:buFont typeface="Times New Roman" pitchFamily="18" charset="0"/>
              <a:buChar char="•"/>
            </a:pP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составлять краткую характеристику персонажа;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кратко излагать содержание прочитанного текста.</a:t>
            </a:r>
            <a:endParaRPr lang="ru-RU" sz="2200" dirty="0"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Примерные задания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Диалогическая речь</a:t>
            </a:r>
          </a:p>
          <a:p>
            <a:pPr>
              <a:buNone/>
              <a:defRPr/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Планируемый результат: участвовать в элементарных диалогах: этикетном, диалоге-расспросе, диалоге-побуждении.</a:t>
            </a:r>
          </a:p>
          <a:p>
            <a:pPr indent="88900" algn="just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Задание базового уровня</a:t>
            </a:r>
          </a:p>
          <a:p>
            <a:pPr indent="8890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ваш класс пришёл новый ученик. Познакомься с ним/ней. Узнай его/её имя, возраст, что он/она любит делать. Разыграйте диалог с одноклассником по ролям.</a:t>
            </a:r>
          </a:p>
          <a:p>
            <a:pPr indent="88900" algn="just">
              <a:spcBef>
                <a:spcPts val="600"/>
              </a:spcBef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Задание повышенного уровня</a:t>
            </a:r>
          </a:p>
          <a:p>
            <a:pPr indent="8890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ваш класс пришёл новый ученик. Познакомься с ним/ней. Узнай его/её имя, сколько ему/ей лет и когда у него/неё день рождения, что он/она любит делать, какие учебные предметы любит и почему. Разыграйте диалог с одноклассником по ролям.</a:t>
            </a:r>
          </a:p>
          <a:p>
            <a:pPr>
              <a:buNone/>
              <a:defRPr/>
            </a:pPr>
            <a:endParaRPr lang="ru-RU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04088"/>
            <a:ext cx="8229600" cy="58177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Примерные задания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3874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Монологическая речь.</a:t>
            </a:r>
          </a:p>
          <a:p>
            <a:pPr>
              <a:buNone/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Планируемый результат: составлять небольшое описание предмета, картинки, персонажа.</a:t>
            </a:r>
          </a:p>
          <a:p>
            <a:pPr indent="88900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Задание базового уровня</a:t>
            </a:r>
          </a:p>
          <a:p>
            <a:pPr indent="8890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Расскажи о любимом сказочном герое (внешность, где живёт, что умеет делать).</a:t>
            </a:r>
          </a:p>
          <a:p>
            <a:pPr indent="88900">
              <a:spcBef>
                <a:spcPts val="600"/>
              </a:spcBef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Задание повышенного уровня</a:t>
            </a:r>
          </a:p>
          <a:p>
            <a:pPr indent="8890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Расскажи о любимом сказочном герое (внешность, характер, что любит делать), не называя его. Пусть твои одноклассники</a:t>
            </a:r>
          </a:p>
          <a:p>
            <a:pPr indent="8890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догадаются и назовут героя сказки.</a:t>
            </a:r>
          </a:p>
          <a:p>
            <a:pPr>
              <a:buNone/>
            </a:pPr>
            <a:endParaRPr lang="ru-RU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57222" y="428604"/>
            <a:ext cx="8229600" cy="50006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           Примерные задания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515352" cy="5181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00B050"/>
                </a:solidFill>
              </a:rPr>
              <a:t>Чтение</a:t>
            </a:r>
          </a:p>
          <a:p>
            <a:pPr>
              <a:buNone/>
            </a:pPr>
            <a:r>
              <a:rPr lang="ru-RU" sz="32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Планируемый результат: читать про себя и понимать содержание небольшого текста, построенного на изученном языковом материале.</a:t>
            </a:r>
            <a:endParaRPr lang="en-US" sz="3200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200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начальном этапе обучения: </a:t>
            </a:r>
          </a:p>
          <a:p>
            <a:pPr>
              <a:buNone/>
            </a:pP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Прочитай имена немецких школьников.</a:t>
            </a:r>
          </a:p>
          <a:p>
            <a:pPr>
              <a:buNone/>
            </a:pP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Udo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Peter, Monika, Anton.</a:t>
            </a:r>
            <a:endParaRPr lang="en-US" sz="3200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8" name="Багетная рамка 7"/>
          <p:cNvSpPr/>
          <p:nvPr/>
        </p:nvSpPr>
        <p:spPr>
          <a:xfrm>
            <a:off x="642910" y="4857760"/>
            <a:ext cx="214314" cy="214314"/>
          </a:xfrm>
          <a:prstGeom prst="bevel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868184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Прочитай текст. Выбери правильный ответ на вопрос. Отметь ответ</a:t>
            </a:r>
            <a:r>
              <a:rPr lang="en-US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smtClean="0">
                <a:solidFill>
                  <a:schemeClr val="tx1"/>
                </a:solidFill>
                <a:latin typeface="Calibri" pitchFamily="34" charset="0"/>
                <a:sym typeface="Wingdings" pitchFamily="2" charset="2"/>
              </a:rPr>
              <a:t></a:t>
            </a:r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err="1" smtClean="0">
                <a:solidFill>
                  <a:schemeClr val="tx1"/>
                </a:solidFill>
              </a:rPr>
              <a:t>Wo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leben</a:t>
            </a:r>
            <a:r>
              <a:rPr lang="en-US" dirty="0" smtClean="0">
                <a:solidFill>
                  <a:schemeClr val="tx1"/>
                </a:solidFill>
              </a:rPr>
              <a:t> Peter und </a:t>
            </a:r>
            <a:r>
              <a:rPr lang="en-US" dirty="0" err="1" smtClean="0">
                <a:solidFill>
                  <a:schemeClr val="tx1"/>
                </a:solidFill>
              </a:rPr>
              <a:t>Udo</a:t>
            </a:r>
            <a:r>
              <a:rPr lang="en-US" dirty="0" smtClean="0">
                <a:solidFill>
                  <a:schemeClr val="tx1"/>
                </a:solidFill>
              </a:rPr>
              <a:t>?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     Berlin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     Bonn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     Dresden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72140"/>
            <a:ext cx="8305800" cy="71438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Прочитай текст. Ответь на вопросы после текста.</a:t>
            </a:r>
            <a:r>
              <a:rPr lang="en-US" b="1" dirty="0" smtClean="0">
                <a:solidFill>
                  <a:schemeClr val="tx1"/>
                </a:solidFill>
              </a:rPr>
              <a:t>                          </a:t>
            </a:r>
            <a:r>
              <a:rPr lang="en-US" dirty="0" err="1" smtClean="0">
                <a:solidFill>
                  <a:schemeClr val="tx1"/>
                </a:solidFill>
              </a:rPr>
              <a:t>Wo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wohnen</a:t>
            </a:r>
            <a:r>
              <a:rPr lang="en-US" dirty="0" smtClean="0">
                <a:solidFill>
                  <a:schemeClr val="tx1"/>
                </a:solidFill>
              </a:rPr>
              <a:t> die Kinder?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err="1" smtClean="0">
                <a:solidFill>
                  <a:schemeClr val="tx1"/>
                </a:solidFill>
              </a:rPr>
              <a:t>Wie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hei</a:t>
            </a:r>
            <a:r>
              <a:rPr lang="el-GR" dirty="0" smtClean="0">
                <a:solidFill>
                  <a:schemeClr val="tx1"/>
                </a:solidFill>
              </a:rPr>
              <a:t>β</a:t>
            </a:r>
            <a:r>
              <a:rPr lang="en-US" dirty="0" smtClean="0">
                <a:solidFill>
                  <a:schemeClr val="tx1"/>
                </a:solidFill>
              </a:rPr>
              <a:t>en </a:t>
            </a:r>
            <a:r>
              <a:rPr lang="en-US" dirty="0" err="1" smtClean="0">
                <a:solidFill>
                  <a:schemeClr val="tx1"/>
                </a:solidFill>
              </a:rPr>
              <a:t>sie</a:t>
            </a:r>
            <a:r>
              <a:rPr lang="en-US" dirty="0" smtClean="0">
                <a:solidFill>
                  <a:schemeClr val="tx1"/>
                </a:solidFill>
              </a:rPr>
              <a:t>?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Was </a:t>
            </a:r>
            <a:r>
              <a:rPr lang="en-US" dirty="0" err="1" smtClean="0">
                <a:solidFill>
                  <a:schemeClr val="tx1"/>
                </a:solidFill>
              </a:rPr>
              <a:t>mögen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sie</a:t>
            </a:r>
            <a:r>
              <a:rPr lang="en-US" dirty="0" smtClean="0">
                <a:solidFill>
                  <a:schemeClr val="tx1"/>
                </a:solidFill>
              </a:rPr>
              <a:t>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Раздел «Коммуникативные умения»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5305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Письмо</a:t>
            </a:r>
          </a:p>
          <a:p>
            <a:pPr>
              <a:buNone/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Выпускник научится:</a:t>
            </a:r>
            <a:endParaRPr lang="ru-RU" sz="2800" dirty="0" smtClean="0">
              <a:solidFill>
                <a:srgbClr val="000000"/>
              </a:solidFill>
              <a:latin typeface="Times New Roman" pitchFamily="18" charset="0"/>
              <a:ea typeface="Malgun Gothic" pitchFamily="34" charset="-127"/>
            </a:endParaRPr>
          </a:p>
          <a:p>
            <a:pPr indent="8890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списывать текст и выписывать из него слова, словосочетания, простые предложения;</a:t>
            </a:r>
          </a:p>
          <a:p>
            <a:pPr indent="8890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восстанавливать слово, предложение, текст в соответствии с решаемой учебной задачей;</a:t>
            </a:r>
          </a:p>
          <a:p>
            <a:pPr indent="8890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писать по образцу краткое письмо зарубежному другу;</a:t>
            </a:r>
          </a:p>
          <a:p>
            <a:pPr indent="8890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писать поздравительную открытку с Новым годом, Рождеством, днем рождения  и т.д.(с опорой на образец).</a:t>
            </a:r>
          </a:p>
          <a:p>
            <a:pPr indent="88900" algn="just"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Выпускник получит возможность научиться:</a:t>
            </a:r>
          </a:p>
          <a:p>
            <a:pPr indent="88900" algn="just">
              <a:buFont typeface="Arial" charset="0"/>
              <a:buChar char="•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в письменной форме кратко отвечать на вопросы к тексту;</a:t>
            </a:r>
          </a:p>
          <a:p>
            <a:pPr indent="88900" algn="just">
              <a:buFont typeface="Arial" charset="0"/>
              <a:buChar char="•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составлять рассказ в письменной форме по плану/ключевым словам;</a:t>
            </a:r>
          </a:p>
          <a:p>
            <a:pPr indent="88900" algn="just">
              <a:buFont typeface="Arial" charset="0"/>
              <a:buChar char="•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заполнять простую анкету;</a:t>
            </a:r>
          </a:p>
          <a:p>
            <a:pPr indent="88900" algn="just">
              <a:buFont typeface="Arial" charset="0"/>
              <a:buChar char="•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правильно оформлять конверт (с опорой на образец).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Примерные задания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9586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Письмо</a:t>
            </a:r>
          </a:p>
          <a:p>
            <a:pPr>
              <a:buNone/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Планируемый результат: писать по образцу краткое письмо зарубежному другу.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indent="88900">
              <a:spcBef>
                <a:spcPts val="600"/>
              </a:spcBef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Задание базового уровня</a:t>
            </a:r>
          </a:p>
          <a:p>
            <a:pPr indent="8890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Прочти письмо, полученное от друга по переписке, и напиши ответ, дополнив незаконченные предложения.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284752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accent3">
                    <a:lumMod val="75000"/>
                  </a:schemeClr>
                </a:solidFill>
              </a:rPr>
              <a:t>Понятие «универсальные учебные действия»-</a:t>
            </a:r>
            <a:endParaRPr lang="ru-RU" sz="5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400" dirty="0" smtClean="0"/>
              <a:t>В широком значении термин «универсальные учебные действия» означает умение учиться, т. е. способность субъекта к саморазвитию и самосовершенствованию путём сознательного и активного присвоения нового социального опыта.</a:t>
            </a:r>
            <a:endParaRPr lang="ru-RU"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" name="Содержимое 9" descr="Фото009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844824"/>
            <a:ext cx="3312368" cy="4752528"/>
          </a:xfrm>
        </p:spPr>
      </p:pic>
      <p:pic>
        <p:nvPicPr>
          <p:cNvPr id="11" name="Содержимое 10" descr="Фото009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4792" y="1920875"/>
            <a:ext cx="3325416" cy="467647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>
                <a:solidFill>
                  <a:schemeClr val="bg2">
                    <a:lumMod val="25000"/>
                  </a:schemeClr>
                </a:solidFill>
              </a:rPr>
              <a:t>Письмо в воздухе</a:t>
            </a:r>
            <a:endParaRPr lang="ru-RU" sz="8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Содержимое 4" descr="Фото009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2132856"/>
            <a:ext cx="3292078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949048"/>
          </a:xfrm>
        </p:spPr>
        <p:txBody>
          <a:bodyPr>
            <a:normAutofit/>
          </a:bodyPr>
          <a:lstStyle/>
          <a:p>
            <a:r>
              <a:rPr lang="ru-RU" sz="9600" dirty="0" smtClean="0">
                <a:solidFill>
                  <a:schemeClr val="bg2">
                    <a:lumMod val="25000"/>
                  </a:schemeClr>
                </a:solidFill>
              </a:rPr>
              <a:t>Навыки сотрудничества</a:t>
            </a:r>
            <a:endParaRPr lang="ru-RU" sz="96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208823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Проектная деятельность учащихся: </a:t>
            </a:r>
            <a:r>
              <a:rPr lang="ru-RU" dirty="0" smtClean="0"/>
              <a:t>поздравительные открытки к дню св. Валентина. </a:t>
            </a:r>
            <a:endParaRPr lang="ru-RU" dirty="0"/>
          </a:p>
        </p:txBody>
      </p:sp>
      <p:pic>
        <p:nvPicPr>
          <p:cNvPr id="16" name="Содержимое 15" descr="Фото010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492896"/>
            <a:ext cx="2736304" cy="2520280"/>
          </a:xfrm>
        </p:spPr>
      </p:pic>
      <p:pic>
        <p:nvPicPr>
          <p:cNvPr id="17" name="Содержимое 16" descr="Фото010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868144" y="2492896"/>
            <a:ext cx="3073896" cy="2736304"/>
          </a:xfrm>
        </p:spPr>
      </p:pic>
      <p:pic>
        <p:nvPicPr>
          <p:cNvPr id="1028" name="Picture 4" descr="C:\Users\Mortis\Desktop\фото\Фото01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149080"/>
            <a:ext cx="2736304" cy="2708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230425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Проектная деятельность учащихся: </a:t>
            </a:r>
            <a:r>
              <a:rPr lang="ru-RU" dirty="0" smtClean="0"/>
              <a:t>поздравительные открытки к дню св. Валентина. </a:t>
            </a:r>
            <a:endParaRPr lang="ru-RU" dirty="0"/>
          </a:p>
        </p:txBody>
      </p:sp>
      <p:pic>
        <p:nvPicPr>
          <p:cNvPr id="5" name="Содержимое 4" descr="Фото010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3284984"/>
            <a:ext cx="3754760" cy="2799358"/>
          </a:xfrm>
        </p:spPr>
      </p:pic>
      <p:pic>
        <p:nvPicPr>
          <p:cNvPr id="6" name="Содержимое 5" descr="Фото010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3212976"/>
            <a:ext cx="4038600" cy="30873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24136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</a:rPr>
              <a:t>Дидактическая игра «Первые немецкие слова»</a:t>
            </a:r>
            <a:endParaRPr lang="ru-RU" sz="4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2" name="Содержимое 11" descr="Фото011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772816"/>
            <a:ext cx="2520280" cy="2304256"/>
          </a:xfrm>
        </p:spPr>
      </p:pic>
      <p:pic>
        <p:nvPicPr>
          <p:cNvPr id="13" name="Содержимое 12" descr="Фото011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36096" y="1844824"/>
            <a:ext cx="3090432" cy="2317824"/>
          </a:xfrm>
        </p:spPr>
      </p:pic>
      <p:pic>
        <p:nvPicPr>
          <p:cNvPr id="3074" name="Picture 2" descr="C:\Users\Mortis\Desktop\фото\Фото01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4221088"/>
            <a:ext cx="3456384" cy="2276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1268760"/>
            <a:ext cx="8511480" cy="3312368"/>
          </a:xfrm>
        </p:spPr>
        <p:txBody>
          <a:bodyPr>
            <a:normAutofit/>
          </a:bodyPr>
          <a:lstStyle/>
          <a:p>
            <a:r>
              <a:rPr lang="ru-RU" sz="9600" dirty="0" smtClean="0"/>
              <a:t> Спасибо за          внимание!</a:t>
            </a:r>
            <a:endParaRPr lang="ru-RU" sz="9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3">
                    <a:lumMod val="75000"/>
                  </a:schemeClr>
                </a:solidFill>
              </a:rPr>
              <a:t>Функции универсальных учебных действий:</a:t>
            </a:r>
            <a:endParaRPr lang="ru-RU" sz="4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sz="2800" dirty="0" smtClean="0"/>
              <a:t>обеспечение возможностей обучающегося самостоятельно осуществлять деятельность учения, ставить учебные цели, искать и использовать необходимые средства и способы их достижения, контролировать и оценивать процесс и результаты деятельности; </a:t>
            </a:r>
          </a:p>
          <a:p>
            <a:pPr>
              <a:lnSpc>
                <a:spcPct val="90000"/>
              </a:lnSpc>
            </a:pPr>
            <a:r>
              <a:rPr lang="ru-RU" sz="2800" dirty="0" smtClean="0"/>
              <a:t>создание условий для гармоничного развития личности и её самореализации на основе готовности к непрерывному образованию; обеспечение успешного усвоения знаний, формирования умений, навыков и компетентностей в любой предметной области.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965272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Программа формирования универсальных учебных действий:</a:t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4000" dirty="0" smtClean="0"/>
              <a:t>-дополняет традиционное содержание образовательно-воспитательных программ и служит основой разработки примерных учебных программ;</a:t>
            </a:r>
            <a:br>
              <a:rPr lang="ru-RU" sz="4000" dirty="0" smtClean="0"/>
            </a:br>
            <a:r>
              <a:rPr lang="ru-RU" sz="4000" dirty="0" smtClean="0"/>
              <a:t>-направлена на обеспечение </a:t>
            </a:r>
            <a:r>
              <a:rPr lang="ru-RU" sz="4000" dirty="0" err="1" smtClean="0"/>
              <a:t>системно-деятельностного</a:t>
            </a:r>
            <a:r>
              <a:rPr lang="ru-RU" sz="4000" dirty="0" smtClean="0"/>
              <a:t> подхода и призвана способствовать реализации развивающего потенциала образования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31904"/>
          </a:xfrm>
        </p:spPr>
        <p:txBody>
          <a:bodyPr>
            <a:normAutofit fontScale="92500" lnSpcReduction="10000"/>
          </a:bodyPr>
          <a:lstStyle/>
          <a:p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</a:rPr>
              <a:t>Задача формирования УУД у учащихся начальной школы</a:t>
            </a:r>
          </a:p>
          <a:p>
            <a:r>
              <a:rPr lang="ru-RU" sz="2400" b="1" dirty="0" smtClean="0"/>
              <a:t>Познавательные:</a:t>
            </a:r>
          </a:p>
          <a:p>
            <a:pPr>
              <a:buNone/>
            </a:pPr>
            <a:r>
              <a:rPr lang="ru-RU" sz="2400" dirty="0" smtClean="0"/>
              <a:t>-  работа с информацией,</a:t>
            </a:r>
          </a:p>
          <a:p>
            <a:pPr>
              <a:buFontTx/>
              <a:buChar char="-"/>
            </a:pPr>
            <a:r>
              <a:rPr lang="ru-RU" sz="2400" dirty="0" smtClean="0"/>
              <a:t>учебными моделями, </a:t>
            </a:r>
          </a:p>
          <a:p>
            <a:pPr>
              <a:buFontTx/>
              <a:buChar char="-"/>
            </a:pPr>
            <a:r>
              <a:rPr lang="ru-RU" sz="2400" dirty="0" smtClean="0"/>
              <a:t>использование </a:t>
            </a:r>
            <a:r>
              <a:rPr lang="ru-RU" sz="2400" dirty="0" err="1" smtClean="0"/>
              <a:t>знако-символических</a:t>
            </a:r>
            <a:r>
              <a:rPr lang="ru-RU" sz="2400" dirty="0" smtClean="0"/>
              <a:t> средств, общих схем решения,</a:t>
            </a:r>
          </a:p>
          <a:p>
            <a:pPr>
              <a:buFontTx/>
              <a:buChar char="-"/>
            </a:pPr>
            <a:r>
              <a:rPr lang="ru-RU" sz="2400" dirty="0" smtClean="0"/>
              <a:t>выполнение логических операций (…)</a:t>
            </a:r>
          </a:p>
          <a:p>
            <a:r>
              <a:rPr lang="ru-RU" sz="2400" b="1" dirty="0" smtClean="0"/>
              <a:t>Личностные: </a:t>
            </a:r>
          </a:p>
          <a:p>
            <a:pPr>
              <a:buFontTx/>
              <a:buChar char="-"/>
            </a:pPr>
            <a:r>
              <a:rPr lang="ru-RU" sz="2400" dirty="0" smtClean="0"/>
              <a:t>самоопределение</a:t>
            </a:r>
          </a:p>
          <a:p>
            <a:pPr>
              <a:buFontTx/>
              <a:buChar char="-"/>
            </a:pPr>
            <a:r>
              <a:rPr lang="ru-RU" sz="2400" dirty="0" err="1" smtClean="0"/>
              <a:t>смыслообразование</a:t>
            </a:r>
            <a:endParaRPr lang="ru-RU" sz="2400" dirty="0" smtClean="0"/>
          </a:p>
          <a:p>
            <a:pPr>
              <a:buFontTx/>
              <a:buChar char="-"/>
            </a:pPr>
            <a:r>
              <a:rPr lang="ru-RU" sz="2400" dirty="0" smtClean="0"/>
              <a:t>морально-этическая </a:t>
            </a:r>
          </a:p>
          <a:p>
            <a:pPr>
              <a:buNone/>
            </a:pPr>
            <a:r>
              <a:rPr lang="ru-RU" sz="2400" dirty="0" smtClean="0"/>
              <a:t>    ориентация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/>
              <a:t/>
            </a:r>
            <a:br>
              <a:rPr lang="ru-RU" sz="1800" b="1" dirty="0" smtClean="0"/>
            </a:br>
            <a:endParaRPr lang="ru-RU" sz="1800" dirty="0" smtClean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Коммуникативные: </a:t>
            </a:r>
          </a:p>
          <a:p>
            <a:pPr>
              <a:buFontTx/>
              <a:buChar char="-"/>
            </a:pPr>
            <a:r>
              <a:rPr lang="ru-RU" sz="3200" dirty="0" smtClean="0"/>
              <a:t>речевая деятельность</a:t>
            </a:r>
          </a:p>
          <a:p>
            <a:pPr>
              <a:buFontTx/>
              <a:buChar char="-"/>
            </a:pPr>
            <a:r>
              <a:rPr lang="ru-RU" sz="3200" dirty="0" smtClean="0"/>
              <a:t>навыки сотрудничества</a:t>
            </a:r>
          </a:p>
          <a:p>
            <a:r>
              <a:rPr lang="ru-RU" sz="3200" b="1" dirty="0" smtClean="0"/>
              <a:t>Регулятивные:</a:t>
            </a:r>
          </a:p>
          <a:p>
            <a:pPr>
              <a:buFontTx/>
              <a:buChar char="-"/>
            </a:pPr>
            <a:r>
              <a:rPr lang="ru-RU" sz="3200" dirty="0" smtClean="0"/>
              <a:t>управление своей деятельностью </a:t>
            </a:r>
          </a:p>
          <a:p>
            <a:pPr>
              <a:buFontTx/>
              <a:buChar char="-"/>
            </a:pPr>
            <a:r>
              <a:rPr lang="ru-RU" sz="3200" dirty="0" smtClean="0"/>
              <a:t>контроль, коррекция</a:t>
            </a:r>
          </a:p>
          <a:p>
            <a:pPr>
              <a:buFontTx/>
              <a:buChar char="-"/>
            </a:pPr>
            <a:r>
              <a:rPr lang="ru-RU" sz="3200" dirty="0" smtClean="0"/>
              <a:t>инициативность и самостоятельность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836712"/>
            <a:ext cx="8305800" cy="4392488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C00000"/>
                </a:solidFill>
              </a:rPr>
              <a:t>Особая роль предмета «иностранный язык» в формировании коммуникативных УУД </a:t>
            </a:r>
            <a:endParaRPr lang="ru-RU" sz="6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200" dirty="0" smtClean="0"/>
              <a:t>Коммуникативные действия:</a:t>
            </a:r>
            <a:endParaRPr lang="ru-RU" sz="52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200" dirty="0" smtClean="0">
                <a:solidFill>
                  <a:srgbClr val="000099"/>
                </a:solidFill>
              </a:rPr>
              <a:t>Речевая деятельность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3200" dirty="0" smtClean="0"/>
              <a:t>Умение общаться в устной и письменной формах на уровне обозначенном в Примерной программе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3200" dirty="0" smtClean="0"/>
              <a:t>Языковые знания и навыки оперирования ими </a:t>
            </a:r>
          </a:p>
          <a:p>
            <a:pPr>
              <a:lnSpc>
                <a:spcPct val="90000"/>
              </a:lnSpc>
            </a:pPr>
            <a:r>
              <a:rPr lang="ru-RU" sz="3200" dirty="0" smtClean="0">
                <a:solidFill>
                  <a:srgbClr val="000099"/>
                </a:solidFill>
              </a:rPr>
              <a:t>Навыки сотрудничества</a:t>
            </a:r>
            <a:r>
              <a:rPr lang="ru-RU" sz="3200" dirty="0" smtClean="0"/>
              <a:t> </a:t>
            </a:r>
            <a:r>
              <a:rPr lang="ru-RU" sz="3200" i="1" dirty="0" smtClean="0"/>
              <a:t>( на примере обучения в сотрудничестве, проектной деятельности)</a:t>
            </a:r>
            <a:endParaRPr lang="ru-RU" sz="3200" i="1" dirty="0" smtClean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300976"/>
          </a:xfrm>
        </p:spPr>
        <p:txBody>
          <a:bodyPr>
            <a:noAutofit/>
          </a:bodyPr>
          <a:lstStyle/>
          <a:p>
            <a:r>
              <a:rPr lang="ru-RU" sz="6800" b="1" dirty="0" smtClean="0">
                <a:solidFill>
                  <a:srgbClr val="C00000"/>
                </a:solidFill>
              </a:rPr>
              <a:t>Речевая деятельность</a:t>
            </a:r>
            <a:endParaRPr lang="ru-RU" sz="6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6">
      <a:dk1>
        <a:srgbClr val="FCF59B"/>
      </a:dk1>
      <a:lt1>
        <a:srgbClr val="00B0F0"/>
      </a:lt1>
      <a:dk2>
        <a:srgbClr val="E2BDCA"/>
      </a:dk2>
      <a:lt2>
        <a:srgbClr val="C3B5D9"/>
      </a:lt2>
      <a:accent1>
        <a:srgbClr val="FBEF59"/>
      </a:accent1>
      <a:accent2>
        <a:srgbClr val="F3A447"/>
      </a:accent2>
      <a:accent3>
        <a:srgbClr val="FF0000"/>
      </a:accent3>
      <a:accent4>
        <a:srgbClr val="F9E705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206</TotalTime>
  <Words>680</Words>
  <Application>Microsoft Office PowerPoint</Application>
  <PresentationFormat>Экран (4:3)</PresentationFormat>
  <Paragraphs>99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Поток</vt:lpstr>
      <vt:lpstr>  Формирование коммуникативных УУД на уроках иностранного языка в начальной школе</vt:lpstr>
      <vt:lpstr>Понятие «универсальные учебные действия»-</vt:lpstr>
      <vt:lpstr>Функции универсальных учебных действий:</vt:lpstr>
      <vt:lpstr>Программа формирования универсальных учебных действий: -дополняет традиционное содержание образовательно-воспитательных программ и служит основой разработки примерных учебных программ; -направлена на обеспечение системно-деятельностного подхода и призвана способствовать реализации развивающего потенциала образования </vt:lpstr>
      <vt:lpstr>  </vt:lpstr>
      <vt:lpstr> </vt:lpstr>
      <vt:lpstr>Особая роль предмета «иностранный язык» в формировании коммуникативных УУД </vt:lpstr>
      <vt:lpstr>Коммуникативные действия:</vt:lpstr>
      <vt:lpstr>Речевая деятельность</vt:lpstr>
      <vt:lpstr>В результате изучения немецкого языка младшие школьники приобретут  элементарную коммуникативную компетенцию, т. е. способность и готовность общаться с носителями языка с учетом их речевых возможностей и потребностей в разных формах: устной (говорение и аудирование) и письменной (чтение и письмо). </vt:lpstr>
      <vt:lpstr>  Два раздела:</vt:lpstr>
      <vt:lpstr>Раздел «Коммуникативные умения»</vt:lpstr>
      <vt:lpstr>Примерные задания</vt:lpstr>
      <vt:lpstr>Примерные задания</vt:lpstr>
      <vt:lpstr>           Примерные задания</vt:lpstr>
      <vt:lpstr>Прочитай текст. Выбери правильный ответ на вопрос. Отметь ответ  Wo leben Peter und Udo?       Berlin       Bonn       Dresden </vt:lpstr>
      <vt:lpstr>                Прочитай текст. Ответь на вопросы после текста.                          Wo wohnen die Kinder? Wie heiβen sie? Was mögen sie?    </vt:lpstr>
      <vt:lpstr>Раздел «Коммуникативные умения»</vt:lpstr>
      <vt:lpstr>Примерные задания</vt:lpstr>
      <vt:lpstr>Слайд 20</vt:lpstr>
      <vt:lpstr>Письмо в воздухе</vt:lpstr>
      <vt:lpstr>Навыки сотрудничества</vt:lpstr>
      <vt:lpstr>Проектная деятельность учащихся: поздравительные открытки к дню св. Валентина. </vt:lpstr>
      <vt:lpstr>Проектная деятельность учащихся: поздравительные открытки к дню св. Валентина. </vt:lpstr>
      <vt:lpstr>Дидактическая игра «Первые немецкие слова»</vt:lpstr>
      <vt:lpstr> Спасибо за         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коммуникативных УУД на уроках иностранного языка в начальной школе</dc:title>
  <dc:creator>Mortis</dc:creator>
  <cp:lastModifiedBy>Margo</cp:lastModifiedBy>
  <cp:revision>27</cp:revision>
  <dcterms:created xsi:type="dcterms:W3CDTF">2013-02-15T06:37:40Z</dcterms:created>
  <dcterms:modified xsi:type="dcterms:W3CDTF">2014-01-10T12:08:32Z</dcterms:modified>
</cp:coreProperties>
</file>