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6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59" r:id="rId14"/>
    <p:sldId id="286" r:id="rId15"/>
    <p:sldId id="263" r:id="rId16"/>
    <p:sldId id="288" r:id="rId17"/>
    <p:sldId id="290" r:id="rId18"/>
    <p:sldId id="289" r:id="rId19"/>
    <p:sldId id="291" r:id="rId20"/>
    <p:sldId id="292" r:id="rId21"/>
    <p:sldId id="293" r:id="rId22"/>
    <p:sldId id="294" r:id="rId23"/>
    <p:sldId id="296" r:id="rId24"/>
    <p:sldId id="301" r:id="rId25"/>
    <p:sldId id="299" r:id="rId26"/>
    <p:sldId id="300" r:id="rId27"/>
    <p:sldId id="302" r:id="rId28"/>
    <p:sldId id="303" r:id="rId29"/>
    <p:sldId id="264" r:id="rId30"/>
    <p:sldId id="297" r:id="rId31"/>
    <p:sldId id="265" r:id="rId32"/>
    <p:sldId id="310" r:id="rId33"/>
    <p:sldId id="298" r:id="rId34"/>
    <p:sldId id="266" r:id="rId35"/>
    <p:sldId id="304" r:id="rId36"/>
    <p:sldId id="305" r:id="rId37"/>
    <p:sldId id="267" r:id="rId38"/>
    <p:sldId id="306" r:id="rId39"/>
    <p:sldId id="268" r:id="rId40"/>
    <p:sldId id="307" r:id="rId41"/>
    <p:sldId id="269" r:id="rId42"/>
    <p:sldId id="270" r:id="rId43"/>
    <p:sldId id="309" r:id="rId44"/>
    <p:sldId id="274" r:id="rId45"/>
    <p:sldId id="313" r:id="rId46"/>
    <p:sldId id="271" r:id="rId47"/>
    <p:sldId id="311" r:id="rId48"/>
    <p:sldId id="314" r:id="rId49"/>
    <p:sldId id="272" r:id="rId50"/>
    <p:sldId id="315" r:id="rId51"/>
    <p:sldId id="273" r:id="rId52"/>
    <p:sldId id="275" r:id="rId53"/>
    <p:sldId id="316" r:id="rId54"/>
    <p:sldId id="317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0000CC"/>
    <a:srgbClr val="000000"/>
    <a:srgbClr val="FFCCFF"/>
    <a:srgbClr val="FF99FF"/>
    <a:srgbClr val="CC66FF"/>
    <a:srgbClr val="FFFFCC"/>
    <a:srgbClr val="0000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4" autoAdjust="0"/>
    <p:restoredTop sz="94763" autoAdjust="0"/>
  </p:normalViewPr>
  <p:slideViewPr>
    <p:cSldViewPr>
      <p:cViewPr varScale="1">
        <p:scale>
          <a:sx n="92" d="100"/>
          <a:sy n="92" d="100"/>
        </p:scale>
        <p:origin x="-10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104DC-8ED3-45B0-B469-F43F1A8F01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5ABE5-6D6C-459C-80C0-98B030695AA1}">
      <dgm:prSet custT="1"/>
      <dgm:spPr/>
      <dgm:t>
        <a:bodyPr/>
        <a:lstStyle/>
        <a:p>
          <a:pPr algn="ctr" rtl="0"/>
          <a:r>
            <a:rPr lang="ru-RU" sz="4000" baseline="0" dirty="0" smtClean="0"/>
            <a:t>- выполнять роль индивидуальной накопительной оценки и, наряду с результатами экзаменов, определять рейтинг выпускников основной школы.     </a:t>
          </a:r>
        </a:p>
        <a:p>
          <a:pPr algn="ctr" rtl="0"/>
          <a:r>
            <a:rPr lang="ru-RU" sz="500" baseline="0" dirty="0" smtClean="0"/>
            <a:t/>
          </a:r>
          <a:br>
            <a:rPr lang="ru-RU" sz="500" baseline="0" dirty="0" smtClean="0"/>
          </a:br>
          <a:r>
            <a:rPr lang="ru-RU" sz="500" baseline="0" dirty="0" smtClean="0"/>
            <a:t/>
          </a:r>
          <a:br>
            <a:rPr lang="ru-RU" sz="500" baseline="0" dirty="0" smtClean="0"/>
          </a:br>
          <a:endParaRPr lang="ru-RU" sz="500" dirty="0"/>
        </a:p>
      </dgm:t>
    </dgm:pt>
    <dgm:pt modelId="{7AEF7B2D-6123-44C3-B32C-28163B82C041}" type="parTrans" cxnId="{EA327774-7349-4B7D-BDF9-FB9ADEAF6562}">
      <dgm:prSet/>
      <dgm:spPr/>
      <dgm:t>
        <a:bodyPr/>
        <a:lstStyle/>
        <a:p>
          <a:endParaRPr lang="ru-RU"/>
        </a:p>
      </dgm:t>
    </dgm:pt>
    <dgm:pt modelId="{5CFDB921-AFD8-4C74-99A7-B9B1DA05568F}" type="sibTrans" cxnId="{EA327774-7349-4B7D-BDF9-FB9ADEAF6562}">
      <dgm:prSet/>
      <dgm:spPr/>
      <dgm:t>
        <a:bodyPr/>
        <a:lstStyle/>
        <a:p>
          <a:endParaRPr lang="ru-RU"/>
        </a:p>
      </dgm:t>
    </dgm:pt>
    <dgm:pt modelId="{9B2487EE-C2D2-407A-B127-33AD3069AAFC}" type="pres">
      <dgm:prSet presAssocID="{4F3104DC-8ED3-45B0-B469-F43F1A8F01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97F01-2958-4440-B108-F7583CA78F53}" type="pres">
      <dgm:prSet presAssocID="{9925ABE5-6D6C-459C-80C0-98B030695AA1}" presName="parentText" presStyleLbl="node1" presStyleIdx="0" presStyleCnt="1" custScaleY="800084" custLinFactY="100000" custLinFactNeighborY="110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249BFD-F0F1-4CA6-8ECE-5776D810A9FB}" type="presOf" srcId="{9925ABE5-6D6C-459C-80C0-98B030695AA1}" destId="{04F97F01-2958-4440-B108-F7583CA78F53}" srcOrd="0" destOrd="0" presId="urn:microsoft.com/office/officeart/2005/8/layout/vList2"/>
    <dgm:cxn modelId="{EA327774-7349-4B7D-BDF9-FB9ADEAF6562}" srcId="{4F3104DC-8ED3-45B0-B469-F43F1A8F016F}" destId="{9925ABE5-6D6C-459C-80C0-98B030695AA1}" srcOrd="0" destOrd="0" parTransId="{7AEF7B2D-6123-44C3-B32C-28163B82C041}" sibTransId="{5CFDB921-AFD8-4C74-99A7-B9B1DA05568F}"/>
    <dgm:cxn modelId="{910D858E-BD05-46B8-8C35-7ACE070CC017}" type="presOf" srcId="{4F3104DC-8ED3-45B0-B469-F43F1A8F016F}" destId="{9B2487EE-C2D2-407A-B127-33AD3069AAFC}" srcOrd="0" destOrd="0" presId="urn:microsoft.com/office/officeart/2005/8/layout/vList2"/>
    <dgm:cxn modelId="{09C9B351-B2C4-4297-ACC8-2DF0509EA6FB}" type="presParOf" srcId="{9B2487EE-C2D2-407A-B127-33AD3069AAFC}" destId="{04F97F01-2958-4440-B108-F7583CA78F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B5799-A593-4CA2-AC3C-5EA15BDC8C3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9E12-178A-4F96-8EEF-BCADD0BE4105}">
      <dgm:prSet custT="1"/>
      <dgm:spPr/>
      <dgm:t>
        <a:bodyPr/>
        <a:lstStyle/>
        <a:p>
          <a:pPr rtl="0"/>
          <a:r>
            <a:rPr lang="ru-RU" sz="2800" b="1" baseline="0" dirty="0" err="1" smtClean="0"/>
            <a:t>Образователь-ный</a:t>
          </a:r>
          <a:r>
            <a:rPr lang="ru-RU" sz="2800" b="1" baseline="0" dirty="0" smtClean="0"/>
            <a:t>  рейтинг выпускника школы</a:t>
          </a:r>
          <a:endParaRPr lang="ru-RU" sz="2800" baseline="0" dirty="0"/>
        </a:p>
      </dgm:t>
    </dgm:pt>
    <dgm:pt modelId="{664B01EF-C453-47BD-A727-E74B83686360}" type="parTrans" cxnId="{6127093D-90A7-44DA-BF88-D00DFBB44EFD}">
      <dgm:prSet/>
      <dgm:spPr/>
      <dgm:t>
        <a:bodyPr/>
        <a:lstStyle/>
        <a:p>
          <a:endParaRPr lang="ru-RU"/>
        </a:p>
      </dgm:t>
    </dgm:pt>
    <dgm:pt modelId="{9FFC3F33-7209-41D1-9102-6807A89F5113}" type="sibTrans" cxnId="{6127093D-90A7-44DA-BF88-D00DFBB44EFD}">
      <dgm:prSet/>
      <dgm:spPr/>
      <dgm:t>
        <a:bodyPr/>
        <a:lstStyle/>
        <a:p>
          <a:endParaRPr lang="ru-RU"/>
        </a:p>
      </dgm:t>
    </dgm:pt>
    <dgm:pt modelId="{3B6D42D5-1304-4FB5-AA51-D9A14F81CF66}">
      <dgm:prSet custT="1"/>
      <dgm:spPr/>
      <dgm:t>
        <a:bodyPr/>
        <a:lstStyle/>
        <a:p>
          <a:pPr rtl="0"/>
          <a:r>
            <a:rPr lang="ru-RU" sz="3200" b="1" baseline="0" dirty="0" smtClean="0"/>
            <a:t>аттестат</a:t>
          </a:r>
          <a:endParaRPr lang="ru-RU" sz="3200" dirty="0"/>
        </a:p>
      </dgm:t>
    </dgm:pt>
    <dgm:pt modelId="{48AFD477-E263-48E5-ABA5-0F995C61957B}" type="sibTrans" cxnId="{CFFF3824-5DB1-4A99-8B0B-45C06970AB8A}">
      <dgm:prSet/>
      <dgm:spPr/>
      <dgm:t>
        <a:bodyPr/>
        <a:lstStyle/>
        <a:p>
          <a:endParaRPr lang="ru-RU"/>
        </a:p>
      </dgm:t>
    </dgm:pt>
    <dgm:pt modelId="{9DCC8594-BC7E-414D-A606-E18CBF376385}" type="parTrans" cxnId="{CFFF3824-5DB1-4A99-8B0B-45C06970AB8A}">
      <dgm:prSet/>
      <dgm:spPr/>
      <dgm:t>
        <a:bodyPr/>
        <a:lstStyle/>
        <a:p>
          <a:endParaRPr lang="ru-RU"/>
        </a:p>
      </dgm:t>
    </dgm:pt>
    <dgm:pt modelId="{43F9DAB2-671B-46E8-97F9-6DA6CAC37C72}">
      <dgm:prSet custT="1"/>
      <dgm:spPr/>
      <dgm:t>
        <a:bodyPr/>
        <a:lstStyle/>
        <a:p>
          <a:pPr rtl="0"/>
          <a:r>
            <a:rPr lang="ru-RU" sz="3200" b="1" baseline="0" dirty="0" smtClean="0"/>
            <a:t>портфолио</a:t>
          </a:r>
          <a:r>
            <a:rPr lang="ru-RU" sz="3100" b="1" baseline="0" dirty="0" smtClean="0"/>
            <a:t> </a:t>
          </a:r>
          <a:endParaRPr lang="ru-RU" sz="3100" baseline="0" dirty="0"/>
        </a:p>
      </dgm:t>
    </dgm:pt>
    <dgm:pt modelId="{47DF9FC1-EE2B-4AF8-85D5-E7C40FE88973}" type="parTrans" cxnId="{F429D953-FE40-4CB9-872D-499ED860B255}">
      <dgm:prSet/>
      <dgm:spPr/>
      <dgm:t>
        <a:bodyPr/>
        <a:lstStyle/>
        <a:p>
          <a:endParaRPr lang="ru-RU"/>
        </a:p>
      </dgm:t>
    </dgm:pt>
    <dgm:pt modelId="{BACEE775-EE56-4497-B81C-19646A39CC09}" type="sibTrans" cxnId="{F429D953-FE40-4CB9-872D-499ED860B255}">
      <dgm:prSet/>
      <dgm:spPr/>
      <dgm:t>
        <a:bodyPr/>
        <a:lstStyle/>
        <a:p>
          <a:endParaRPr lang="ru-RU"/>
        </a:p>
      </dgm:t>
    </dgm:pt>
    <dgm:pt modelId="{A7F78AAE-1945-476C-AD74-E4EB0CA29D71}" type="pres">
      <dgm:prSet presAssocID="{101B5799-A593-4CA2-AC3C-5EA15BDC8C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BB51B-3FB4-41F7-B17C-FB41A67A90D5}" type="pres">
      <dgm:prSet presAssocID="{101B5799-A593-4CA2-AC3C-5EA15BDC8C32}" presName="vNodes" presStyleCnt="0"/>
      <dgm:spPr/>
    </dgm:pt>
    <dgm:pt modelId="{11A6DDA5-2DB8-4670-A6C2-0AE93913CB9C}" type="pres">
      <dgm:prSet presAssocID="{3B6D42D5-1304-4FB5-AA51-D9A14F81CF66}" presName="node" presStyleLbl="node1" presStyleIdx="0" presStyleCnt="3" custScaleX="464491" custScaleY="14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DE4FB-FA13-4447-A69F-17EAB2E7C3B4}" type="pres">
      <dgm:prSet presAssocID="{48AFD477-E263-48E5-ABA5-0F995C61957B}" presName="spacerT" presStyleCnt="0"/>
      <dgm:spPr/>
    </dgm:pt>
    <dgm:pt modelId="{75950CB5-C4CE-440A-B781-E2C70C165F7C}" type="pres">
      <dgm:prSet presAssocID="{48AFD477-E263-48E5-ABA5-0F995C61957B}" presName="sibTrans" presStyleLbl="sibTrans2D1" presStyleIdx="0" presStyleCnt="2" custScaleX="172906" custScaleY="192409"/>
      <dgm:spPr/>
      <dgm:t>
        <a:bodyPr/>
        <a:lstStyle/>
        <a:p>
          <a:endParaRPr lang="ru-RU"/>
        </a:p>
      </dgm:t>
    </dgm:pt>
    <dgm:pt modelId="{8DCA5AD7-1106-4C6D-9FE0-BCF6FA71F778}" type="pres">
      <dgm:prSet presAssocID="{48AFD477-E263-48E5-ABA5-0F995C61957B}" presName="spacerB" presStyleCnt="0"/>
      <dgm:spPr/>
    </dgm:pt>
    <dgm:pt modelId="{DA180125-AF0D-4809-9095-2248B13062CD}" type="pres">
      <dgm:prSet presAssocID="{43F9DAB2-671B-46E8-97F9-6DA6CAC37C72}" presName="node" presStyleLbl="node1" presStyleIdx="1" presStyleCnt="3" custScaleX="509315" custScaleY="13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13AA0-C0C9-4E29-9CE0-C40A03C1C0C5}" type="pres">
      <dgm:prSet presAssocID="{101B5799-A593-4CA2-AC3C-5EA15BDC8C32}" presName="sibTransLast" presStyleLbl="sibTrans2D1" presStyleIdx="1" presStyleCnt="2" custScaleX="347524" custScaleY="217389" custLinFactX="-33370" custLinFactNeighborX="-100000" custLinFactNeighborY="29347"/>
      <dgm:spPr/>
      <dgm:t>
        <a:bodyPr/>
        <a:lstStyle/>
        <a:p>
          <a:endParaRPr lang="ru-RU"/>
        </a:p>
      </dgm:t>
    </dgm:pt>
    <dgm:pt modelId="{6049428A-86A2-4802-AFE0-15F6AE7C602E}" type="pres">
      <dgm:prSet presAssocID="{101B5799-A593-4CA2-AC3C-5EA15BDC8C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E133723-449F-4040-BFEE-4009DAC3E21E}" type="pres">
      <dgm:prSet presAssocID="{101B5799-A593-4CA2-AC3C-5EA15BDC8C32}" presName="lastNode" presStyleLbl="node1" presStyleIdx="2" presStyleCnt="3" custScaleX="280882" custScaleY="240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C7DA9-576A-46E1-B2E7-92D387C5D6CD}" type="presOf" srcId="{BACEE775-EE56-4497-B81C-19646A39CC09}" destId="{A8413AA0-C0C9-4E29-9CE0-C40A03C1C0C5}" srcOrd="0" destOrd="0" presId="urn:microsoft.com/office/officeart/2005/8/layout/equation2"/>
    <dgm:cxn modelId="{40225388-290B-4345-8C25-35ECBFE29A1C}" type="presOf" srcId="{101B5799-A593-4CA2-AC3C-5EA15BDC8C32}" destId="{A7F78AAE-1945-476C-AD74-E4EB0CA29D71}" srcOrd="0" destOrd="0" presId="urn:microsoft.com/office/officeart/2005/8/layout/equation2"/>
    <dgm:cxn modelId="{2A8FA9FC-2B20-41C4-9917-69DDEC8F5C9A}" type="presOf" srcId="{48AFD477-E263-48E5-ABA5-0F995C61957B}" destId="{75950CB5-C4CE-440A-B781-E2C70C165F7C}" srcOrd="0" destOrd="0" presId="urn:microsoft.com/office/officeart/2005/8/layout/equation2"/>
    <dgm:cxn modelId="{7E63B79C-91C7-40A2-B145-7AF7EA1AF40E}" type="presOf" srcId="{1DB79E12-178A-4F96-8EEF-BCADD0BE4105}" destId="{4E133723-449F-4040-BFEE-4009DAC3E21E}" srcOrd="0" destOrd="0" presId="urn:microsoft.com/office/officeart/2005/8/layout/equation2"/>
    <dgm:cxn modelId="{562E46D4-1AD3-41F5-A9F0-36581D1C29CF}" type="presOf" srcId="{43F9DAB2-671B-46E8-97F9-6DA6CAC37C72}" destId="{DA180125-AF0D-4809-9095-2248B13062CD}" srcOrd="0" destOrd="0" presId="urn:microsoft.com/office/officeart/2005/8/layout/equation2"/>
    <dgm:cxn modelId="{F429D953-FE40-4CB9-872D-499ED860B255}" srcId="{101B5799-A593-4CA2-AC3C-5EA15BDC8C32}" destId="{43F9DAB2-671B-46E8-97F9-6DA6CAC37C72}" srcOrd="1" destOrd="0" parTransId="{47DF9FC1-EE2B-4AF8-85D5-E7C40FE88973}" sibTransId="{BACEE775-EE56-4497-B81C-19646A39CC09}"/>
    <dgm:cxn modelId="{CFFF3824-5DB1-4A99-8B0B-45C06970AB8A}" srcId="{101B5799-A593-4CA2-AC3C-5EA15BDC8C32}" destId="{3B6D42D5-1304-4FB5-AA51-D9A14F81CF66}" srcOrd="0" destOrd="0" parTransId="{9DCC8594-BC7E-414D-A606-E18CBF376385}" sibTransId="{48AFD477-E263-48E5-ABA5-0F995C61957B}"/>
    <dgm:cxn modelId="{9AA000A8-B063-436E-AFC2-21C44D7924BD}" type="presOf" srcId="{BACEE775-EE56-4497-B81C-19646A39CC09}" destId="{6049428A-86A2-4802-AFE0-15F6AE7C602E}" srcOrd="1" destOrd="0" presId="urn:microsoft.com/office/officeart/2005/8/layout/equation2"/>
    <dgm:cxn modelId="{97A4FF8F-4748-4110-BB69-8EC1877F2DC1}" type="presOf" srcId="{3B6D42D5-1304-4FB5-AA51-D9A14F81CF66}" destId="{11A6DDA5-2DB8-4670-A6C2-0AE93913CB9C}" srcOrd="0" destOrd="0" presId="urn:microsoft.com/office/officeart/2005/8/layout/equation2"/>
    <dgm:cxn modelId="{6127093D-90A7-44DA-BF88-D00DFBB44EFD}" srcId="{101B5799-A593-4CA2-AC3C-5EA15BDC8C32}" destId="{1DB79E12-178A-4F96-8EEF-BCADD0BE4105}" srcOrd="2" destOrd="0" parTransId="{664B01EF-C453-47BD-A727-E74B83686360}" sibTransId="{9FFC3F33-7209-41D1-9102-6807A89F5113}"/>
    <dgm:cxn modelId="{B82BB22D-A2A5-4DBC-AAA8-5673935B50B6}" type="presParOf" srcId="{A7F78AAE-1945-476C-AD74-E4EB0CA29D71}" destId="{F5ABB51B-3FB4-41F7-B17C-FB41A67A90D5}" srcOrd="0" destOrd="0" presId="urn:microsoft.com/office/officeart/2005/8/layout/equation2"/>
    <dgm:cxn modelId="{115250AE-19EB-40B5-B701-20B60B9384C1}" type="presParOf" srcId="{F5ABB51B-3FB4-41F7-B17C-FB41A67A90D5}" destId="{11A6DDA5-2DB8-4670-A6C2-0AE93913CB9C}" srcOrd="0" destOrd="0" presId="urn:microsoft.com/office/officeart/2005/8/layout/equation2"/>
    <dgm:cxn modelId="{C229FFBF-29D8-4E72-A32F-ADB9AB0DC2D9}" type="presParOf" srcId="{F5ABB51B-3FB4-41F7-B17C-FB41A67A90D5}" destId="{B27DE4FB-FA13-4447-A69F-17EAB2E7C3B4}" srcOrd="1" destOrd="0" presId="urn:microsoft.com/office/officeart/2005/8/layout/equation2"/>
    <dgm:cxn modelId="{71BDE4AF-D9B6-4A04-BD44-A33DB83819C9}" type="presParOf" srcId="{F5ABB51B-3FB4-41F7-B17C-FB41A67A90D5}" destId="{75950CB5-C4CE-440A-B781-E2C70C165F7C}" srcOrd="2" destOrd="0" presId="urn:microsoft.com/office/officeart/2005/8/layout/equation2"/>
    <dgm:cxn modelId="{54ACB8F7-C027-4F7A-8F8B-2344CCB50B1E}" type="presParOf" srcId="{F5ABB51B-3FB4-41F7-B17C-FB41A67A90D5}" destId="{8DCA5AD7-1106-4C6D-9FE0-BCF6FA71F778}" srcOrd="3" destOrd="0" presId="urn:microsoft.com/office/officeart/2005/8/layout/equation2"/>
    <dgm:cxn modelId="{5309B1C8-2EA3-4148-ADB8-F008AF6EC17F}" type="presParOf" srcId="{F5ABB51B-3FB4-41F7-B17C-FB41A67A90D5}" destId="{DA180125-AF0D-4809-9095-2248B13062CD}" srcOrd="4" destOrd="0" presId="urn:microsoft.com/office/officeart/2005/8/layout/equation2"/>
    <dgm:cxn modelId="{1B26A156-C418-4F60-A5E1-F52C87091D35}" type="presParOf" srcId="{A7F78AAE-1945-476C-AD74-E4EB0CA29D71}" destId="{A8413AA0-C0C9-4E29-9CE0-C40A03C1C0C5}" srcOrd="1" destOrd="0" presId="urn:microsoft.com/office/officeart/2005/8/layout/equation2"/>
    <dgm:cxn modelId="{7008790C-B53B-4BC2-B368-B92D8AF9879A}" type="presParOf" srcId="{A8413AA0-C0C9-4E29-9CE0-C40A03C1C0C5}" destId="{6049428A-86A2-4802-AFE0-15F6AE7C602E}" srcOrd="0" destOrd="0" presId="urn:microsoft.com/office/officeart/2005/8/layout/equation2"/>
    <dgm:cxn modelId="{7A62D350-6574-4754-BAF7-9F2E58D3BA71}" type="presParOf" srcId="{A7F78AAE-1945-476C-AD74-E4EB0CA29D71}" destId="{4E133723-449F-4040-BFEE-4009DAC3E21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2DEF3-8B0C-49CE-8F94-2715B69FFA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4BA72-16E8-4FDF-8708-4E3DEA86D5A2}">
      <dgm:prSet phldrT="[Текст]" custT="1"/>
      <dgm:spPr/>
      <dgm:t>
        <a:bodyPr/>
        <a:lstStyle/>
        <a:p>
          <a:pPr algn="ctr"/>
          <a:r>
            <a:rPr lang="ru-RU" sz="3200" dirty="0" smtClean="0"/>
            <a:t>·  Коллекция работ учащегося, всесторонне демонстрирующая не только его учебные результаты, но и усилия, приложенные к их достижению; </a:t>
          </a:r>
          <a:endParaRPr lang="ru-RU" sz="3200" dirty="0"/>
        </a:p>
      </dgm:t>
    </dgm:pt>
    <dgm:pt modelId="{E4AF7302-952C-4FA3-94E8-F5D59024EF19}" type="parTrans" cxnId="{04C5D1EE-1989-4E87-82EE-B7BF13D1F6DF}">
      <dgm:prSet/>
      <dgm:spPr/>
      <dgm:t>
        <a:bodyPr/>
        <a:lstStyle/>
        <a:p>
          <a:endParaRPr lang="ru-RU"/>
        </a:p>
      </dgm:t>
    </dgm:pt>
    <dgm:pt modelId="{F4271601-34BA-4BE8-A758-896BD7A918B4}" type="sibTrans" cxnId="{04C5D1EE-1989-4E87-82EE-B7BF13D1F6DF}">
      <dgm:prSet/>
      <dgm:spPr/>
      <dgm:t>
        <a:bodyPr/>
        <a:lstStyle/>
        <a:p>
          <a:endParaRPr lang="ru-RU"/>
        </a:p>
      </dgm:t>
    </dgm:pt>
    <dgm:pt modelId="{83724663-2820-4A83-8430-A14EA8D6720D}">
      <dgm:prSet phldrT="[Текст]" custT="1"/>
      <dgm:spPr/>
      <dgm:t>
        <a:bodyPr/>
        <a:lstStyle/>
        <a:p>
          <a:pPr algn="ctr"/>
          <a:r>
            <a:rPr lang="ru-RU" sz="3200" dirty="0" smtClean="0"/>
            <a:t>·  Выставка учебных достижений учащегося по данному предмету (или нескольким предметам) за данный период обучения (четверть, полугодие, год).</a:t>
          </a:r>
          <a:r>
            <a:rPr lang="ru-RU" sz="2400" dirty="0" smtClean="0"/>
            <a:t/>
          </a:r>
          <a:br>
            <a:rPr lang="ru-RU" sz="2400" dirty="0" smtClean="0"/>
          </a:br>
          <a:endParaRPr lang="ru-RU" sz="2400" dirty="0"/>
        </a:p>
      </dgm:t>
    </dgm:pt>
    <dgm:pt modelId="{C461F363-A85A-4B4A-91D4-CEB5BCD673FF}" type="sibTrans" cxnId="{EB440E53-4549-42FE-84FE-C563E2812DC4}">
      <dgm:prSet/>
      <dgm:spPr/>
      <dgm:t>
        <a:bodyPr/>
        <a:lstStyle/>
        <a:p>
          <a:endParaRPr lang="ru-RU"/>
        </a:p>
      </dgm:t>
    </dgm:pt>
    <dgm:pt modelId="{A4F0003C-6131-44AB-9F6A-6EACA49BDAEF}" type="parTrans" cxnId="{EB440E53-4549-42FE-84FE-C563E2812DC4}">
      <dgm:prSet/>
      <dgm:spPr/>
      <dgm:t>
        <a:bodyPr/>
        <a:lstStyle/>
        <a:p>
          <a:endParaRPr lang="ru-RU"/>
        </a:p>
      </dgm:t>
    </dgm:pt>
    <dgm:pt modelId="{3D53B125-AB9E-4192-B888-39390A97761A}" type="pres">
      <dgm:prSet presAssocID="{3D22DEF3-8B0C-49CE-8F94-2715B69FFA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4BC92-A3EF-4C37-B923-FDD046080A0D}" type="pres">
      <dgm:prSet presAssocID="{DD14BA72-16E8-4FDF-8708-4E3DEA86D5A2}" presName="parentText" presStyleLbl="node1" presStyleIdx="0" presStyleCnt="2" custScaleX="89565" custLinFactY="2233" custLinFactNeighborX="-110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D8B40-2642-4213-927E-18CDCE6AF8FD}" type="pres">
      <dgm:prSet presAssocID="{F4271601-34BA-4BE8-A758-896BD7A918B4}" presName="spacer" presStyleCnt="0"/>
      <dgm:spPr/>
    </dgm:pt>
    <dgm:pt modelId="{2766F0DA-B8EE-4FE6-A453-FA57A8ECD402}" type="pres">
      <dgm:prSet presAssocID="{83724663-2820-4A83-8430-A14EA8D6720D}" presName="parentText" presStyleLbl="node1" presStyleIdx="1" presStyleCnt="2" custScaleX="93045" custLinFactY="7757" custLinFactNeighborX="21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29B13-A2ED-4C72-B67D-0C65AFE94C8E}" type="presOf" srcId="{83724663-2820-4A83-8430-A14EA8D6720D}" destId="{2766F0DA-B8EE-4FE6-A453-FA57A8ECD402}" srcOrd="0" destOrd="0" presId="urn:microsoft.com/office/officeart/2005/8/layout/vList2"/>
    <dgm:cxn modelId="{04C5D1EE-1989-4E87-82EE-B7BF13D1F6DF}" srcId="{3D22DEF3-8B0C-49CE-8F94-2715B69FFA9D}" destId="{DD14BA72-16E8-4FDF-8708-4E3DEA86D5A2}" srcOrd="0" destOrd="0" parTransId="{E4AF7302-952C-4FA3-94E8-F5D59024EF19}" sibTransId="{F4271601-34BA-4BE8-A758-896BD7A918B4}"/>
    <dgm:cxn modelId="{CF14BD73-F44C-462C-BA64-C6B627EC3F9C}" type="presOf" srcId="{DD14BA72-16E8-4FDF-8708-4E3DEA86D5A2}" destId="{C8A4BC92-A3EF-4C37-B923-FDD046080A0D}" srcOrd="0" destOrd="0" presId="urn:microsoft.com/office/officeart/2005/8/layout/vList2"/>
    <dgm:cxn modelId="{820FD2F4-8DB8-4CEF-AEE4-554DBA5FFE22}" type="presOf" srcId="{3D22DEF3-8B0C-49CE-8F94-2715B69FFA9D}" destId="{3D53B125-AB9E-4192-B888-39390A97761A}" srcOrd="0" destOrd="0" presId="urn:microsoft.com/office/officeart/2005/8/layout/vList2"/>
    <dgm:cxn modelId="{EB440E53-4549-42FE-84FE-C563E2812DC4}" srcId="{3D22DEF3-8B0C-49CE-8F94-2715B69FFA9D}" destId="{83724663-2820-4A83-8430-A14EA8D6720D}" srcOrd="1" destOrd="0" parTransId="{A4F0003C-6131-44AB-9F6A-6EACA49BDAEF}" sibTransId="{C461F363-A85A-4B4A-91D4-CEB5BCD673FF}"/>
    <dgm:cxn modelId="{AFD5D22F-A929-49CA-B6DE-25CED909FDE1}" type="presParOf" srcId="{3D53B125-AB9E-4192-B888-39390A97761A}" destId="{C8A4BC92-A3EF-4C37-B923-FDD046080A0D}" srcOrd="0" destOrd="0" presId="urn:microsoft.com/office/officeart/2005/8/layout/vList2"/>
    <dgm:cxn modelId="{C0F9AE14-E0C8-4A2F-9E83-25CD7CFB9991}" type="presParOf" srcId="{3D53B125-AB9E-4192-B888-39390A97761A}" destId="{298D8B40-2642-4213-927E-18CDCE6AF8FD}" srcOrd="1" destOrd="0" presId="urn:microsoft.com/office/officeart/2005/8/layout/vList2"/>
    <dgm:cxn modelId="{20EE1D9B-DB20-463E-81E0-BCD2A1A6697D}" type="presParOf" srcId="{3D53B125-AB9E-4192-B888-39390A97761A}" destId="{2766F0DA-B8EE-4FE6-A453-FA57A8ECD402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259DA2-9D77-480A-9DBB-FD9AEFD916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A77ECF-AF18-4303-818E-11D0B6DF61B7}">
      <dgm:prSet phldrT="[Текст]" custT="1"/>
      <dgm:spPr/>
      <dgm:t>
        <a:bodyPr/>
        <a:lstStyle/>
        <a:p>
          <a:r>
            <a:rPr lang="ru-RU" sz="3000" b="0" dirty="0" smtClean="0"/>
            <a:t>— создание ситуации успеха для каждого ученика, повышение самооценки и уверенности в собственных возможностях;</a:t>
          </a:r>
          <a:br>
            <a:rPr lang="ru-RU" sz="3000" b="0" dirty="0" smtClean="0"/>
          </a:br>
          <a:endParaRPr lang="ru-RU" sz="3000" b="0" dirty="0"/>
        </a:p>
      </dgm:t>
    </dgm:pt>
    <dgm:pt modelId="{DD82B519-CEB9-4AFA-BDBD-0BB71EA25A6E}" type="parTrans" cxnId="{ED898503-86E8-4406-B34E-0B761F5E92F9}">
      <dgm:prSet/>
      <dgm:spPr/>
      <dgm:t>
        <a:bodyPr/>
        <a:lstStyle/>
        <a:p>
          <a:endParaRPr lang="ru-RU"/>
        </a:p>
      </dgm:t>
    </dgm:pt>
    <dgm:pt modelId="{5CA40FF3-34E4-40C8-B21B-EAA27CD8373D}" type="sibTrans" cxnId="{ED898503-86E8-4406-B34E-0B761F5E92F9}">
      <dgm:prSet/>
      <dgm:spPr/>
      <dgm:t>
        <a:bodyPr/>
        <a:lstStyle/>
        <a:p>
          <a:endParaRPr lang="ru-RU"/>
        </a:p>
      </dgm:t>
    </dgm:pt>
    <dgm:pt modelId="{279D50FC-E178-427D-8E11-C76CE1A2FE87}">
      <dgm:prSet phldrT="[Текст]" custT="1"/>
      <dgm:spPr/>
      <dgm:t>
        <a:bodyPr/>
        <a:lstStyle/>
        <a:p>
          <a:r>
            <a:rPr lang="ru-RU" sz="3000" dirty="0" smtClean="0"/>
            <a:t>максимальное раскрытие </a:t>
          </a:r>
          <a:r>
            <a:rPr lang="ru-RU" sz="3000" dirty="0" err="1" smtClean="0"/>
            <a:t>индивидуаль-ных</a:t>
          </a:r>
          <a:r>
            <a:rPr lang="ru-RU" sz="3000" dirty="0" smtClean="0"/>
            <a:t> способностей каждого ребенка;</a:t>
          </a:r>
          <a:endParaRPr lang="ru-RU" sz="3000" dirty="0"/>
        </a:p>
      </dgm:t>
    </dgm:pt>
    <dgm:pt modelId="{3696320A-E22C-4DA9-A8E6-7998B139F85C}" type="parTrans" cxnId="{C27076EB-54D4-42DD-A059-4E823031538D}">
      <dgm:prSet/>
      <dgm:spPr/>
      <dgm:t>
        <a:bodyPr/>
        <a:lstStyle/>
        <a:p>
          <a:endParaRPr lang="ru-RU"/>
        </a:p>
      </dgm:t>
    </dgm:pt>
    <dgm:pt modelId="{4C3DBC3E-51C5-45AA-A24C-722BEF011CD1}" type="sibTrans" cxnId="{C27076EB-54D4-42DD-A059-4E823031538D}">
      <dgm:prSet/>
      <dgm:spPr/>
      <dgm:t>
        <a:bodyPr/>
        <a:lstStyle/>
        <a:p>
          <a:endParaRPr lang="ru-RU"/>
        </a:p>
      </dgm:t>
    </dgm:pt>
    <dgm:pt modelId="{582B7919-670B-4E70-BEB8-16F9050BD3BF}">
      <dgm:prSet phldrT="[Текст]"/>
      <dgm:spPr/>
      <dgm:t>
        <a:bodyPr/>
        <a:lstStyle/>
        <a:p>
          <a:r>
            <a:rPr lang="ru-RU" dirty="0" smtClean="0"/>
            <a:t>— развитие познавательных интересов учащихся и формирование готовности к самостоятельному </a:t>
          </a:r>
          <a:endParaRPr lang="ru-RU" dirty="0"/>
        </a:p>
      </dgm:t>
    </dgm:pt>
    <dgm:pt modelId="{EA97EA6D-2856-4DCD-BE65-22558267978E}" type="parTrans" cxnId="{4F91B112-D7C5-47D7-8142-CFCDA70C8818}">
      <dgm:prSet/>
      <dgm:spPr/>
      <dgm:t>
        <a:bodyPr/>
        <a:lstStyle/>
        <a:p>
          <a:endParaRPr lang="ru-RU"/>
        </a:p>
      </dgm:t>
    </dgm:pt>
    <dgm:pt modelId="{577E835C-E2B5-4DFA-97D8-FC67873388D5}" type="sibTrans" cxnId="{4F91B112-D7C5-47D7-8142-CFCDA70C8818}">
      <dgm:prSet/>
      <dgm:spPr/>
      <dgm:t>
        <a:bodyPr/>
        <a:lstStyle/>
        <a:p>
          <a:endParaRPr lang="ru-RU"/>
        </a:p>
      </dgm:t>
    </dgm:pt>
    <dgm:pt modelId="{B524E0CB-814F-4830-8F69-FED5C3115BD4}" type="pres">
      <dgm:prSet presAssocID="{7B259DA2-9D77-480A-9DBB-FD9AEFD916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FB1A9-9E21-417F-AEE8-B871089FC25D}" type="pres">
      <dgm:prSet presAssocID="{CFA77ECF-AF18-4303-818E-11D0B6DF61B7}" presName="parentText" presStyleLbl="node1" presStyleIdx="0" presStyleCnt="2" custLinFactNeighborY="-25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E02EF-2F67-4D8E-811F-E868900B444A}" type="pres">
      <dgm:prSet presAssocID="{CFA77ECF-AF18-4303-818E-11D0B6DF61B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371C8-F9D6-45B9-B006-60774960C7EF}" type="pres">
      <dgm:prSet presAssocID="{582B7919-670B-4E70-BEB8-16F9050BD3BF}" presName="parentText" presStyleLbl="node1" presStyleIdx="1" presStyleCnt="2" custScaleY="80183" custLinFactNeighborY="25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3A93D-7EE5-4484-9105-3A091CC4B0DE}" type="presOf" srcId="{CFA77ECF-AF18-4303-818E-11D0B6DF61B7}" destId="{E09FB1A9-9E21-417F-AEE8-B871089FC25D}" srcOrd="0" destOrd="0" presId="urn:microsoft.com/office/officeart/2005/8/layout/vList2"/>
    <dgm:cxn modelId="{C27076EB-54D4-42DD-A059-4E823031538D}" srcId="{CFA77ECF-AF18-4303-818E-11D0B6DF61B7}" destId="{279D50FC-E178-427D-8E11-C76CE1A2FE87}" srcOrd="0" destOrd="0" parTransId="{3696320A-E22C-4DA9-A8E6-7998B139F85C}" sibTransId="{4C3DBC3E-51C5-45AA-A24C-722BEF011CD1}"/>
    <dgm:cxn modelId="{ED898503-86E8-4406-B34E-0B761F5E92F9}" srcId="{7B259DA2-9D77-480A-9DBB-FD9AEFD9164B}" destId="{CFA77ECF-AF18-4303-818E-11D0B6DF61B7}" srcOrd="0" destOrd="0" parTransId="{DD82B519-CEB9-4AFA-BDBD-0BB71EA25A6E}" sibTransId="{5CA40FF3-34E4-40C8-B21B-EAA27CD8373D}"/>
    <dgm:cxn modelId="{4F91B112-D7C5-47D7-8142-CFCDA70C8818}" srcId="{7B259DA2-9D77-480A-9DBB-FD9AEFD9164B}" destId="{582B7919-670B-4E70-BEB8-16F9050BD3BF}" srcOrd="1" destOrd="0" parTransId="{EA97EA6D-2856-4DCD-BE65-22558267978E}" sibTransId="{577E835C-E2B5-4DFA-97D8-FC67873388D5}"/>
    <dgm:cxn modelId="{E90D01B5-1C5C-43C2-BCDF-C8E4C4369DD1}" type="presOf" srcId="{582B7919-670B-4E70-BEB8-16F9050BD3BF}" destId="{D01371C8-F9D6-45B9-B006-60774960C7EF}" srcOrd="0" destOrd="0" presId="urn:microsoft.com/office/officeart/2005/8/layout/vList2"/>
    <dgm:cxn modelId="{AB89F3AF-1608-4B41-8C0F-0A32A7C3258E}" type="presOf" srcId="{7B259DA2-9D77-480A-9DBB-FD9AEFD9164B}" destId="{B524E0CB-814F-4830-8F69-FED5C3115BD4}" srcOrd="0" destOrd="0" presId="urn:microsoft.com/office/officeart/2005/8/layout/vList2"/>
    <dgm:cxn modelId="{7D3B9A2B-B336-4397-8798-654DA1BAC050}" type="presOf" srcId="{279D50FC-E178-427D-8E11-C76CE1A2FE87}" destId="{DFAE02EF-2F67-4D8E-811F-E868900B444A}" srcOrd="0" destOrd="0" presId="urn:microsoft.com/office/officeart/2005/8/layout/vList2"/>
    <dgm:cxn modelId="{2A1908CE-6EED-4605-88EA-20814BDFE658}" type="presParOf" srcId="{B524E0CB-814F-4830-8F69-FED5C3115BD4}" destId="{E09FB1A9-9E21-417F-AEE8-B871089FC25D}" srcOrd="0" destOrd="0" presId="urn:microsoft.com/office/officeart/2005/8/layout/vList2"/>
    <dgm:cxn modelId="{1B64DF39-0446-40B3-B1E0-8F194F4CDB9E}" type="presParOf" srcId="{B524E0CB-814F-4830-8F69-FED5C3115BD4}" destId="{DFAE02EF-2F67-4D8E-811F-E868900B444A}" srcOrd="1" destOrd="0" presId="urn:microsoft.com/office/officeart/2005/8/layout/vList2"/>
    <dgm:cxn modelId="{4B34CC83-3D3E-4476-B2FF-1048ED540617}" type="presParOf" srcId="{B524E0CB-814F-4830-8F69-FED5C3115BD4}" destId="{D01371C8-F9D6-45B9-B006-60774960C7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BEF2DC-0B0E-485D-AC61-AFECC05C70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63863-ED65-4608-90BB-AF8A3385D15F}">
      <dgm:prSet custT="1"/>
      <dgm:spPr/>
      <dgm:t>
        <a:bodyPr/>
        <a:lstStyle/>
        <a:p>
          <a:pPr algn="l" rtl="0"/>
          <a:r>
            <a:rPr lang="ru-RU" sz="3600" dirty="0" smtClean="0"/>
            <a:t>— формирование установки на творческую деятельность и умений </a:t>
          </a:r>
          <a:br>
            <a:rPr lang="ru-RU" sz="3600" dirty="0" smtClean="0"/>
          </a:br>
          <a:r>
            <a:rPr lang="ru-RU" sz="3600" dirty="0" smtClean="0"/>
            <a:t>творческой деятельности, развитие мотивации дальнейшего творческого роста;</a:t>
          </a:r>
          <a:endParaRPr lang="ru-RU" sz="3600" dirty="0"/>
        </a:p>
      </dgm:t>
    </dgm:pt>
    <dgm:pt modelId="{D78E3907-7BA1-4DEA-9418-7E8964C04ABF}" type="parTrans" cxnId="{6DAED421-FE61-4B00-86BF-CAF27F8219AF}">
      <dgm:prSet/>
      <dgm:spPr/>
      <dgm:t>
        <a:bodyPr/>
        <a:lstStyle/>
        <a:p>
          <a:endParaRPr lang="ru-RU" sz="2000"/>
        </a:p>
      </dgm:t>
    </dgm:pt>
    <dgm:pt modelId="{7F3944E2-35E8-4F10-A73C-EE7AE7B2FE4D}" type="sibTrans" cxnId="{6DAED421-FE61-4B00-86BF-CAF27F8219AF}">
      <dgm:prSet/>
      <dgm:spPr/>
      <dgm:t>
        <a:bodyPr/>
        <a:lstStyle/>
        <a:p>
          <a:endParaRPr lang="ru-RU" sz="2000"/>
        </a:p>
      </dgm:t>
    </dgm:pt>
    <dgm:pt modelId="{6A54FA1F-61DA-4B9F-B41D-E8D371DEF47D}" type="pres">
      <dgm:prSet presAssocID="{4EBEF2DC-0B0E-485D-AC61-AFECC05C7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703A9-1640-48C0-901E-5619DEA6BFE2}" type="pres">
      <dgm:prSet presAssocID="{11D63863-ED65-4608-90BB-AF8A3385D15F}" presName="parentText" presStyleLbl="node1" presStyleIdx="0" presStyleCnt="1" custScaleY="1170142" custLinFactNeighborY="83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ED421-FE61-4B00-86BF-CAF27F8219AF}" srcId="{4EBEF2DC-0B0E-485D-AC61-AFECC05C7067}" destId="{11D63863-ED65-4608-90BB-AF8A3385D15F}" srcOrd="0" destOrd="0" parTransId="{D78E3907-7BA1-4DEA-9418-7E8964C04ABF}" sibTransId="{7F3944E2-35E8-4F10-A73C-EE7AE7B2FE4D}"/>
    <dgm:cxn modelId="{9D91F43E-AF31-4DAB-AC40-9AA3E9528594}" type="presOf" srcId="{11D63863-ED65-4608-90BB-AF8A3385D15F}" destId="{19B703A9-1640-48C0-901E-5619DEA6BFE2}" srcOrd="0" destOrd="0" presId="urn:microsoft.com/office/officeart/2005/8/layout/vList2"/>
    <dgm:cxn modelId="{C1FE590B-0F6D-4A12-B35A-51EE664AB6F1}" type="presOf" srcId="{4EBEF2DC-0B0E-485D-AC61-AFECC05C7067}" destId="{6A54FA1F-61DA-4B9F-B41D-E8D371DEF47D}" srcOrd="0" destOrd="0" presId="urn:microsoft.com/office/officeart/2005/8/layout/vList2"/>
    <dgm:cxn modelId="{2F0E792B-A120-49F2-ABB8-FEA67B30AFCD}" type="presParOf" srcId="{6A54FA1F-61DA-4B9F-B41D-E8D371DEF47D}" destId="{19B703A9-1640-48C0-901E-5619DEA6BF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062D66-C567-4A63-B335-1864B10A2C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992F1-2618-4DD6-958C-591866AEDF5C}">
      <dgm:prSet phldrT="[Текст]" custT="1"/>
      <dgm:spPr/>
      <dgm:t>
        <a:bodyPr/>
        <a:lstStyle/>
        <a:p>
          <a:r>
            <a:rPr lang="ru-RU" sz="3200" dirty="0" smtClean="0"/>
            <a:t>— приобретение навыков рефлексии,  формирование умения анализировать собственные интересы, склонности, потребности и соотносить их с имеющимися возможностями ("я реальный", "я идеальный");</a:t>
          </a:r>
          <a:r>
            <a:rPr lang="ru-RU" sz="2300" dirty="0" smtClean="0"/>
            <a:t/>
          </a:r>
          <a:br>
            <a:rPr lang="ru-RU" sz="2300" dirty="0" smtClean="0"/>
          </a:br>
          <a:endParaRPr lang="ru-RU" sz="2300" dirty="0"/>
        </a:p>
      </dgm:t>
    </dgm:pt>
    <dgm:pt modelId="{1540DA74-7B15-4618-ACAF-555DD9569B7A}" type="parTrans" cxnId="{8CA71841-D7A9-4A66-9E5B-125F396B5A89}">
      <dgm:prSet/>
      <dgm:spPr/>
      <dgm:t>
        <a:bodyPr/>
        <a:lstStyle/>
        <a:p>
          <a:endParaRPr lang="ru-RU"/>
        </a:p>
      </dgm:t>
    </dgm:pt>
    <dgm:pt modelId="{006B8159-F3E5-4900-8B0B-2322C8D3979F}" type="sibTrans" cxnId="{8CA71841-D7A9-4A66-9E5B-125F396B5A89}">
      <dgm:prSet/>
      <dgm:spPr/>
      <dgm:t>
        <a:bodyPr/>
        <a:lstStyle/>
        <a:p>
          <a:endParaRPr lang="ru-RU"/>
        </a:p>
      </dgm:t>
    </dgm:pt>
    <dgm:pt modelId="{08D6F783-2A8F-403E-B3A2-309784FC5A5F}" type="pres">
      <dgm:prSet presAssocID="{6B062D66-C567-4A63-B335-1864B10A2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FC089-8634-44F6-A8FA-302C47E5EF80}" type="pres">
      <dgm:prSet presAssocID="{86B992F1-2618-4DD6-958C-591866AEDF5C}" presName="parentText" presStyleLbl="node1" presStyleIdx="0" presStyleCnt="1" custScaleY="667017" custLinFactY="-94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4DF32-4260-4F2F-90A6-5C617BA7352B}" type="presOf" srcId="{6B062D66-C567-4A63-B335-1864B10A2C8E}" destId="{08D6F783-2A8F-403E-B3A2-309784FC5A5F}" srcOrd="0" destOrd="0" presId="urn:microsoft.com/office/officeart/2005/8/layout/vList2"/>
    <dgm:cxn modelId="{6D85499B-4189-40C6-A4B4-A49895CA7DF3}" type="presOf" srcId="{86B992F1-2618-4DD6-958C-591866AEDF5C}" destId="{DA0FC089-8634-44F6-A8FA-302C47E5EF80}" srcOrd="0" destOrd="0" presId="urn:microsoft.com/office/officeart/2005/8/layout/vList2"/>
    <dgm:cxn modelId="{8CA71841-D7A9-4A66-9E5B-125F396B5A89}" srcId="{6B062D66-C567-4A63-B335-1864B10A2C8E}" destId="{86B992F1-2618-4DD6-958C-591866AEDF5C}" srcOrd="0" destOrd="0" parTransId="{1540DA74-7B15-4618-ACAF-555DD9569B7A}" sibTransId="{006B8159-F3E5-4900-8B0B-2322C8D3979F}"/>
    <dgm:cxn modelId="{6A727C76-AE17-4E2D-939A-0B525AC23BEF}" type="presParOf" srcId="{08D6F783-2A8F-403E-B3A2-309784FC5A5F}" destId="{DA0FC089-8634-44F6-A8FA-302C47E5EF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015CA8-7A5A-4194-97C4-8F1734F8DC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BA512D-3635-47A7-BFAA-08A466E4C007}">
      <dgm:prSet custT="1"/>
      <dgm:spPr/>
      <dgm:t>
        <a:bodyPr/>
        <a:lstStyle/>
        <a:p>
          <a:r>
            <a:rPr lang="ru-RU" sz="3600" dirty="0" smtClean="0"/>
            <a:t>— формирование положительных моральных и нравственных качеств личности;</a:t>
          </a:r>
          <a:endParaRPr lang="ru-RU" sz="3600" dirty="0"/>
        </a:p>
      </dgm:t>
    </dgm:pt>
    <dgm:pt modelId="{C3663F45-86CB-491B-813F-DB58C535C49E}" type="parTrans" cxnId="{00FBF654-BB08-4DD0-9851-FE6A78671FF9}">
      <dgm:prSet/>
      <dgm:spPr/>
      <dgm:t>
        <a:bodyPr/>
        <a:lstStyle/>
        <a:p>
          <a:endParaRPr lang="ru-RU"/>
        </a:p>
      </dgm:t>
    </dgm:pt>
    <dgm:pt modelId="{597C179C-BE4F-4C43-B3D7-8498D5DCEDF7}" type="sibTrans" cxnId="{00FBF654-BB08-4DD0-9851-FE6A78671FF9}">
      <dgm:prSet/>
      <dgm:spPr/>
      <dgm:t>
        <a:bodyPr/>
        <a:lstStyle/>
        <a:p>
          <a:endParaRPr lang="ru-RU"/>
        </a:p>
      </dgm:t>
    </dgm:pt>
    <dgm:pt modelId="{8156D46D-D438-496B-84EF-5EF7F2DAEBC4}" type="pres">
      <dgm:prSet presAssocID="{F5015CA8-7A5A-4194-97C4-8F1734F8DC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BA0E06-88B7-4D5E-B65E-BC6971645176}" type="pres">
      <dgm:prSet presAssocID="{C6BA512D-3635-47A7-BFAA-08A466E4C0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93D1C-1635-49C3-B837-FA01A7984FFA}" type="presOf" srcId="{F5015CA8-7A5A-4194-97C4-8F1734F8DC3E}" destId="{8156D46D-D438-496B-84EF-5EF7F2DAEBC4}" srcOrd="0" destOrd="0" presId="urn:microsoft.com/office/officeart/2005/8/layout/vList2"/>
    <dgm:cxn modelId="{C751747A-13A8-438E-AC86-EDA1275B863A}" type="presOf" srcId="{C6BA512D-3635-47A7-BFAA-08A466E4C007}" destId="{2FBA0E06-88B7-4D5E-B65E-BC6971645176}" srcOrd="0" destOrd="0" presId="urn:microsoft.com/office/officeart/2005/8/layout/vList2"/>
    <dgm:cxn modelId="{00FBF654-BB08-4DD0-9851-FE6A78671FF9}" srcId="{F5015CA8-7A5A-4194-97C4-8F1734F8DC3E}" destId="{C6BA512D-3635-47A7-BFAA-08A466E4C007}" srcOrd="0" destOrd="0" parTransId="{C3663F45-86CB-491B-813F-DB58C535C49E}" sibTransId="{597C179C-BE4F-4C43-B3D7-8498D5DCEDF7}"/>
    <dgm:cxn modelId="{6DA97EEF-71DF-447F-8CF3-CCD1473AEDB5}" type="presParOf" srcId="{8156D46D-D438-496B-84EF-5EF7F2DAEBC4}" destId="{2FBA0E06-88B7-4D5E-B65E-BC69716451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B53675-1E3D-4619-977B-ACE964447BB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F12534-86BD-4A92-A80A-A2045C5D3CA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3200" b="1" dirty="0">
            <a:solidFill>
              <a:srgbClr val="9933FF"/>
            </a:solidFill>
          </a:endParaRPr>
        </a:p>
      </dgm:t>
    </dgm:pt>
    <dgm:pt modelId="{1AE1C985-8CEF-4D50-A6D9-4773EF02C545}" type="parTrans" cxnId="{C6A2C0E5-454E-47AB-8E58-9018D989E838}">
      <dgm:prSet/>
      <dgm:spPr/>
      <dgm:t>
        <a:bodyPr/>
        <a:lstStyle/>
        <a:p>
          <a:endParaRPr lang="ru-RU"/>
        </a:p>
      </dgm:t>
    </dgm:pt>
    <dgm:pt modelId="{899C80B1-1F72-446F-BDC7-BD00C28CFA24}" type="sibTrans" cxnId="{C6A2C0E5-454E-47AB-8E58-9018D989E838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56CE3EB2-981C-4897-BF5B-F064403A8DC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/>
            <a:t> </a:t>
          </a:r>
          <a:endParaRPr lang="ru-RU" sz="3600" dirty="0"/>
        </a:p>
      </dgm:t>
    </dgm:pt>
    <dgm:pt modelId="{A30CEC9F-927A-42CE-AEBF-921F8E810E01}" type="sibTrans" cxnId="{3EB0C282-450F-4FD8-A61D-FBE3CD8AFAB8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E88D727-E982-45C5-962D-38DB052B9449}" type="parTrans" cxnId="{3EB0C282-450F-4FD8-A61D-FBE3CD8AFAB8}">
      <dgm:prSet/>
      <dgm:spPr/>
      <dgm:t>
        <a:bodyPr/>
        <a:lstStyle/>
        <a:p>
          <a:endParaRPr lang="ru-RU"/>
        </a:p>
      </dgm:t>
    </dgm:pt>
    <dgm:pt modelId="{1A5901CA-52A7-423A-8FD7-87106B194F91}" type="pres">
      <dgm:prSet presAssocID="{1AB53675-1E3D-4619-977B-ACE964447B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61557-3468-424D-A855-3E6539B48DE8}" type="pres">
      <dgm:prSet presAssocID="{1AB53675-1E3D-4619-977B-ACE964447BBC}" presName="dummyMaxCanvas" presStyleCnt="0">
        <dgm:presLayoutVars/>
      </dgm:prSet>
      <dgm:spPr/>
    </dgm:pt>
    <dgm:pt modelId="{266105B5-B61D-4B17-9438-E43620E76308}" type="pres">
      <dgm:prSet presAssocID="{1AB53675-1E3D-4619-977B-ACE964447BBC}" presName="TwoNodes_1" presStyleLbl="node1" presStyleIdx="0" presStyleCnt="2" custLinFactNeighborX="3096" custLinFactNeighborY="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0B86D-36B8-4A29-B1A0-1ECD31C2F43C}" type="pres">
      <dgm:prSet presAssocID="{1AB53675-1E3D-4619-977B-ACE964447BBC}" presName="TwoNodes_2" presStyleLbl="node1" presStyleIdx="1" presStyleCnt="2" custLinFactNeighborX="-4232" custLinFactNeighborY="-6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7348-2452-496C-A0AB-9696E048B20F}" type="pres">
      <dgm:prSet presAssocID="{1AB53675-1E3D-4619-977B-ACE964447BBC}" presName="TwoConn_1-2" presStyleLbl="fgAccFollowNode1" presStyleIdx="0" presStyleCnt="1" custScaleX="64388" custScaleY="64386" custLinFactNeighborX="22008" custLinFactNeighborY="3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52777-C7F7-4A5D-845D-EF6FF62497EF}" type="pres">
      <dgm:prSet presAssocID="{1AB53675-1E3D-4619-977B-ACE964447BB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6B285-B5E7-431F-BDB2-32F7C46D5674}" type="pres">
      <dgm:prSet presAssocID="{1AB53675-1E3D-4619-977B-ACE964447BB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63CBA8-9515-41A6-8BC8-8DEAE5D90E7A}" type="presOf" srcId="{1AB53675-1E3D-4619-977B-ACE964447BBC}" destId="{1A5901CA-52A7-423A-8FD7-87106B194F91}" srcOrd="0" destOrd="0" presId="urn:microsoft.com/office/officeart/2005/8/layout/vProcess5"/>
    <dgm:cxn modelId="{E66C97AE-F168-49E1-87B9-725FD3A66274}" type="presOf" srcId="{899C80B1-1F72-446F-BDC7-BD00C28CFA24}" destId="{6E0A7348-2452-496C-A0AB-9696E048B20F}" srcOrd="0" destOrd="0" presId="urn:microsoft.com/office/officeart/2005/8/layout/vProcess5"/>
    <dgm:cxn modelId="{34622496-2D15-4DD7-82CF-0CDF27ED0C51}" type="presOf" srcId="{FCF12534-86BD-4A92-A80A-A2045C5D3CA8}" destId="{266105B5-B61D-4B17-9438-E43620E76308}" srcOrd="0" destOrd="0" presId="urn:microsoft.com/office/officeart/2005/8/layout/vProcess5"/>
    <dgm:cxn modelId="{F51FEBA6-0D7C-41AC-B6AA-1BF8E9CE68DB}" type="presOf" srcId="{56CE3EB2-981C-4897-BF5B-F064403A8DCE}" destId="{53F6B285-B5E7-431F-BDB2-32F7C46D5674}" srcOrd="1" destOrd="0" presId="urn:microsoft.com/office/officeart/2005/8/layout/vProcess5"/>
    <dgm:cxn modelId="{3EB0C282-450F-4FD8-A61D-FBE3CD8AFAB8}" srcId="{1AB53675-1E3D-4619-977B-ACE964447BBC}" destId="{56CE3EB2-981C-4897-BF5B-F064403A8DCE}" srcOrd="1" destOrd="0" parTransId="{AE88D727-E982-45C5-962D-38DB052B9449}" sibTransId="{A30CEC9F-927A-42CE-AEBF-921F8E810E01}"/>
    <dgm:cxn modelId="{24DE56AB-4BD3-4649-913C-A018B2165CEF}" type="presOf" srcId="{FCF12534-86BD-4A92-A80A-A2045C5D3CA8}" destId="{52952777-C7F7-4A5D-845D-EF6FF62497EF}" srcOrd="1" destOrd="0" presId="urn:microsoft.com/office/officeart/2005/8/layout/vProcess5"/>
    <dgm:cxn modelId="{C6A2C0E5-454E-47AB-8E58-9018D989E838}" srcId="{1AB53675-1E3D-4619-977B-ACE964447BBC}" destId="{FCF12534-86BD-4A92-A80A-A2045C5D3CA8}" srcOrd="0" destOrd="0" parTransId="{1AE1C985-8CEF-4D50-A6D9-4773EF02C545}" sibTransId="{899C80B1-1F72-446F-BDC7-BD00C28CFA24}"/>
    <dgm:cxn modelId="{93F2492F-1523-4F78-908E-71C77A5C75D1}" type="presOf" srcId="{56CE3EB2-981C-4897-BF5B-F064403A8DCE}" destId="{DE50B86D-36B8-4A29-B1A0-1ECD31C2F43C}" srcOrd="0" destOrd="0" presId="urn:microsoft.com/office/officeart/2005/8/layout/vProcess5"/>
    <dgm:cxn modelId="{5FA7DD26-2B53-4E89-800D-A2A3FB7E9892}" type="presParOf" srcId="{1A5901CA-52A7-423A-8FD7-87106B194F91}" destId="{B2E61557-3468-424D-A855-3E6539B48DE8}" srcOrd="0" destOrd="0" presId="urn:microsoft.com/office/officeart/2005/8/layout/vProcess5"/>
    <dgm:cxn modelId="{BEDA8B1A-087A-48F5-9522-2C541C37EF9E}" type="presParOf" srcId="{1A5901CA-52A7-423A-8FD7-87106B194F91}" destId="{266105B5-B61D-4B17-9438-E43620E76308}" srcOrd="1" destOrd="0" presId="urn:microsoft.com/office/officeart/2005/8/layout/vProcess5"/>
    <dgm:cxn modelId="{5FE49DD0-A5CF-4C25-9440-76F1566084B2}" type="presParOf" srcId="{1A5901CA-52A7-423A-8FD7-87106B194F91}" destId="{DE50B86D-36B8-4A29-B1A0-1ECD31C2F43C}" srcOrd="2" destOrd="0" presId="urn:microsoft.com/office/officeart/2005/8/layout/vProcess5"/>
    <dgm:cxn modelId="{7BF9CE75-6F4B-4EEA-BF50-B3275A056561}" type="presParOf" srcId="{1A5901CA-52A7-423A-8FD7-87106B194F91}" destId="{6E0A7348-2452-496C-A0AB-9696E048B20F}" srcOrd="3" destOrd="0" presId="urn:microsoft.com/office/officeart/2005/8/layout/vProcess5"/>
    <dgm:cxn modelId="{37CC61E9-5B9C-4881-814F-D8D53C47985D}" type="presParOf" srcId="{1A5901CA-52A7-423A-8FD7-87106B194F91}" destId="{52952777-C7F7-4A5D-845D-EF6FF62497EF}" srcOrd="4" destOrd="0" presId="urn:microsoft.com/office/officeart/2005/8/layout/vProcess5"/>
    <dgm:cxn modelId="{746E5E73-3FFF-4C0D-877F-839DC97E7357}" type="presParOf" srcId="{1A5901CA-52A7-423A-8FD7-87106B194F91}" destId="{53F6B285-B5E7-431F-BDB2-32F7C46D567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0696E9-D96D-4E06-BCBE-71D852B83D1B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/>
    </dgm:pt>
    <dgm:pt modelId="{C96F9BEB-A636-4776-9240-FAE2A43824EF}">
      <dgm:prSet phldrT="[Текст]" custT="1"/>
      <dgm:spPr/>
      <dgm:t>
        <a:bodyPr/>
        <a:lstStyle/>
        <a:p>
          <a:pPr rtl="0"/>
          <a:r>
            <a:rPr kumimoji="0" lang="ru-RU" sz="3600" b="1" i="0" u="none" strike="noStrike" cap="none" normalizeH="0" baseline="0" dirty="0" smtClean="0">
              <a:ln/>
              <a:effectLst/>
              <a:latin typeface="+mn-lt"/>
              <a:ea typeface="Times New Roman" pitchFamily="18" charset="0"/>
              <a:cs typeface="Times New Roman" pitchFamily="18" charset="0"/>
            </a:rPr>
            <a:t>Заполняем последний лист "Содержание"</a:t>
          </a:r>
          <a:endParaRPr lang="ru-RU" sz="3600" b="1" dirty="0">
            <a:latin typeface="+mn-lt"/>
          </a:endParaRPr>
        </a:p>
      </dgm:t>
    </dgm:pt>
    <dgm:pt modelId="{8C5D5F96-CCEE-4CA0-A4C2-21CDEF790604}" type="parTrans" cxnId="{D4332851-6346-4623-AEB1-953556457D67}">
      <dgm:prSet/>
      <dgm:spPr/>
      <dgm:t>
        <a:bodyPr/>
        <a:lstStyle/>
        <a:p>
          <a:endParaRPr lang="ru-RU"/>
        </a:p>
      </dgm:t>
    </dgm:pt>
    <dgm:pt modelId="{80FD31D3-131B-4C7D-809E-FC39B567E92E}" type="sibTrans" cxnId="{D4332851-6346-4623-AEB1-953556457D67}">
      <dgm:prSet/>
      <dgm:spPr/>
      <dgm:t>
        <a:bodyPr/>
        <a:lstStyle/>
        <a:p>
          <a:endParaRPr lang="ru-RU"/>
        </a:p>
      </dgm:t>
    </dgm:pt>
    <dgm:pt modelId="{E72C8BA2-6748-43C2-8154-D10D81F20EB3}">
      <dgm:prSet custT="1"/>
      <dgm:spPr/>
      <dgm:t>
        <a:bodyPr/>
        <a:lstStyle/>
        <a:p>
          <a:r>
            <a:rPr lang="ru-RU" sz="3600" b="1" dirty="0" smtClean="0"/>
            <a:t>Заполняем титульный лист. </a:t>
          </a:r>
          <a:endParaRPr lang="ru-RU" sz="3600" b="1" dirty="0"/>
        </a:p>
      </dgm:t>
    </dgm:pt>
    <dgm:pt modelId="{F83D0E4F-19FF-4911-85D9-5220B3C39649}" type="parTrans" cxnId="{65727C0C-6AFC-4960-9762-7DC560C12EB4}">
      <dgm:prSet/>
      <dgm:spPr/>
      <dgm:t>
        <a:bodyPr/>
        <a:lstStyle/>
        <a:p>
          <a:endParaRPr lang="ru-RU"/>
        </a:p>
      </dgm:t>
    </dgm:pt>
    <dgm:pt modelId="{57901B83-E77B-47E1-8E73-2F04C49583FE}" type="sibTrans" cxnId="{65727C0C-6AFC-4960-9762-7DC560C12EB4}">
      <dgm:prSet/>
      <dgm:spPr/>
      <dgm:t>
        <a:bodyPr/>
        <a:lstStyle/>
        <a:p>
          <a:endParaRPr lang="ru-RU"/>
        </a:p>
      </dgm:t>
    </dgm:pt>
    <dgm:pt modelId="{89435774-DF1E-422D-B3F5-2607A5409D40}">
      <dgm:prSet custT="1"/>
      <dgm:spPr/>
      <dgm:t>
        <a:bodyPr/>
        <a:lstStyle/>
        <a:p>
          <a:r>
            <a:rPr lang="ru-RU" sz="3600" b="1" dirty="0" smtClean="0"/>
            <a:t>Вкладываем титульный лист, разделители и вкладыши в папку, дополняем подходящими материалами </a:t>
          </a:r>
          <a:endParaRPr lang="ru-RU" sz="3600" b="1" dirty="0"/>
        </a:p>
      </dgm:t>
    </dgm:pt>
    <dgm:pt modelId="{802B0875-BEC3-44E3-BD9B-D7902F4C2F8B}" type="parTrans" cxnId="{2BC539CA-AEDA-4664-9D7D-4B067F78E6E0}">
      <dgm:prSet/>
      <dgm:spPr/>
      <dgm:t>
        <a:bodyPr/>
        <a:lstStyle/>
        <a:p>
          <a:endParaRPr lang="ru-RU"/>
        </a:p>
      </dgm:t>
    </dgm:pt>
    <dgm:pt modelId="{00A3F7CC-ACBC-4A30-9A72-530BFCA1AB4D}" type="sibTrans" cxnId="{2BC539CA-AEDA-4664-9D7D-4B067F78E6E0}">
      <dgm:prSet/>
      <dgm:spPr/>
      <dgm:t>
        <a:bodyPr/>
        <a:lstStyle/>
        <a:p>
          <a:endParaRPr lang="ru-RU"/>
        </a:p>
      </dgm:t>
    </dgm:pt>
    <dgm:pt modelId="{883C65B4-24A7-4DAD-9AFE-CE5AF29190FC}" type="pres">
      <dgm:prSet presAssocID="{1C0696E9-D96D-4E06-BCBE-71D852B83D1B}" presName="linearFlow" presStyleCnt="0">
        <dgm:presLayoutVars>
          <dgm:resizeHandles val="exact"/>
        </dgm:presLayoutVars>
      </dgm:prSet>
      <dgm:spPr/>
    </dgm:pt>
    <dgm:pt modelId="{97CB6779-01C0-4AA4-8696-6C7F3842A1F2}" type="pres">
      <dgm:prSet presAssocID="{E72C8BA2-6748-43C2-8154-D10D81F20EB3}" presName="node" presStyleLbl="node1" presStyleIdx="0" presStyleCnt="3" custScaleX="247666" custLinFactNeighborX="-155" custLinFactNeighborY="-1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0FDD3-1E62-48A8-A615-3B65BCCDE9B6}" type="pres">
      <dgm:prSet presAssocID="{57901B83-E77B-47E1-8E73-2F04C49583F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D5E2C85-D49C-4402-A2CB-E06014FFBB97}" type="pres">
      <dgm:prSet presAssocID="{57901B83-E77B-47E1-8E73-2F04C49583F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A617E50-FE45-4002-B824-5BA82B100ED6}" type="pres">
      <dgm:prSet presAssocID="{89435774-DF1E-422D-B3F5-2607A5409D40}" presName="node" presStyleLbl="node1" presStyleIdx="1" presStyleCnt="3" custScaleX="252089" custScaleY="277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1D659-E815-43F0-931E-A6104F662ABF}" type="pres">
      <dgm:prSet presAssocID="{00A3F7CC-ACBC-4A30-9A72-530BFCA1AB4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04EF25F-7D4B-45CE-999C-E8FEC6BCBAFD}" type="pres">
      <dgm:prSet presAssocID="{00A3F7CC-ACBC-4A30-9A72-530BFCA1AB4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2D4D109-C93A-411E-8E46-09A49072F3CC}" type="pres">
      <dgm:prSet presAssocID="{C96F9BEB-A636-4776-9240-FAE2A43824EF}" presName="node" presStyleLbl="node1" presStyleIdx="2" presStyleCnt="3" custScaleX="252089" custScaleY="13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06BC8-6939-408E-BEA0-BA0CD318851E}" type="presOf" srcId="{89435774-DF1E-422D-B3F5-2607A5409D40}" destId="{0A617E50-FE45-4002-B824-5BA82B100ED6}" srcOrd="0" destOrd="0" presId="urn:microsoft.com/office/officeart/2005/8/layout/process2"/>
    <dgm:cxn modelId="{DA1F274D-09A6-41CE-95BA-07DF1D0D9BE2}" type="presOf" srcId="{1C0696E9-D96D-4E06-BCBE-71D852B83D1B}" destId="{883C65B4-24A7-4DAD-9AFE-CE5AF29190FC}" srcOrd="0" destOrd="0" presId="urn:microsoft.com/office/officeart/2005/8/layout/process2"/>
    <dgm:cxn modelId="{83D06D5F-633D-4B03-BD43-7A7D3D684DAF}" type="presOf" srcId="{00A3F7CC-ACBC-4A30-9A72-530BFCA1AB4D}" destId="{B761D659-E815-43F0-931E-A6104F662ABF}" srcOrd="0" destOrd="0" presId="urn:microsoft.com/office/officeart/2005/8/layout/process2"/>
    <dgm:cxn modelId="{D4332851-6346-4623-AEB1-953556457D67}" srcId="{1C0696E9-D96D-4E06-BCBE-71D852B83D1B}" destId="{C96F9BEB-A636-4776-9240-FAE2A43824EF}" srcOrd="2" destOrd="0" parTransId="{8C5D5F96-CCEE-4CA0-A4C2-21CDEF790604}" sibTransId="{80FD31D3-131B-4C7D-809E-FC39B567E92E}"/>
    <dgm:cxn modelId="{B6BE3AD0-9E1C-4474-86CB-2BA45EF2062D}" type="presOf" srcId="{57901B83-E77B-47E1-8E73-2F04C49583FE}" destId="{5D5E2C85-D49C-4402-A2CB-E06014FFBB97}" srcOrd="1" destOrd="0" presId="urn:microsoft.com/office/officeart/2005/8/layout/process2"/>
    <dgm:cxn modelId="{4575C617-80FE-42E1-9FA9-C62909B847D8}" type="presOf" srcId="{E72C8BA2-6748-43C2-8154-D10D81F20EB3}" destId="{97CB6779-01C0-4AA4-8696-6C7F3842A1F2}" srcOrd="0" destOrd="0" presId="urn:microsoft.com/office/officeart/2005/8/layout/process2"/>
    <dgm:cxn modelId="{B30E4950-CDCB-46CB-A950-445FBF3FD115}" type="presOf" srcId="{C96F9BEB-A636-4776-9240-FAE2A43824EF}" destId="{02D4D109-C93A-411E-8E46-09A49072F3CC}" srcOrd="0" destOrd="0" presId="urn:microsoft.com/office/officeart/2005/8/layout/process2"/>
    <dgm:cxn modelId="{2BC539CA-AEDA-4664-9D7D-4B067F78E6E0}" srcId="{1C0696E9-D96D-4E06-BCBE-71D852B83D1B}" destId="{89435774-DF1E-422D-B3F5-2607A5409D40}" srcOrd="1" destOrd="0" parTransId="{802B0875-BEC3-44E3-BD9B-D7902F4C2F8B}" sibTransId="{00A3F7CC-ACBC-4A30-9A72-530BFCA1AB4D}"/>
    <dgm:cxn modelId="{B5D2DE04-402B-4ADF-9A95-28FEE109EAB9}" type="presOf" srcId="{57901B83-E77B-47E1-8E73-2F04C49583FE}" destId="{CED0FDD3-1E62-48A8-A615-3B65BCCDE9B6}" srcOrd="0" destOrd="0" presId="urn:microsoft.com/office/officeart/2005/8/layout/process2"/>
    <dgm:cxn modelId="{C9CCF10F-0564-4994-A751-A01714889E72}" type="presOf" srcId="{00A3F7CC-ACBC-4A30-9A72-530BFCA1AB4D}" destId="{404EF25F-7D4B-45CE-999C-E8FEC6BCBAFD}" srcOrd="1" destOrd="0" presId="urn:microsoft.com/office/officeart/2005/8/layout/process2"/>
    <dgm:cxn modelId="{65727C0C-6AFC-4960-9762-7DC560C12EB4}" srcId="{1C0696E9-D96D-4E06-BCBE-71D852B83D1B}" destId="{E72C8BA2-6748-43C2-8154-D10D81F20EB3}" srcOrd="0" destOrd="0" parTransId="{F83D0E4F-19FF-4911-85D9-5220B3C39649}" sibTransId="{57901B83-E77B-47E1-8E73-2F04C49583FE}"/>
    <dgm:cxn modelId="{8260FF58-F58A-4BDE-A702-B8910F88DD40}" type="presParOf" srcId="{883C65B4-24A7-4DAD-9AFE-CE5AF29190FC}" destId="{97CB6779-01C0-4AA4-8696-6C7F3842A1F2}" srcOrd="0" destOrd="0" presId="urn:microsoft.com/office/officeart/2005/8/layout/process2"/>
    <dgm:cxn modelId="{CD33DECD-97E9-4C13-A19A-B27916DF9121}" type="presParOf" srcId="{883C65B4-24A7-4DAD-9AFE-CE5AF29190FC}" destId="{CED0FDD3-1E62-48A8-A615-3B65BCCDE9B6}" srcOrd="1" destOrd="0" presId="urn:microsoft.com/office/officeart/2005/8/layout/process2"/>
    <dgm:cxn modelId="{9AD9F621-57C3-4E0F-A3E5-941E5471ACFB}" type="presParOf" srcId="{CED0FDD3-1E62-48A8-A615-3B65BCCDE9B6}" destId="{5D5E2C85-D49C-4402-A2CB-E06014FFBB97}" srcOrd="0" destOrd="0" presId="urn:microsoft.com/office/officeart/2005/8/layout/process2"/>
    <dgm:cxn modelId="{571FFAB4-128D-407C-BD6D-FCCE35897E58}" type="presParOf" srcId="{883C65B4-24A7-4DAD-9AFE-CE5AF29190FC}" destId="{0A617E50-FE45-4002-B824-5BA82B100ED6}" srcOrd="2" destOrd="0" presId="urn:microsoft.com/office/officeart/2005/8/layout/process2"/>
    <dgm:cxn modelId="{61A1FB25-88B3-4C0B-9967-7181E59E68EB}" type="presParOf" srcId="{883C65B4-24A7-4DAD-9AFE-CE5AF29190FC}" destId="{B761D659-E815-43F0-931E-A6104F662ABF}" srcOrd="3" destOrd="0" presId="urn:microsoft.com/office/officeart/2005/8/layout/process2"/>
    <dgm:cxn modelId="{5CE5EABF-BFC0-46CB-AE44-AC8E4AA0A6CB}" type="presParOf" srcId="{B761D659-E815-43F0-931E-A6104F662ABF}" destId="{404EF25F-7D4B-45CE-999C-E8FEC6BCBAFD}" srcOrd="0" destOrd="0" presId="urn:microsoft.com/office/officeart/2005/8/layout/process2"/>
    <dgm:cxn modelId="{55B605E6-9474-4AE2-B374-A0F2E053E67C}" type="presParOf" srcId="{883C65B4-24A7-4DAD-9AFE-CE5AF29190FC}" destId="{02D4D109-C93A-411E-8E46-09A49072F3C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F97F01-2958-4440-B108-F7583CA78F53}">
      <dsp:nvSpPr>
        <dsp:cNvPr id="0" name=""/>
        <dsp:cNvSpPr/>
      </dsp:nvSpPr>
      <dsp:spPr>
        <a:xfrm>
          <a:off x="0" y="5092"/>
          <a:ext cx="7786742" cy="5209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baseline="0" dirty="0" smtClean="0"/>
            <a:t>- выполнять роль индивидуальной накопительной оценки и, наряду с результатами экзаменов, определять рейтинг выпускников основной школы.     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baseline="0" dirty="0" smtClean="0"/>
            <a:t/>
          </a:r>
          <a:br>
            <a:rPr lang="ru-RU" sz="500" kern="1200" baseline="0" dirty="0" smtClean="0"/>
          </a:br>
          <a:r>
            <a:rPr lang="ru-RU" sz="500" kern="1200" baseline="0" dirty="0" smtClean="0"/>
            <a:t/>
          </a:r>
          <a:br>
            <a:rPr lang="ru-RU" sz="500" kern="1200" baseline="0" dirty="0" smtClean="0"/>
          </a:br>
          <a:endParaRPr lang="ru-RU" sz="500" kern="1200" dirty="0"/>
        </a:p>
      </dsp:txBody>
      <dsp:txXfrm>
        <a:off x="0" y="5092"/>
        <a:ext cx="7786742" cy="52098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6DDA5-2DB8-4670-A6C2-0AE93913CB9C}">
      <dsp:nvSpPr>
        <dsp:cNvPr id="0" name=""/>
        <dsp:cNvSpPr/>
      </dsp:nvSpPr>
      <dsp:spPr>
        <a:xfrm>
          <a:off x="164224" y="324876"/>
          <a:ext cx="3372508" cy="1020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аттестат</a:t>
          </a:r>
          <a:endParaRPr lang="ru-RU" sz="3200" kern="1200" dirty="0"/>
        </a:p>
      </dsp:txBody>
      <dsp:txXfrm>
        <a:off x="164224" y="324876"/>
        <a:ext cx="3372508" cy="1020477"/>
      </dsp:txXfrm>
    </dsp:sp>
    <dsp:sp modelId="{75950CB5-C4CE-440A-B781-E2C70C165F7C}">
      <dsp:nvSpPr>
        <dsp:cNvPr id="0" name=""/>
        <dsp:cNvSpPr/>
      </dsp:nvSpPr>
      <dsp:spPr>
        <a:xfrm>
          <a:off x="1486409" y="1404311"/>
          <a:ext cx="728138" cy="81026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486409" y="1404311"/>
        <a:ext cx="728138" cy="810268"/>
      </dsp:txXfrm>
    </dsp:sp>
    <dsp:sp modelId="{DA180125-AF0D-4809-9095-2248B13062CD}">
      <dsp:nvSpPr>
        <dsp:cNvPr id="0" name=""/>
        <dsp:cNvSpPr/>
      </dsp:nvSpPr>
      <dsp:spPr>
        <a:xfrm>
          <a:off x="1498" y="2273536"/>
          <a:ext cx="3697960" cy="973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портфолио</a:t>
          </a:r>
          <a:r>
            <a:rPr lang="ru-RU" sz="3100" b="1" kern="1200" baseline="0" dirty="0" smtClean="0"/>
            <a:t> </a:t>
          </a:r>
          <a:endParaRPr lang="ru-RU" sz="3100" kern="1200" baseline="0" dirty="0"/>
        </a:p>
      </dsp:txBody>
      <dsp:txXfrm>
        <a:off x="1498" y="2273536"/>
        <a:ext cx="3697960" cy="973486"/>
      </dsp:txXfrm>
    </dsp:sp>
    <dsp:sp modelId="{A8413AA0-C0C9-4E29-9CE0-C40A03C1C0C5}">
      <dsp:nvSpPr>
        <dsp:cNvPr id="0" name=""/>
        <dsp:cNvSpPr/>
      </dsp:nvSpPr>
      <dsp:spPr>
        <a:xfrm>
          <a:off x="3214679" y="1571635"/>
          <a:ext cx="802394" cy="587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214679" y="1571635"/>
        <a:ext cx="802394" cy="587159"/>
      </dsp:txXfrm>
    </dsp:sp>
    <dsp:sp modelId="{4E133723-449F-4040-BFEE-4009DAC3E21E}">
      <dsp:nvSpPr>
        <dsp:cNvPr id="0" name=""/>
        <dsp:cNvSpPr/>
      </dsp:nvSpPr>
      <dsp:spPr>
        <a:xfrm>
          <a:off x="4135097" y="43327"/>
          <a:ext cx="4078774" cy="348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err="1" smtClean="0"/>
            <a:t>Образователь-ный</a:t>
          </a:r>
          <a:r>
            <a:rPr lang="ru-RU" sz="2800" b="1" kern="1200" baseline="0" dirty="0" smtClean="0"/>
            <a:t>  рейтинг выпускника школы</a:t>
          </a:r>
          <a:endParaRPr lang="ru-RU" sz="2800" kern="1200" baseline="0" dirty="0"/>
        </a:p>
      </dsp:txBody>
      <dsp:txXfrm>
        <a:off x="4135097" y="43327"/>
        <a:ext cx="4078774" cy="34852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A4BC92-A3EF-4C37-B923-FDD046080A0D}">
      <dsp:nvSpPr>
        <dsp:cNvPr id="0" name=""/>
        <dsp:cNvSpPr/>
      </dsp:nvSpPr>
      <dsp:spPr>
        <a:xfrm>
          <a:off x="0" y="70217"/>
          <a:ext cx="6590253" cy="2491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·  Коллекция работ учащегося, всесторонне демонстрирующая не только его учебные результаты, но и усилия, приложенные к их достижению; </a:t>
          </a:r>
          <a:endParaRPr lang="ru-RU" sz="3200" kern="1200" dirty="0"/>
        </a:p>
      </dsp:txBody>
      <dsp:txXfrm>
        <a:off x="0" y="70217"/>
        <a:ext cx="6590253" cy="2491802"/>
      </dsp:txXfrm>
    </dsp:sp>
    <dsp:sp modelId="{2766F0DA-B8EE-4FE6-A453-FA57A8ECD402}">
      <dsp:nvSpPr>
        <dsp:cNvPr id="0" name=""/>
        <dsp:cNvSpPr/>
      </dsp:nvSpPr>
      <dsp:spPr>
        <a:xfrm>
          <a:off x="714323" y="2508833"/>
          <a:ext cx="7112323" cy="2491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·  Выставка учебных достижений учащегося по данному предмету (или нескольким предметам) за данный период обучения (четверть, полугодие, год).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endParaRPr lang="ru-RU" sz="2400" kern="1200" dirty="0"/>
        </a:p>
      </dsp:txBody>
      <dsp:txXfrm>
        <a:off x="714323" y="2508833"/>
        <a:ext cx="7112323" cy="24918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FB1A9-9E21-417F-AEE8-B871089FC25D}">
      <dsp:nvSpPr>
        <dsp:cNvPr id="0" name=""/>
        <dsp:cNvSpPr/>
      </dsp:nvSpPr>
      <dsp:spPr>
        <a:xfrm>
          <a:off x="0" y="0"/>
          <a:ext cx="8143900" cy="198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/>
            <a:t>— создание ситуации успеха для каждого ученика, повышение самооценки и уверенности в собственных возможностях;</a:t>
          </a:r>
          <a:br>
            <a:rPr lang="ru-RU" sz="3000" b="0" kern="1200" dirty="0" smtClean="0"/>
          </a:br>
          <a:endParaRPr lang="ru-RU" sz="3000" b="0" kern="1200" dirty="0"/>
        </a:p>
      </dsp:txBody>
      <dsp:txXfrm>
        <a:off x="0" y="0"/>
        <a:ext cx="8143900" cy="1988999"/>
      </dsp:txXfrm>
    </dsp:sp>
    <dsp:sp modelId="{DFAE02EF-2F67-4D8E-811F-E868900B444A}">
      <dsp:nvSpPr>
        <dsp:cNvPr id="0" name=""/>
        <dsp:cNvSpPr/>
      </dsp:nvSpPr>
      <dsp:spPr>
        <a:xfrm>
          <a:off x="0" y="2123444"/>
          <a:ext cx="8143900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69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максимальное раскрытие </a:t>
          </a:r>
          <a:r>
            <a:rPr lang="ru-RU" sz="3000" kern="1200" dirty="0" err="1" smtClean="0"/>
            <a:t>индивидуаль-ных</a:t>
          </a:r>
          <a:r>
            <a:rPr lang="ru-RU" sz="3000" kern="1200" dirty="0" smtClean="0"/>
            <a:t> способностей каждого ребенка;</a:t>
          </a:r>
          <a:endParaRPr lang="ru-RU" sz="3000" kern="1200" dirty="0"/>
        </a:p>
      </dsp:txBody>
      <dsp:txXfrm>
        <a:off x="0" y="2123444"/>
        <a:ext cx="8143900" cy="862155"/>
      </dsp:txXfrm>
    </dsp:sp>
    <dsp:sp modelId="{D01371C8-F9D6-45B9-B006-60774960C7EF}">
      <dsp:nvSpPr>
        <dsp:cNvPr id="0" name=""/>
        <dsp:cNvSpPr/>
      </dsp:nvSpPr>
      <dsp:spPr>
        <a:xfrm>
          <a:off x="0" y="3120044"/>
          <a:ext cx="8143900" cy="159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— развитие познавательных интересов учащихся и формирование готовности к самостоятельному </a:t>
          </a:r>
          <a:endParaRPr lang="ru-RU" sz="3000" kern="1200" dirty="0"/>
        </a:p>
      </dsp:txBody>
      <dsp:txXfrm>
        <a:off x="0" y="3120044"/>
        <a:ext cx="8143900" cy="15948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B703A9-1640-48C0-901E-5619DEA6BFE2}">
      <dsp:nvSpPr>
        <dsp:cNvPr id="0" name=""/>
        <dsp:cNvSpPr/>
      </dsp:nvSpPr>
      <dsp:spPr>
        <a:xfrm>
          <a:off x="0" y="2416"/>
          <a:ext cx="8143900" cy="2472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— формирование установки на творческую деятельность и умений </a:t>
          </a:r>
          <a:br>
            <a:rPr lang="ru-RU" sz="3600" kern="1200" dirty="0" smtClean="0"/>
          </a:br>
          <a:r>
            <a:rPr lang="ru-RU" sz="3600" kern="1200" dirty="0" smtClean="0"/>
            <a:t>творческой деятельности, развитие мотивации дальнейшего творческого роста;</a:t>
          </a:r>
          <a:endParaRPr lang="ru-RU" sz="3600" kern="1200" dirty="0"/>
        </a:p>
      </dsp:txBody>
      <dsp:txXfrm>
        <a:off x="0" y="2416"/>
        <a:ext cx="8143900" cy="24725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FC089-8634-44F6-A8FA-302C47E5EF80}">
      <dsp:nvSpPr>
        <dsp:cNvPr id="0" name=""/>
        <dsp:cNvSpPr/>
      </dsp:nvSpPr>
      <dsp:spPr>
        <a:xfrm>
          <a:off x="0" y="0"/>
          <a:ext cx="8143900" cy="2711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— приобретение навыков рефлексии,  формирование умения анализировать собственные интересы, склонности, потребности и соотносить их с имеющимися возможностями ("я реальный", "я идеальный");</a:t>
          </a:r>
          <a:r>
            <a:rPr lang="ru-RU" sz="2300" kern="1200" dirty="0" smtClean="0"/>
            <a:t/>
          </a:r>
          <a:br>
            <a:rPr lang="ru-RU" sz="2300" kern="1200" dirty="0" smtClean="0"/>
          </a:br>
          <a:endParaRPr lang="ru-RU" sz="2300" kern="1200" dirty="0"/>
        </a:p>
      </dsp:txBody>
      <dsp:txXfrm>
        <a:off x="0" y="0"/>
        <a:ext cx="8143900" cy="27119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BA0E06-88B7-4D5E-B65E-BC6971645176}">
      <dsp:nvSpPr>
        <dsp:cNvPr id="0" name=""/>
        <dsp:cNvSpPr/>
      </dsp:nvSpPr>
      <dsp:spPr>
        <a:xfrm>
          <a:off x="0" y="837"/>
          <a:ext cx="8143900" cy="178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— формирование положительных моральных и нравственных качеств личности;</a:t>
          </a:r>
          <a:endParaRPr lang="ru-RU" sz="3600" kern="1200" dirty="0"/>
        </a:p>
      </dsp:txBody>
      <dsp:txXfrm>
        <a:off x="0" y="837"/>
        <a:ext cx="8143900" cy="17842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105B5-B61D-4B17-9438-E43620E76308}">
      <dsp:nvSpPr>
        <dsp:cNvPr id="0" name=""/>
        <dsp:cNvSpPr/>
      </dsp:nvSpPr>
      <dsp:spPr>
        <a:xfrm>
          <a:off x="214314" y="214298"/>
          <a:ext cx="6922315" cy="30861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rgbClr val="9933FF"/>
            </a:solidFill>
          </a:endParaRPr>
        </a:p>
      </dsp:txBody>
      <dsp:txXfrm>
        <a:off x="214314" y="214298"/>
        <a:ext cx="3913367" cy="3086100"/>
      </dsp:txXfrm>
    </dsp:sp>
    <dsp:sp modelId="{DE50B86D-36B8-4A29-B1A0-1ECD31C2F43C}">
      <dsp:nvSpPr>
        <dsp:cNvPr id="0" name=""/>
        <dsp:cNvSpPr/>
      </dsp:nvSpPr>
      <dsp:spPr>
        <a:xfrm>
          <a:off x="928632" y="3571889"/>
          <a:ext cx="6922315" cy="30861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928632" y="3571889"/>
        <a:ext cx="3694765" cy="3086100"/>
      </dsp:txXfrm>
    </dsp:sp>
    <dsp:sp modelId="{6E0A7348-2452-496C-A0AB-9696E048B20F}">
      <dsp:nvSpPr>
        <dsp:cNvPr id="0" name=""/>
        <dsp:cNvSpPr/>
      </dsp:nvSpPr>
      <dsp:spPr>
        <a:xfrm>
          <a:off x="5715004" y="2857500"/>
          <a:ext cx="1291600" cy="1291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15004" y="2857500"/>
        <a:ext cx="1291600" cy="12915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CB6779-01C0-4AA4-8696-6C7F3842A1F2}">
      <dsp:nvSpPr>
        <dsp:cNvPr id="0" name=""/>
        <dsp:cNvSpPr/>
      </dsp:nvSpPr>
      <dsp:spPr>
        <a:xfrm>
          <a:off x="47285" y="0"/>
          <a:ext cx="7967950" cy="8043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Заполняем титульный лист. </a:t>
          </a:r>
          <a:endParaRPr lang="ru-RU" sz="3600" b="1" kern="1200" dirty="0"/>
        </a:p>
      </dsp:txBody>
      <dsp:txXfrm>
        <a:off x="47285" y="0"/>
        <a:ext cx="7967950" cy="804303"/>
      </dsp:txXfrm>
    </dsp:sp>
    <dsp:sp modelId="{CED0FDD3-1E62-48A8-A615-3B65BCCDE9B6}">
      <dsp:nvSpPr>
        <dsp:cNvPr id="0" name=""/>
        <dsp:cNvSpPr/>
      </dsp:nvSpPr>
      <dsp:spPr>
        <a:xfrm rot="5391092">
          <a:off x="3879924" y="827209"/>
          <a:ext cx="305812" cy="361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391092">
        <a:off x="3879924" y="827209"/>
        <a:ext cx="305812" cy="361936"/>
      </dsp:txXfrm>
    </dsp:sp>
    <dsp:sp modelId="{0A617E50-FE45-4002-B824-5BA82B100ED6}">
      <dsp:nvSpPr>
        <dsp:cNvPr id="0" name=""/>
        <dsp:cNvSpPr/>
      </dsp:nvSpPr>
      <dsp:spPr>
        <a:xfrm>
          <a:off x="-18876" y="1212052"/>
          <a:ext cx="8110247" cy="22291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Вкладываем титульный лист, разделители и вкладыши в папку, дополняем подходящими материалами </a:t>
          </a:r>
          <a:endParaRPr lang="ru-RU" sz="3600" b="1" kern="1200" dirty="0"/>
        </a:p>
      </dsp:txBody>
      <dsp:txXfrm>
        <a:off x="-18876" y="1212052"/>
        <a:ext cx="8110247" cy="2229152"/>
      </dsp:txXfrm>
    </dsp:sp>
    <dsp:sp modelId="{B761D659-E815-43F0-931E-A6104F662ABF}">
      <dsp:nvSpPr>
        <dsp:cNvPr id="0" name=""/>
        <dsp:cNvSpPr/>
      </dsp:nvSpPr>
      <dsp:spPr>
        <a:xfrm rot="5400000">
          <a:off x="3885440" y="3461312"/>
          <a:ext cx="301613" cy="361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3885440" y="3461312"/>
        <a:ext cx="301613" cy="361936"/>
      </dsp:txXfrm>
    </dsp:sp>
    <dsp:sp modelId="{02D4D109-C93A-411E-8E46-09A49072F3CC}">
      <dsp:nvSpPr>
        <dsp:cNvPr id="0" name=""/>
        <dsp:cNvSpPr/>
      </dsp:nvSpPr>
      <dsp:spPr>
        <a:xfrm>
          <a:off x="-18876" y="3843356"/>
          <a:ext cx="8110247" cy="10802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600" b="1" i="0" u="none" strike="noStrike" kern="1200" cap="none" normalizeH="0" baseline="0" dirty="0" smtClean="0">
              <a:ln/>
              <a:effectLst/>
              <a:latin typeface="+mn-lt"/>
              <a:ea typeface="Times New Roman" pitchFamily="18" charset="0"/>
              <a:cs typeface="Times New Roman" pitchFamily="18" charset="0"/>
            </a:rPr>
            <a:t>Заполняем последний лист "Содержание"</a:t>
          </a:r>
          <a:endParaRPr lang="ru-RU" sz="3600" b="1" kern="1200" dirty="0">
            <a:latin typeface="+mn-lt"/>
          </a:endParaRPr>
        </a:p>
      </dsp:txBody>
      <dsp:txXfrm>
        <a:off x="-18876" y="3843356"/>
        <a:ext cx="8110247" cy="108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01DBA-B55C-4F90-8BC3-7934E2C333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E668-FDDC-4E89-9509-70632AD0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E668-FDDC-4E89-9509-70632AD0903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5DFE0E-E187-4CDE-A017-27551E60FE4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4FC007-0733-4A6B-8DEA-3714C091D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Data" Target="../diagrams/data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9.gif"/><Relationship Id="rId17" Type="http://schemas.microsoft.com/office/2007/relationships/diagramDrawing" Target="../diagrams/drawing7.xml"/><Relationship Id="rId2" Type="http://schemas.openxmlformats.org/officeDocument/2006/relationships/diagramData" Target="../diagrams/data5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QuickStyle" Target="../diagrams/quickStyle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img.weburg.ru/events/event_pic/479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dic.academic.ru/pictures/wiki/files/75/Kolomen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hyperlink" Target="http://www.kino-teatr.ru/teatr/298/50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5114778" cy="110124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ученика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начальной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785794"/>
            <a:ext cx="6858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Портфолио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SNV815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388" y="3500438"/>
            <a:ext cx="2500298" cy="32147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14298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8592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25360"/>
          <a:ext cx="8143900" cy="247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2500306"/>
          <a:ext cx="81439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43768" y="2928934"/>
            <a:ext cx="1762137" cy="193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хема 8"/>
          <p:cNvGraphicFramePr/>
          <p:nvPr/>
        </p:nvGraphicFramePr>
        <p:xfrm>
          <a:off x="0" y="5072074"/>
          <a:ext cx="8143900" cy="178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750099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Девиз 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работы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428868"/>
            <a:ext cx="72152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творческий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429000"/>
            <a:ext cx="72152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процесс ученика 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429132"/>
            <a:ext cx="7143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должен быть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736"/>
            <a:ext cx="72152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"</a:t>
            </a:r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Каждодневный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5429264"/>
            <a:ext cx="707236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зафиксирован."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 выглядит портфолио? 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NV816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2643182"/>
            <a:ext cx="578647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olnet-ee-z01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3148067" cy="4786914"/>
          </a:xfrm>
        </p:spPr>
      </p:pic>
      <p:pic>
        <p:nvPicPr>
          <p:cNvPr id="6" name="Рисунок 5" descr="solnet-ee-z01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90183" y="1714488"/>
            <a:ext cx="3288635" cy="50006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116" y="117693"/>
            <a:ext cx="864339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1785926"/>
            <a:ext cx="75213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C:\Users\User\Desktop\фото  класса\SNV8158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143248"/>
            <a:ext cx="1524742" cy="20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 класса\SNV8160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357298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7786742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00FF"/>
                </a:solidFill>
              </a:rPr>
              <a:t>Содержит основную информацию (фамилия имя и отчество; адрес  и   телефон;  учебное заведение, класс), контактную информацию и фото ученика.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775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ТИТУЛЬНЫЙ ЛИСТ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428976"/>
            <a:ext cx="7715304" cy="342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i="1" dirty="0" smtClean="0"/>
              <a:t>Очень  важно дать ребенку самому выбрать фотографию для титульного листа. Не стоит давить на него и склонять к выбору строгого портрета. Дайте ему возможность показать себя таким, каким он себя представляет и хочет представиться другим.</a:t>
            </a:r>
            <a:r>
              <a:rPr lang="ru-RU" sz="3000" dirty="0" smtClean="0"/>
              <a:t> </a:t>
            </a:r>
            <a:endParaRPr lang="ru-RU" sz="3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olnet-ee-z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14678" y="0"/>
            <a:ext cx="492922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214346" y="2428868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81439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можно поместить любую информацию, которая интересна и важна для ребенка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000372"/>
            <a:ext cx="242889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Моё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имя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1841242"/>
            <a:ext cx="6000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Информация о том, что  означает имя, можно написать о знаменитых людях,  носивших и  носящих  это  имя. Если у ребенка редкая или интересная фамилия, можно найти информацию о том, что она означает.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328614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Моя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семья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33685"/>
            <a:ext cx="39290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десь можно рассказать о каждом члене семьи или составить небольшой рассказ о своей семье.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392909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друзья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282" y="2285992"/>
            <a:ext cx="385765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Фотографии друзей, информация об их интересах, увлечениях.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solnet-ee-z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0"/>
            <a:ext cx="3938593" cy="6858000"/>
          </a:xfrm>
          <a:prstGeom prst="rect">
            <a:avLst/>
          </a:prstGeom>
        </p:spPr>
      </p:pic>
      <p:pic>
        <p:nvPicPr>
          <p:cNvPr id="11" name="Рисунок 10" descr="SNV8157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6248" y="2643182"/>
            <a:ext cx="3857652" cy="335758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35758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Мой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город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58" y="2285992"/>
            <a:ext cx="771530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Рассказ о родном городе (селе, деревне), о его интересных местах. Здесь же можно разместить нарисованную вместе с ребенком схему маршрута  от  дома  до школы. Важно чтобы на ней были отмечены опасные места (пересечения дорог, светофоры).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85728"/>
            <a:ext cx="3000396" cy="21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7929618" cy="5500726"/>
          </a:xfrm>
        </p:spPr>
        <p:txBody>
          <a:bodyPr>
            <a:normAutofit fontScale="77500" lnSpcReduction="20000"/>
          </a:bodyPr>
          <a:lstStyle/>
          <a:p>
            <a:r>
              <a:rPr lang="ru-RU" sz="3100" i="1" dirty="0" smtClean="0"/>
              <a:t>"У каждого ученика будет "портфолио", то есть индивидуальный "портфель" образовательных достижений - результаты районных, областных олимпиад, интересные самостоятельные проекты и творческие работы. Это очень важно при определении готовности школьника к углубленному изучению ряда предметов".</a:t>
            </a:r>
          </a:p>
          <a:p>
            <a:pPr algn="ctr">
              <a:buNone/>
            </a:pPr>
            <a:r>
              <a:rPr lang="ru-RU" sz="3100" dirty="0" smtClean="0"/>
              <a:t>(министр образования В.М.Филиппов "Комсомольская правда" 14.01.2003)</a:t>
            </a:r>
          </a:p>
          <a:p>
            <a:pPr algn="ctr"/>
            <a:r>
              <a:rPr lang="ru-RU" sz="3100" i="1" dirty="0" smtClean="0"/>
              <a:t>Основная функция</a:t>
            </a:r>
            <a:r>
              <a:rPr lang="ru-RU" sz="3100" dirty="0" smtClean="0"/>
              <a:t> данного нововведения - </a:t>
            </a:r>
            <a:r>
              <a:rPr lang="ru-RU" sz="3100" dirty="0" smtClean="0">
                <a:solidFill>
                  <a:srgbClr val="FF0000"/>
                </a:solidFill>
              </a:rPr>
              <a:t>помочь старшеклассникам в выборе профильного класса</a:t>
            </a:r>
            <a:r>
              <a:rPr lang="ru-RU" sz="3100" dirty="0" smtClean="0"/>
              <a:t>, а также </a:t>
            </a:r>
            <a:r>
              <a:rPr lang="ru-RU" sz="3100" dirty="0" smtClean="0">
                <a:solidFill>
                  <a:srgbClr val="FF0000"/>
                </a:solidFill>
              </a:rPr>
              <a:t>возможность предъявлять свои достижения </a:t>
            </a:r>
            <a:r>
              <a:rPr lang="ru-RU" sz="3100" dirty="0" smtClean="0"/>
              <a:t>при поступлении в вузы.</a:t>
            </a:r>
            <a:endParaRPr lang="ru-RU" sz="3100" i="1" dirty="0" smtClean="0"/>
          </a:p>
          <a:p>
            <a:pPr algn="ctr">
              <a:buNone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8143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чего ученику портфолио?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0"/>
            <a:ext cx="5357850" cy="6858000"/>
          </a:xfrm>
          <a:prstGeom prst="rect">
            <a:avLst/>
          </a:prstGeom>
        </p:spPr>
      </p:pic>
      <p:pic>
        <p:nvPicPr>
          <p:cNvPr id="3" name="Рисунок 2" descr="http://www.solnet.ee/parents/pic/sk/portfolio/solnet-ee-shema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05827"/>
            <a:ext cx="5286412" cy="26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85818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</a:t>
            </a:r>
          </a:p>
        </p:txBody>
      </p:sp>
      <p:pic>
        <p:nvPicPr>
          <p:cNvPr id="3" name="Рисунок 2" descr="solnet-ee-z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0"/>
            <a:ext cx="558166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714380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Увле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000108"/>
            <a:ext cx="785818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чения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571736" y="500042"/>
            <a:ext cx="55721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ебольшой рассказ о том, чем увлекается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ре-бенок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ожно написать о занятиях  в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спортив-ной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секции, учебе в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му-зыкальной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школе или других учебных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заведе-ниях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дополнительного образования.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501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71477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Моя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школа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solnet-ee-z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0"/>
            <a:ext cx="4224345" cy="6858000"/>
          </a:xfrm>
          <a:prstGeom prst="rect">
            <a:avLst/>
          </a:prstGeom>
        </p:spPr>
      </p:pic>
      <p:pic>
        <p:nvPicPr>
          <p:cNvPr id="7" name="Рисунок 6" descr="x_b4d4a796.jpg"/>
          <p:cNvPicPr>
            <a:picLocks noChangeAspect="1"/>
          </p:cNvPicPr>
          <p:nvPr/>
        </p:nvPicPr>
        <p:blipFill>
          <a:blip r:embed="rId3" cstate="email"/>
          <a:srcRect b="-103"/>
          <a:stretch>
            <a:fillRect/>
          </a:stretch>
        </p:blipFill>
        <p:spPr>
          <a:xfrm>
            <a:off x="142844" y="2571744"/>
            <a:ext cx="3866366" cy="371477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86314" y="785794"/>
            <a:ext cx="32861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Рассказ  и  фотографии о школе  </a:t>
            </a:r>
            <a:endParaRPr lang="ru-RU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286388"/>
            <a:ext cx="388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  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педагогах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85818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 школьные  предметы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14346" y="2071678"/>
            <a:ext cx="75724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Небольшие  заметки  о каждом  предмете, найдя в нём что-то важное и нужное для себя,  о любимых школьных предметах, построенные по принципу "мне нравится..., потому что...".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0776" y="4929198"/>
            <a:ext cx="2453224" cy="17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152939" cy="6858000"/>
          </a:xfrm>
          <a:prstGeom prst="rect">
            <a:avLst/>
          </a:prstGeom>
        </p:spPr>
      </p:pic>
      <p:pic>
        <p:nvPicPr>
          <p:cNvPr id="3" name="Рисунок 2" descr="solnet-ee-z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0"/>
            <a:ext cx="4071966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112437" cy="6858000"/>
          </a:xfrm>
          <a:prstGeom prst="rect">
            <a:avLst/>
          </a:prstGeom>
        </p:spPr>
      </p:pic>
      <p:pic>
        <p:nvPicPr>
          <p:cNvPr id="3" name="Рисунок 2" descr="solnet-ee-z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0"/>
            <a:ext cx="4081469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4000496" cy="6858000"/>
          </a:xfrm>
          <a:prstGeom prst="rect">
            <a:avLst/>
          </a:prstGeom>
        </p:spPr>
      </p:pic>
      <p:pic>
        <p:nvPicPr>
          <p:cNvPr id="3" name="Рисунок 2" descr="solnet-ee-z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0"/>
            <a:ext cx="4224345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4214810" cy="6858000"/>
          </a:xfrm>
          <a:prstGeom prst="rect">
            <a:avLst/>
          </a:prstGeom>
        </p:spPr>
      </p:pic>
      <p:pic>
        <p:nvPicPr>
          <p:cNvPr id="3" name="Рисунок 2" descr="solnet-ee-z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0"/>
            <a:ext cx="4010031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net-ee-z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16951" y="0"/>
            <a:ext cx="4183875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1480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solnet-ee-z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6116" y="0"/>
            <a:ext cx="4867287" cy="6858000"/>
          </a:xfrm>
          <a:prstGeom prst="rect">
            <a:avLst/>
          </a:prstGeom>
        </p:spPr>
      </p:pic>
      <p:pic>
        <p:nvPicPr>
          <p:cNvPr id="4" name="Рисунок 3" descr="C:\Users\User\Desktop\фото  класса\SNV8158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43050"/>
            <a:ext cx="321467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85728"/>
            <a:ext cx="673613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портфолио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5143512"/>
            <a:ext cx="17649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1537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В этом разделе заголовки листов посвящены </a:t>
            </a:r>
            <a:r>
              <a:rPr lang="ru-RU" sz="3600" b="1" dirty="0" err="1" smtClean="0">
                <a:solidFill>
                  <a:srgbClr val="006600"/>
                </a:solidFill>
              </a:rPr>
              <a:t>конкрет-ному</a:t>
            </a:r>
            <a:r>
              <a:rPr lang="ru-RU" sz="3600" b="1" dirty="0" smtClean="0">
                <a:solidFill>
                  <a:srgbClr val="006600"/>
                </a:solidFill>
              </a:rPr>
              <a:t> школьному предмету. 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821533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Ученик наполняет этот раздел удачно написанными </a:t>
            </a:r>
            <a:r>
              <a:rPr lang="ru-RU" sz="3600" b="1" dirty="0" err="1" smtClean="0">
                <a:solidFill>
                  <a:srgbClr val="006600"/>
                </a:solidFill>
              </a:rPr>
              <a:t>конт-рольными</a:t>
            </a:r>
            <a:r>
              <a:rPr lang="ru-RU" sz="3600" b="1" dirty="0" smtClean="0">
                <a:solidFill>
                  <a:srgbClr val="006600"/>
                </a:solidFill>
              </a:rPr>
              <a:t> работами,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57562"/>
            <a:ext cx="82153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интересными проектами,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929066"/>
            <a:ext cx="821533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отзывами о прочитанных книгах,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072074"/>
            <a:ext cx="821533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графиками роста скорости чтения,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11669"/>
            <a:ext cx="82153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творческими работами. 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50" y="485776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290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solnet-ee-z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1225689"/>
            <a:ext cx="3429024" cy="56323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Оформлять этот  раздел желательно с </a:t>
            </a:r>
            <a:r>
              <a:rPr lang="ru-RU" sz="3600" b="1" dirty="0" err="1" smtClean="0">
                <a:solidFill>
                  <a:srgbClr val="0000FF"/>
                </a:solidFill>
              </a:rPr>
              <a:t>использова-нием</a:t>
            </a:r>
            <a:r>
              <a:rPr lang="ru-RU" sz="3600" b="1" dirty="0" smtClean="0">
                <a:solidFill>
                  <a:srgbClr val="0000FF"/>
                </a:solidFill>
              </a:rPr>
              <a:t> фотографий и кратких сообщений на  тему. </a:t>
            </a:r>
            <a:endParaRPr lang="ru-RU" sz="3600" dirty="0"/>
          </a:p>
        </p:txBody>
      </p:sp>
      <p:pic>
        <p:nvPicPr>
          <p:cNvPr id="5" name="Рисунок 4" descr="C:\Users\User\Desktop\фото  класса\SNV816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928802"/>
            <a:ext cx="34290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V8158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00496" y="642918"/>
            <a:ext cx="417614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NV8157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2500306"/>
            <a:ext cx="4214842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NV8157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400049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Все мероприятия, которые </a:t>
            </a:r>
            <a:r>
              <a:rPr lang="ru-RU" sz="3600" b="1" dirty="0" err="1" smtClean="0">
                <a:solidFill>
                  <a:srgbClr val="0000FF"/>
                </a:solidFill>
              </a:rPr>
              <a:t>про-водятся</a:t>
            </a:r>
            <a:r>
              <a:rPr lang="ru-RU" sz="3600" b="1" dirty="0" smtClean="0">
                <a:solidFill>
                  <a:srgbClr val="0000FF"/>
                </a:solidFill>
              </a:rPr>
              <a:t> вне рамок учебной </a:t>
            </a:r>
            <a:r>
              <a:rPr lang="ru-RU" sz="3600" b="1" dirty="0" err="1" smtClean="0">
                <a:solidFill>
                  <a:srgbClr val="0000FF"/>
                </a:solidFill>
              </a:rPr>
              <a:t>дея-тельности</a:t>
            </a:r>
            <a:r>
              <a:rPr lang="ru-RU" sz="3600" b="1" dirty="0" smtClean="0">
                <a:solidFill>
                  <a:srgbClr val="0000FF"/>
                </a:solidFill>
              </a:rPr>
              <a:t> можно отнести к </a:t>
            </a:r>
            <a:r>
              <a:rPr lang="ru-RU" sz="3600" b="1" dirty="0" err="1" smtClean="0">
                <a:solidFill>
                  <a:srgbClr val="0000FF"/>
                </a:solidFill>
              </a:rPr>
              <a:t>об-щественной</a:t>
            </a:r>
            <a:r>
              <a:rPr lang="ru-RU" sz="3600" b="1" dirty="0" smtClean="0">
                <a:solidFill>
                  <a:srgbClr val="0000FF"/>
                </a:solidFill>
              </a:rPr>
              <a:t> работе -</a:t>
            </a:r>
            <a:r>
              <a:rPr lang="ru-RU" sz="3200" b="1" dirty="0" smtClean="0">
                <a:solidFill>
                  <a:srgbClr val="0000FF"/>
                </a:solidFill>
              </a:rPr>
              <a:t>(поручениям).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14620"/>
            <a:ext cx="8143900" cy="1200329"/>
          </a:xfrm>
          <a:prstGeom prst="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- ребенок играл роль в </a:t>
            </a:r>
            <a:r>
              <a:rPr lang="ru-RU" sz="3600" b="1" dirty="0" err="1" smtClean="0">
                <a:solidFill>
                  <a:srgbClr val="0000FF"/>
                </a:solidFill>
              </a:rPr>
              <a:t>школь-ном</a:t>
            </a:r>
            <a:r>
              <a:rPr lang="ru-RU" sz="3600" b="1" dirty="0" smtClean="0">
                <a:solidFill>
                  <a:srgbClr val="0000FF"/>
                </a:solidFill>
              </a:rPr>
              <a:t> спектакле,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57628"/>
            <a:ext cx="81439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- читал  стихи  на </a:t>
            </a:r>
            <a:r>
              <a:rPr lang="ru-RU" sz="3600" b="1" dirty="0" err="1" smtClean="0">
                <a:solidFill>
                  <a:srgbClr val="0000FF"/>
                </a:solidFill>
              </a:rPr>
              <a:t>торжествен-ной</a:t>
            </a:r>
            <a:r>
              <a:rPr lang="ru-RU" sz="3600" b="1" dirty="0" smtClean="0">
                <a:solidFill>
                  <a:srgbClr val="0000FF"/>
                </a:solidFill>
              </a:rPr>
              <a:t> линейке,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29198"/>
            <a:ext cx="8143900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+mn-lt"/>
              </a:rPr>
              <a:t>- оформил  стенгазету  к  </a:t>
            </a:r>
            <a:r>
              <a:rPr lang="ru-RU" sz="3600" b="1" dirty="0" err="1" smtClean="0">
                <a:solidFill>
                  <a:srgbClr val="0000FF"/>
                </a:solidFill>
                <a:latin typeface="+mn-lt"/>
              </a:rPr>
              <a:t>празд-нику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ru-RU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43644"/>
            <a:ext cx="81439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- выступал  на  утреннике… 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85860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99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solnet-ee-z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pic>
        <p:nvPicPr>
          <p:cNvPr id="8" name="Рисунок 7" descr="SNV815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571744"/>
            <a:ext cx="3653727" cy="318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1439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42852"/>
            <a:ext cx="6858016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этот раздел ребенок помещает свои творческие работы: рисунки, сказки, стихи. </a:t>
            </a:r>
            <a:endParaRPr lang="ru-RU" sz="4000" b="1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929066"/>
            <a:ext cx="68580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выполнена </a:t>
            </a:r>
            <a:r>
              <a:rPr lang="ru-RU" sz="4000" b="1" cap="none" spc="0" dirty="0" err="1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объ-емная</a:t>
            </a:r>
            <a:r>
              <a:rPr lang="ru-RU" sz="4000" b="1" cap="none" spc="0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работа (поделка), нужно поместить ее фотографию. </a:t>
            </a:r>
            <a:endParaRPr lang="ru-RU" sz="4000" b="1" cap="none" spc="0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15338" cy="698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Важно! Если работа принимала участие в выставке или участвовала  в конкурсе, также необходимо дать информацию об этом мероприятии: название, когда, где и кем проводилось.</a:t>
            </a:r>
          </a:p>
          <a:p>
            <a:pPr algn="ctr"/>
            <a:endParaRPr lang="ru-RU" sz="3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cap="none" spc="0" dirty="0" smtClean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cap="none" spc="0" dirty="0" smtClean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cap="none" spc="0" dirty="0" smtClean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cap="none" spc="0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00372"/>
            <a:ext cx="821533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 это сообщение фотографией. Если событие освещалось в СМИ или Интернете - надо найти эту информацию. Если проводилось </a:t>
            </a:r>
            <a:r>
              <a:rPr lang="ru-RU" sz="3200" b="1" i="1" cap="none" spc="0" dirty="0" err="1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Интернет-порталом</a:t>
            </a:r>
            <a:r>
              <a:rPr lang="ru-RU" sz="3200" b="1" i="1" cap="none" spc="0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сделать распечатку   тематической  странички</a:t>
            </a:r>
            <a:endParaRPr lang="ru-RU" sz="3200" b="1" i="1" cap="none" spc="0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421 из 643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pic>
        <p:nvPicPr>
          <p:cNvPr id="6" name="Рисунок 5" descr="solnet-ee-z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а 37 из 131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862032"/>
            <a:ext cx="3571868" cy="2995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Картинка 86 из 643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44534" y="1"/>
            <a:ext cx="389946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7151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  этих  страничках 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ре-бенок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может  поделиться  своими  впечатлениями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  посещении  театров,  выставок  и  музеев,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вспо-мнить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содержание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экс-курсий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познавательных программ,  в  которых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он  участвовал.  Дополнить свои  за-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метки  фотографиями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и  рисунками.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428868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solnet-ee-z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429132"/>
            <a:ext cx="2456483" cy="19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2928934"/>
          <a:ext cx="821537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285728"/>
            <a:ext cx="7715304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чего ученику портфолио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</a:p>
          <a:p>
            <a:pPr algn="ctr"/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0024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Нам всем необходимо привыкать к формуле:</a:t>
            </a:r>
            <a:endParaRPr lang="ru-RU" sz="28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build="allAtOnce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072462" cy="70480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FF"/>
                </a:solidFill>
              </a:rPr>
              <a:t> Здесь размещаются грамоты,  сертификаты, дипломы, благодарственные письма, а также итоговые аттестационные ведомости. Причем в начальной школе не следует разделять по важности успехи в учебе (похвальный лист) и успехи, например, в спорте (диплом). Лучше выбрать </a:t>
            </a:r>
            <a:r>
              <a:rPr lang="ru-RU" sz="3600" b="1" dirty="0" smtClean="0">
                <a:solidFill>
                  <a:srgbClr val="FF00FF"/>
                </a:solidFill>
              </a:rPr>
              <a:t>расположение</a:t>
            </a:r>
            <a:r>
              <a:rPr lang="ru-RU" sz="3200" b="1" dirty="0" smtClean="0">
                <a:solidFill>
                  <a:srgbClr val="FF00FF"/>
                </a:solidFill>
              </a:rPr>
              <a:t> не в порядке значимости, а, например, в хронологическом порядке.</a:t>
            </a:r>
          </a:p>
          <a:p>
            <a:pPr algn="ctr"/>
            <a:endParaRPr lang="ru-RU" sz="3200" b="1" dirty="0">
              <a:solidFill>
                <a:srgbClr val="FF00FF"/>
              </a:solidFill>
            </a:endParaRPr>
          </a:p>
        </p:txBody>
      </p:sp>
      <p:pic>
        <p:nvPicPr>
          <p:cNvPr id="65538" name="Picture 2" descr="C:\Users\User\AppData\Local\Microsoft\Windows\Temporary Internet Files\Low\Content.IE5\ODNSF5Q6\j0434825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4643446"/>
            <a:ext cx="1857356" cy="25429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8868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solnet-ee-z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0"/>
            <a:ext cx="4510097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NV8159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14290"/>
            <a:ext cx="641843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3500438"/>
            <a:ext cx="81439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начале нового учебного года необходимо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внима-тельно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изучить портфолио, проанализировать собранный в нем материал.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NV8159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42852"/>
            <a:ext cx="5122625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4942" y="1214422"/>
            <a:ext cx="292895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</a:rPr>
              <a:t>В  этом </a:t>
            </a:r>
          </a:p>
          <a:p>
            <a:pPr algn="ctr"/>
            <a:endParaRPr lang="ru-RU" sz="4000" b="1" dirty="0" smtClean="0">
              <a:solidFill>
                <a:srgbClr val="FF00FF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FF"/>
                </a:solidFill>
              </a:rPr>
              <a:t>разделе</a:t>
            </a:r>
            <a:endParaRPr lang="ru-RU" sz="4000" b="1" dirty="0">
              <a:solidFill>
                <a:srgbClr val="FF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303455"/>
            <a:ext cx="8215338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</a:rPr>
              <a:t>размещаются </a:t>
            </a:r>
          </a:p>
          <a:p>
            <a:pPr algn="ctr"/>
            <a:r>
              <a:rPr lang="ru-RU" sz="4000" b="1" dirty="0" smtClean="0">
                <a:solidFill>
                  <a:srgbClr val="FF00FF"/>
                </a:solidFill>
              </a:rPr>
              <a:t>наиболее  ценные  творческие  работы за  прошедший  учебный год</a:t>
            </a:r>
            <a:endParaRPr lang="ru-RU" sz="4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olnet-ee-z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451009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928670"/>
            <a:ext cx="421484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увлекайтесь оформлением этого листа, так как его придется обновлять довольно часто. </a:t>
            </a:r>
            <a:endParaRPr lang="ru-RU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584967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Заполнение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428660" y="1643050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28926" y="857232"/>
            <a:ext cx="5319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портфолио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143900" cy="53578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 первом классе, когда ребенок только начинает работать над составлением портфолио, без помощи родителей ему   не                           обойтись.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Но по мере того, как он взрослеет эту помощь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надо сводить к минимуму.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759214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Важно помнить!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SNV8159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57950" y="2857496"/>
            <a:ext cx="3071834" cy="417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29058" y="0"/>
            <a:ext cx="4214842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Старайтесь с самого начала построить работу ребенка таким образом, чтобы он сам прикладывал определенные усилия к формированию портфолио. 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SNV816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071966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429124" cy="3185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900" b="1" dirty="0" smtClean="0"/>
          </a:p>
          <a:p>
            <a:pPr algn="ctr"/>
            <a:r>
              <a:rPr lang="ru-RU" sz="3200" b="1" dirty="0" smtClean="0"/>
              <a:t>В процессе  работы неизбежно происходит  процесс  осмысления своих  достижений,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56959"/>
            <a:ext cx="4429124" cy="38010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формирование личного отношения  к  полученным результатам и осознание своих возможностей.</a:t>
            </a:r>
          </a:p>
          <a:p>
            <a:endParaRPr lang="ru-RU" sz="900" b="1" dirty="0" smtClean="0"/>
          </a:p>
          <a:p>
            <a:endParaRPr lang="ru-RU" sz="800" dirty="0"/>
          </a:p>
        </p:txBody>
      </p:sp>
      <p:pic>
        <p:nvPicPr>
          <p:cNvPr id="3" name="Рисунок 2" descr="SNV816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14810" y="142852"/>
            <a:ext cx="3909600" cy="6516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8800"/>
            <a:ext cx="81439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B43360"/>
                  </a:solidFill>
                  <a:prstDash val="solid"/>
                </a:ln>
                <a:solidFill>
                  <a:srgbClr val="00B0F0"/>
                </a:solidFill>
              </a:rPr>
              <a:t>Известное стихотворение  А. </a:t>
            </a:r>
            <a:r>
              <a:rPr lang="ru-RU" sz="3200" b="1" dirty="0" err="1" smtClean="0">
                <a:ln w="10541" cmpd="sng">
                  <a:solidFill>
                    <a:srgbClr val="B43360"/>
                  </a:solidFill>
                  <a:prstDash val="solid"/>
                </a:ln>
                <a:solidFill>
                  <a:srgbClr val="00B0F0"/>
                </a:solidFill>
              </a:rPr>
              <a:t>Барто</a:t>
            </a:r>
            <a:r>
              <a:rPr lang="ru-RU" sz="3200" b="1" dirty="0" smtClean="0">
                <a:ln w="10541" cmpd="sng">
                  <a:solidFill>
                    <a:srgbClr val="B43360"/>
                  </a:solidFill>
                  <a:prstDash val="solid"/>
                </a:ln>
                <a:solidFill>
                  <a:srgbClr val="00B0F0"/>
                </a:solidFill>
              </a:rPr>
              <a:t> как нельзя лучше демонстрирует самую распространенную ошибку: сбор материалов взрослыми, а не ребенком. </a:t>
            </a:r>
          </a:p>
          <a:p>
            <a:pPr algn="ctr"/>
            <a:r>
              <a:rPr lang="ru-RU" sz="3200" b="1" dirty="0" smtClean="0">
                <a:ln w="18000">
                  <a:solidFill>
                    <a:srgbClr val="B433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Вместо поддержки (на правах совещательного голоса) при сборе и оформлении портфолио, которая, разумеется, нужна, родители полностью подменяют ребенка в этом процессе. </a:t>
            </a:r>
            <a:endParaRPr lang="ru-RU" sz="3200" b="1" dirty="0">
              <a:ln w="18000">
                <a:solidFill>
                  <a:srgbClr val="B43360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7143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8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8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000" cap="none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Есть над чем подумать.</a:t>
            </a:r>
            <a:endParaRPr lang="ru-RU" sz="5000" cap="none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785794"/>
            <a:ext cx="8143900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Мама или я - Новиков Илья?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7929618" cy="6215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/>
              <a:t>   </a:t>
            </a:r>
            <a:r>
              <a:rPr lang="ru-RU" sz="12800" dirty="0" smtClean="0"/>
              <a:t>Дополнительная аттестация для поступления в профильные классы действительно необходима. Ведь существующая система экзаменов в 9 классе не дает представления ни о способностях, ни об интересах ученика! </a:t>
            </a:r>
          </a:p>
          <a:p>
            <a:pPr>
              <a:buNone/>
            </a:pPr>
            <a:r>
              <a:rPr lang="ru-RU" sz="12800" dirty="0" smtClean="0"/>
              <a:t>1. Для поступления в вуз необходимо закончить специальный профильный класс. </a:t>
            </a:r>
          </a:p>
          <a:p>
            <a:pPr>
              <a:buNone/>
            </a:pPr>
            <a:r>
              <a:rPr lang="ru-RU" sz="12800" dirty="0" smtClean="0"/>
              <a:t>2. Поступление в профильный класс осуществляется на конкурсной основе. </a:t>
            </a:r>
          </a:p>
          <a:p>
            <a:pPr>
              <a:buNone/>
            </a:pPr>
            <a:r>
              <a:rPr lang="ru-RU" sz="12800" dirty="0" smtClean="0"/>
              <a:t>3. В конкурсном отборе участвует не только аттестат, </a:t>
            </a:r>
          </a:p>
          <a:p>
            <a:pPr>
              <a:buNone/>
            </a:pPr>
            <a:r>
              <a:rPr lang="ru-RU" sz="12800" dirty="0" smtClean="0"/>
              <a:t>   но  и                                  (8-9 класс).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6000768"/>
            <a:ext cx="308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портфолио</a:t>
            </a:r>
            <a:endParaRPr lang="ru-RU" sz="2800" b="1" cap="all" spc="0" dirty="0">
              <a:ln w="0"/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857364"/>
            <a:ext cx="1398280" cy="143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00438"/>
            <a:ext cx="8215338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Взрослым нельзя опираться лишь на свои предпочтения и свое мнение о способностях и интересах ребенка. </a:t>
            </a:r>
            <a:endParaRPr lang="ru-RU" sz="4000" b="1" dirty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8143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B433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таком случае, вместо помощи ребенку в самоопределении вы сведёте работу над портфолио к принципу "папа у Васи" и будете вынуждены провести 11 школьных лет в гонке за дипломами. </a:t>
            </a:r>
            <a:endParaRPr lang="ru-RU" sz="3200" b="1" dirty="0">
              <a:ln w="18000">
                <a:solidFill>
                  <a:srgbClr val="B433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14554"/>
            <a:ext cx="8143900" cy="470898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 помнить, что главное в технологии портфолио - помочь ученику разобраться в том, каковы истинные интересы и возможности ученика, а вовсе не в том, чтобы создать формально увесистую папку документов. Ученик должен отдавать себе отчет в том, </a:t>
            </a:r>
            <a:r>
              <a:rPr lang="ru-RU" sz="3000" b="1" i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какой целью </a:t>
            </a:r>
            <a:r>
              <a:rPr lang="ru-RU" sz="3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помещает в папку портфолио тот или иной документ.</a:t>
            </a:r>
            <a:endParaRPr lang="ru-RU" sz="3000" b="1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8143900" cy="144655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Лучше   меньше, 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   лучше.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Заголовок 9"/>
          <p:cNvSpPr txBox="1">
            <a:spLocks/>
          </p:cNvSpPr>
          <p:nvPr/>
        </p:nvSpPr>
        <p:spPr>
          <a:xfrm>
            <a:off x="0" y="0"/>
            <a:ext cx="8143900" cy="7143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8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8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8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5000" b="1" i="0" u="none" strike="noStrike" kern="1200" cap="none" spc="0" normalizeH="0" baseline="0" noProof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Есть над чем подумать.</a:t>
            </a:r>
            <a:endParaRPr kumimoji="0" lang="ru-RU" sz="5000" b="1" i="0" u="none" strike="noStrike" kern="1200" cap="none" spc="0" normalizeH="0" baseline="0" noProof="0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71678"/>
            <a:ext cx="814390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000099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Безусловная ценность портфолио заключается в том, что оно способствует: </a:t>
            </a:r>
            <a:endParaRPr lang="ru-RU" sz="3200" b="1" dirty="0">
              <a:ln w="11430">
                <a:solidFill>
                  <a:srgbClr val="000099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3314"/>
            <a:ext cx="78581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повышению самооценки ученика,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14818"/>
            <a:ext cx="7500990" cy="1569660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максимальному раскрытию индивидуальных возможностей каждого ребенка,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780782"/>
            <a:ext cx="7143800" cy="107721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развитию мотивации </a:t>
            </a:r>
            <a:r>
              <a:rPr lang="ru-RU" sz="3200" b="1" dirty="0" err="1" smtClean="0">
                <a:solidFill>
                  <a:srgbClr val="0000FF"/>
                </a:solidFill>
              </a:rPr>
              <a:t>дальней-шего</a:t>
            </a:r>
            <a:r>
              <a:rPr lang="ru-RU" sz="3200" b="1" dirty="0" smtClean="0">
                <a:solidFill>
                  <a:srgbClr val="0000FF"/>
                </a:solidFill>
              </a:rPr>
              <a:t> творческого роста.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0" y="0"/>
            <a:ext cx="8143900" cy="7143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800" b="1" i="0" u="none" strike="noStrike" kern="1200" cap="none" spc="0" normalizeH="0" baseline="0" noProof="0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800" b="1" i="0" u="none" strike="noStrike" kern="1200" cap="none" spc="0" normalizeH="0" baseline="0" noProof="0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800" b="1" i="0" u="none" strike="noStrike" kern="1200" cap="none" spc="0" normalizeH="0" baseline="0" noProof="0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Есть над чем подумать.</a:t>
            </a:r>
            <a:endParaRPr kumimoji="0" lang="ru-RU" sz="5000" b="1" i="0" u="none" strike="noStrike" kern="1200" cap="none" spc="0" normalizeH="0" baseline="0" noProof="0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14356"/>
            <a:ext cx="8143900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Главное не победа, </a:t>
            </a:r>
          </a:p>
          <a:p>
            <a:pPr algn="ctr"/>
            <a:r>
              <a:rPr lang="ru-RU" sz="4000" b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главное </a:t>
            </a:r>
            <a:r>
              <a:rPr lang="ru-RU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участие!</a:t>
            </a:r>
            <a:endParaRPr lang="ru-RU" sz="40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4524315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Поэтому крайне важно усвоить для себя и пояснить ребенку, что составление портфолио - это не гонка за дипломами и всевозможными грамотами! </a:t>
            </a:r>
            <a:endParaRPr lang="ru-RU" sz="36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00570"/>
            <a:ext cx="8143900" cy="23698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Важен сам процесс участия в учебной деятельности или творческой работе, а не его результат!</a:t>
            </a:r>
          </a:p>
          <a:p>
            <a:pPr algn="ctr"/>
            <a:endParaRPr lang="ru-RU" sz="10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1995385a.jpg"/>
          <p:cNvPicPr>
            <a:picLocks noChangeAspect="1"/>
          </p:cNvPicPr>
          <p:nvPr/>
        </p:nvPicPr>
        <p:blipFill>
          <a:blip r:embed="rId2" cstate="email"/>
          <a:srcRect b="-752"/>
          <a:stretch>
            <a:fillRect/>
          </a:stretch>
        </p:blipFill>
        <p:spPr>
          <a:xfrm>
            <a:off x="0" y="0"/>
            <a:ext cx="8252918" cy="6931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642966"/>
            <a:ext cx="6429420" cy="414340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 </a:t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 </a:t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6000" dirty="0">
              <a:ln w="9000" cmpd="sng">
                <a:solidFill>
                  <a:srgbClr val="0099FF"/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фото  класса\SNV8159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0"/>
            <a:ext cx="3571869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214290"/>
            <a:ext cx="7929618" cy="153732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педагогической     литературе   портфолио  </a:t>
            </a:r>
            <a:b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характеризуется   как: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821533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NV81599.JPG"/>
          <p:cNvPicPr>
            <a:picLocks noChangeAspect="1"/>
          </p:cNvPicPr>
          <p:nvPr/>
        </p:nvPicPr>
        <p:blipFill>
          <a:blip r:embed="rId2" cstate="email"/>
          <a:srcRect r="-1136"/>
          <a:stretch>
            <a:fillRect/>
          </a:stretch>
        </p:blipFill>
        <p:spPr>
          <a:xfrm>
            <a:off x="1000100" y="201239"/>
            <a:ext cx="6357982" cy="42993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4500570"/>
            <a:ext cx="77152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Основной  смысл портфолио: </a:t>
            </a: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"Показать все, на что ты способен".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7929618" cy="4500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None/>
            </a:pPr>
            <a:r>
              <a:rPr lang="ru-RU" sz="2800" dirty="0" smtClean="0"/>
              <a:t>-поддерживать и стимулировать учебную мотивацию школьников; </a:t>
            </a:r>
          </a:p>
          <a:p>
            <a:pPr lvl="0">
              <a:buNone/>
            </a:pPr>
            <a:r>
              <a:rPr lang="ru-RU" sz="2800" dirty="0" smtClean="0"/>
              <a:t>-развивать навыки рефлексивной и оценочной деятельности учащихся; </a:t>
            </a:r>
          </a:p>
          <a:p>
            <a:pPr>
              <a:buNone/>
            </a:pPr>
            <a:r>
              <a:rPr lang="ru-RU" sz="2800" i="1" dirty="0" smtClean="0"/>
              <a:t>-</a:t>
            </a:r>
            <a:r>
              <a:rPr lang="ru-RU" sz="2800" dirty="0" smtClean="0"/>
              <a:t>формировать умение учиться - ставить цели, планировать и организовывать собственную учебную деятельность; </a:t>
            </a:r>
          </a:p>
          <a:p>
            <a:pPr>
              <a:buNone/>
            </a:pPr>
            <a:r>
              <a:rPr lang="ru-RU" sz="2800" dirty="0" smtClean="0"/>
              <a:t>-закладывать дополнительные предпосылки и возможности для успешной специализации.</a:t>
            </a:r>
          </a:p>
          <a:p>
            <a:pPr lvl="0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785818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Материал портфолио собирается  в течение всего периода обучения.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7786742" cy="95410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00FF"/>
                </a:solidFill>
              </a:rPr>
              <a:t>Портфолио помогает решать  следующие важные  педагогические задачи: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2571744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фото  класса\SNV816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0"/>
            <a:ext cx="285748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2143116"/>
          <a:ext cx="8143900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142900"/>
            <a:ext cx="70723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и задачи 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портфолио  ученика 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начальной  школы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1538</TotalTime>
  <Words>1294</Words>
  <Application>Microsoft Office PowerPoint</Application>
  <PresentationFormat>Экран (4:3)</PresentationFormat>
  <Paragraphs>169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Изящная</vt:lpstr>
      <vt:lpstr>Слайд 1</vt:lpstr>
      <vt:lpstr>Слайд 2</vt:lpstr>
      <vt:lpstr>Слайд 3</vt:lpstr>
      <vt:lpstr>Слайд 4</vt:lpstr>
      <vt:lpstr>Слайд 5</vt:lpstr>
      <vt:lpstr>  В  педагогической     литературе   портфолио   характеризуется   как:</vt:lpstr>
      <vt:lpstr>Слайд 7</vt:lpstr>
      <vt:lpstr>Слайд 8</vt:lpstr>
      <vt:lpstr>Слайд 9</vt:lpstr>
      <vt:lpstr>Слайд 10</vt:lpstr>
      <vt:lpstr>Слайд 11</vt:lpstr>
      <vt:lpstr> Как  выглядит портфолио?    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  Есть над чем подумать.</vt:lpstr>
      <vt:lpstr>Слайд 50</vt:lpstr>
      <vt:lpstr>Слайд 51</vt:lpstr>
      <vt:lpstr>Слайд 52</vt:lpstr>
      <vt:lpstr>Слайд 53</vt:lpstr>
      <vt:lpstr> СПАСИБО   ЗА  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433</cp:revision>
  <dcterms:created xsi:type="dcterms:W3CDTF">2010-04-14T11:57:12Z</dcterms:created>
  <dcterms:modified xsi:type="dcterms:W3CDTF">2012-11-05T17:38:06Z</dcterms:modified>
</cp:coreProperties>
</file>