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63" r:id="rId4"/>
    <p:sldId id="269" r:id="rId5"/>
    <p:sldId id="272" r:id="rId6"/>
    <p:sldId id="270" r:id="rId7"/>
    <p:sldId id="273" r:id="rId8"/>
    <p:sldId id="264" r:id="rId9"/>
    <p:sldId id="276" r:id="rId10"/>
    <p:sldId id="275" r:id="rId11"/>
    <p:sldId id="274" r:id="rId12"/>
    <p:sldId id="277" r:id="rId13"/>
    <p:sldId id="278" r:id="rId14"/>
    <p:sldId id="279" r:id="rId15"/>
    <p:sldId id="280" r:id="rId16"/>
    <p:sldId id="281" r:id="rId17"/>
    <p:sldId id="282" r:id="rId18"/>
    <p:sldId id="265" r:id="rId19"/>
    <p:sldId id="266" r:id="rId20"/>
    <p:sldId id="267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75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WordArt 2"/>
          <p:cNvSpPr>
            <a:spLocks noChangeArrowheads="1" noChangeShapeType="1" noTextEdit="1"/>
          </p:cNvSpPr>
          <p:nvPr/>
        </p:nvSpPr>
        <p:spPr bwMode="auto">
          <a:xfrm>
            <a:off x="1042988" y="3286124"/>
            <a:ext cx="7129462" cy="14382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86"/>
              </a:avLst>
            </a:prstTxWarp>
          </a:bodyPr>
          <a:lstStyle/>
          <a:p>
            <a:pPr algn="ctr">
              <a:defRPr/>
            </a:pPr>
            <a:r>
              <a:rPr lang="kk-KZ" sz="3600" b="1" i="1" kern="10" dirty="0" smtClean="0">
                <a:ln w="1587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Төрт  түлік.</a:t>
            </a:r>
            <a:endParaRPr lang="ru-RU" sz="3600" i="1" kern="10" dirty="0">
              <a:ln w="1587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127" name="Picture 4" descr="003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78" y="0"/>
              <a:ext cx="9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192"/>
                <a:chOff x="0" y="0"/>
                <a:chExt cx="5760" cy="192"/>
              </a:xfrm>
            </p:grpSpPr>
            <p:pic>
              <p:nvPicPr>
                <p:cNvPr id="5147" name="Picture 7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8" name="Picture 8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975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9" name="Picture 9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927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0" name="Picture 10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880" y="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1" name="Picture 11" descr="003"/>
                <p:cNvPicPr>
                  <a:picLocks noChangeAspect="1" noChangeArrowheads="1" noCrop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878" y="0"/>
                  <a:ext cx="8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52" name="Picture 12" descr="003"/>
                <p:cNvPicPr>
                  <a:picLocks noChangeAspect="1" noChangeArrowheads="1" noCrop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876" y="0"/>
                  <a:ext cx="8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0" y="4128"/>
                <a:ext cx="5760" cy="192"/>
                <a:chOff x="0" y="4128"/>
                <a:chExt cx="5760" cy="192"/>
              </a:xfrm>
            </p:grpSpPr>
            <p:pic>
              <p:nvPicPr>
                <p:cNvPr id="5141" name="Picture 14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2" name="Picture 15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975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3" name="Picture 16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927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4" name="Picture 17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880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5" name="Picture 18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833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6" name="Picture 19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776" y="4128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0" y="164"/>
                <a:ext cx="192" cy="4037"/>
                <a:chOff x="0" y="164"/>
                <a:chExt cx="192" cy="4037"/>
              </a:xfrm>
            </p:grpSpPr>
            <p:pic>
              <p:nvPicPr>
                <p:cNvPr id="5137" name="Picture 21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5400000">
                  <a:off x="-396" y="56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38" name="Picture 22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5400000">
                  <a:off x="-396" y="1513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39" name="Picture 23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5400000">
                  <a:off x="-396" y="2465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0" name="Picture 24" descr="003"/>
                <p:cNvPicPr>
                  <a:picLocks noChangeAspect="1" noChangeArrowheads="1" noCrop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5400000">
                  <a:off x="-494" y="3516"/>
                  <a:ext cx="117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5568" y="164"/>
                <a:ext cx="192" cy="4037"/>
                <a:chOff x="0" y="164"/>
                <a:chExt cx="192" cy="4037"/>
              </a:xfrm>
            </p:grpSpPr>
            <p:pic>
              <p:nvPicPr>
                <p:cNvPr id="5133" name="Picture 26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5400000">
                  <a:off x="-396" y="560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34" name="Picture 27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5400000">
                  <a:off x="-396" y="1513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35" name="Picture 28" descr="003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5400000">
                  <a:off x="-396" y="2465"/>
                  <a:ext cx="98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36" name="Picture 29" descr="003"/>
                <p:cNvPicPr>
                  <a:picLocks noChangeAspect="1" noChangeArrowheads="1" noCrop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 rot="5400000">
                  <a:off x="-494" y="3516"/>
                  <a:ext cx="117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99358" name="WordArt 30"/>
          <p:cNvSpPr>
            <a:spLocks noChangeArrowheads="1" noChangeShapeType="1" noTextEdit="1"/>
          </p:cNvSpPr>
          <p:nvPr/>
        </p:nvSpPr>
        <p:spPr bwMode="auto">
          <a:xfrm>
            <a:off x="2627313" y="1052513"/>
            <a:ext cx="3744912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Тақырыбы:</a:t>
            </a:r>
          </a:p>
        </p:txBody>
      </p:sp>
      <p:pic>
        <p:nvPicPr>
          <p:cNvPr id="5125" name="Picture 33" descr="MCj039858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5825" y="692150"/>
            <a:ext cx="14398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34" descr="MCj039727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5373688"/>
            <a:ext cx="1817687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28625" y="521494"/>
            <a:ext cx="8143875" cy="136207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kk-KZ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Көп нүктенің орнына тиісті сөздерді қойып, сөйлемдерді көшіріп жаз.</a:t>
            </a:r>
            <a:endParaRPr lang="ru-RU" sz="2800" dirty="0">
              <a:solidFill>
                <a:srgbClr val="C00000"/>
              </a:solidFill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357188" y="3054788"/>
            <a:ext cx="8429625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kk-KZ" sz="3200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kk-KZ" sz="3200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... – бие сүтінен жасалатын сусын. 2. ... – түйе сүтінен жасалатын сусын. 3. ... – ұйытылған сүт. 4. Сүттен ... жасалады.</a:t>
            </a:r>
          </a:p>
          <a:p>
            <a:pPr eaLnBrk="0" hangingPunct="0"/>
            <a:r>
              <a:rPr lang="kk-KZ" sz="3200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Керекті сөздер:</a:t>
            </a:r>
            <a:r>
              <a:rPr lang="kk-KZ" sz="3200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май, шұбат, айран, қымыз.</a:t>
            </a:r>
            <a:endParaRPr lang="ru-RU" sz="32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71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937140"/>
            <a:ext cx="81439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Ұйқасын тауып жаз.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kk-KZ" sz="4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Моп-момақан өзі,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Сүп-сүйкімді  ... 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smile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786322"/>
            <a:ext cx="628650" cy="6286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937140"/>
            <a:ext cx="81439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kk-KZ" sz="4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Моп-момақан өзі,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Сүп-сүйкімді</a:t>
            </a:r>
            <a:r>
              <a:rPr kumimoji="0" lang="kk-KZ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қозы</a:t>
            </a: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smile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786322"/>
            <a:ext cx="628650" cy="6286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937140"/>
            <a:ext cx="81439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kk-KZ" sz="4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Моп-... өзі,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Сүп-сүйкімді</a:t>
            </a:r>
            <a:r>
              <a:rPr kumimoji="0" lang="kk-KZ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қозы</a:t>
            </a: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smile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786322"/>
            <a:ext cx="628650" cy="6286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937140"/>
            <a:ext cx="81439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kk-KZ" sz="4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Моп-... өзі,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Сүп-...</a:t>
            </a:r>
            <a:r>
              <a:rPr kumimoji="0" lang="kk-KZ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қозы</a:t>
            </a: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smile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786322"/>
            <a:ext cx="628650" cy="6286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937140"/>
            <a:ext cx="81439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kk-KZ" sz="4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Моп-... өзі,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Сүп-...</a:t>
            </a:r>
            <a:r>
              <a:rPr kumimoji="0" lang="kk-KZ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 ... </a:t>
            </a: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smile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786322"/>
            <a:ext cx="628650" cy="6286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937140"/>
            <a:ext cx="81439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kk-KZ" sz="4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...-... өзі,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Сүп-...</a:t>
            </a:r>
            <a:r>
              <a:rPr kumimoji="0" lang="kk-KZ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 ... </a:t>
            </a: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smile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786322"/>
            <a:ext cx="628650" cy="6286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937140"/>
            <a:ext cx="8143932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lang="kk-KZ" sz="4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Моп-момақан өзі,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Сүп-сүйкімді</a:t>
            </a:r>
            <a:r>
              <a:rPr kumimoji="0" lang="kk-KZ" sz="5400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қозы</a:t>
            </a:r>
            <a:r>
              <a:rPr kumimoji="0" lang="kk-KZ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smile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786322"/>
            <a:ext cx="628650" cy="6286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78592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48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Біздер санай білеміз,</a:t>
            </a:r>
            <a:endParaRPr kumimoji="0" lang="ru-RU" sz="4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48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Білмегенге күлеміз.</a:t>
            </a:r>
            <a:endParaRPr kumimoji="0" lang="ru-RU" sz="4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48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Біреу, екеу, үш, төрт деп,</a:t>
            </a:r>
            <a:endParaRPr kumimoji="0" lang="ru-RU" sz="4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48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Бес, алты деп жүреміз.</a:t>
            </a:r>
            <a:endParaRPr kumimoji="0" lang="kk-KZ" sz="66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7410" name="Picture 2" descr="C:\Documents and Settings\user\Мои документы\анимаш\анимашки\араквн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72330" y="4524375"/>
            <a:ext cx="1785950" cy="2333625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6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Тіс </a:t>
            </a: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зуб</a:t>
            </a:r>
            <a:endParaRPr kumimoji="0" lang="ru-RU" sz="5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Бет </a:t>
            </a: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лицо</a:t>
            </a:r>
            <a:endParaRPr kumimoji="0" lang="ru-RU" sz="5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Сүлгі </a:t>
            </a: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полотенце</a:t>
            </a:r>
            <a:endParaRPr kumimoji="0" lang="ru-RU" sz="5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Сабын </a:t>
            </a: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kk-KZ" sz="60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мыло</a:t>
            </a:r>
            <a:endParaRPr kumimoji="0" lang="kk-KZ" sz="8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9458" name="Picture 2" descr="C:\Documents and Settings\user\Мои документы\анимаш\анимашки\mult-pict.narod.ru6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29388" y="285728"/>
            <a:ext cx="2084498" cy="3101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00240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pic>
        <p:nvPicPr>
          <p:cNvPr id="16385" name="Picture 1" descr="C:\Documents and Settings\user\Мои документы\анимаш\рамки\bestgif.narod.ru_217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786322"/>
            <a:ext cx="2714612" cy="185417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0034" y="1142984"/>
            <a:ext cx="8215370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kk-KZ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Төрт түлік мал – четыре вида домашнего скота</a:t>
            </a:r>
          </a:p>
          <a:p>
            <a:r>
              <a:rPr lang="kk-KZ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Байлық – богатство</a:t>
            </a:r>
          </a:p>
          <a:p>
            <a:r>
              <a:rPr lang="kk-KZ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 әкеледі – приносит пользу</a:t>
            </a:r>
          </a:p>
          <a:p>
            <a:r>
              <a:rPr lang="kk-KZ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Төл – приплод</a:t>
            </a:r>
          </a:p>
          <a:p>
            <a:endParaRPr lang="kk-KZ" sz="28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1571612"/>
            <a:ext cx="90011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Тісіңді  </a:t>
            </a: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тарақпен тара</a:t>
            </a:r>
            <a:endParaRPr kumimoji="0" lang="ru-RU" sz="4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Шашыңды</a:t>
            </a: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сүлгімен сүрт</a:t>
            </a:r>
            <a:endParaRPr kumimoji="0" lang="ru-RU" sz="4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Бетіңді </a:t>
            </a: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сабынмен жу</a:t>
            </a:r>
            <a:endParaRPr kumimoji="0" lang="ru-RU" sz="44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Қолыңды</a:t>
            </a: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kk-KZ" sz="48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щеткамен тазала</a:t>
            </a:r>
            <a:endParaRPr kumimoji="0" lang="kk-KZ" sz="66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18434" name="Picture 2" descr="C:\Documents and Settings\user\Мои документы\анимаш\анимашки\mult-pict.narod.ru4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738626"/>
            <a:ext cx="1609715" cy="21193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285992"/>
            <a:ext cx="74328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5-жаттығу, 155-бет, </a:t>
            </a:r>
          </a:p>
          <a:p>
            <a:r>
              <a:rPr lang="kk-KZ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сөз жаттау.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6986" y="0"/>
            <a:ext cx="791595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i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Үй жұмысы</a:t>
            </a:r>
            <a:endParaRPr lang="ru-RU" sz="11500" b="1" i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4578" name="Picture 2" descr="C:\Documents and Settings\user\Мои документы\анимаш\анимашки\4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429132"/>
            <a:ext cx="1524007" cy="182880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3045834"/>
            <a:ext cx="7215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</a:tabLst>
            </a:pPr>
            <a:r>
              <a:rPr kumimoji="0" lang="kk-KZ" sz="4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20                                124</a:t>
            </a:r>
            <a:endParaRPr kumimoji="0" lang="ru-RU" sz="4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12" name="Picture 4" descr="F:\ELENA\PowerPoint\Dom_ziv\cow.gif"/>
          <p:cNvPicPr>
            <a:picLocks noChangeAspect="1" noChangeArrowheads="1"/>
          </p:cNvPicPr>
          <p:nvPr/>
        </p:nvPicPr>
        <p:blipFill>
          <a:blip r:embed="rId3" cstate="print"/>
          <a:srcRect l="14444" t="10115" r="14444" b="13405"/>
          <a:stretch>
            <a:fillRect/>
          </a:stretch>
        </p:blipFill>
        <p:spPr bwMode="auto">
          <a:xfrm>
            <a:off x="428596" y="1071546"/>
            <a:ext cx="289560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F:\ELENA\PowerPoint\Dom_ziv\horse.gif"/>
          <p:cNvPicPr>
            <a:picLocks noChangeAspect="1" noChangeArrowheads="1"/>
          </p:cNvPicPr>
          <p:nvPr/>
        </p:nvPicPr>
        <p:blipFill>
          <a:blip r:embed="rId4" cstate="print"/>
          <a:srcRect l="12666" t="9024" r="12666" b="8986"/>
          <a:stretch>
            <a:fillRect/>
          </a:stretch>
        </p:blipFill>
        <p:spPr bwMode="auto">
          <a:xfrm>
            <a:off x="4786314" y="3571876"/>
            <a:ext cx="3338506" cy="304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F:\ELENA\PowerPoint\Dom_ziv\sheep.gif"/>
          <p:cNvPicPr>
            <a:picLocks noChangeAspect="1" noChangeArrowheads="1"/>
          </p:cNvPicPr>
          <p:nvPr/>
        </p:nvPicPr>
        <p:blipFill>
          <a:blip r:embed="rId5" cstate="print"/>
          <a:srcRect l="10001" t="10284" r="10001"/>
          <a:stretch>
            <a:fillRect/>
          </a:stretch>
        </p:blipFill>
        <p:spPr bwMode="auto">
          <a:xfrm>
            <a:off x="3500430" y="1214422"/>
            <a:ext cx="22860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F:\ELENA\PowerPoint\Dom_ziv\goat.gif"/>
          <p:cNvPicPr>
            <a:picLocks noChangeAspect="1" noChangeArrowheads="1"/>
          </p:cNvPicPr>
          <p:nvPr/>
        </p:nvPicPr>
        <p:blipFill>
          <a:blip r:embed="rId6" cstate="print"/>
          <a:srcRect l="13235" t="7843" r="16176"/>
          <a:stretch>
            <a:fillRect/>
          </a:stretch>
        </p:blipFill>
        <p:spPr bwMode="auto">
          <a:xfrm>
            <a:off x="6572264" y="1071546"/>
            <a:ext cx="2357454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3786190"/>
            <a:ext cx="3357572" cy="27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-357222" y="285728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55              47             26                            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660843"/>
            <a:ext cx="86439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</a:tabLst>
            </a:pPr>
            <a:r>
              <a:rPr lang="kk-K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Түйе                              маңырайды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648075" algn="l"/>
              </a:tabLst>
            </a:pPr>
            <a:r>
              <a:rPr kumimoji="0" lang="kk-KZ" sz="44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Жылқы                         </a:t>
            </a:r>
            <a:r>
              <a:rPr lang="kk-K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боздайды</a:t>
            </a:r>
            <a:endParaRPr kumimoji="0" lang="kk-KZ" sz="4400" b="1" i="1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648075" algn="l"/>
              </a:tabLst>
            </a:pPr>
            <a:r>
              <a:rPr lang="kk-K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Сиыр                             маңырайды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</a:tabLst>
            </a:pPr>
            <a:r>
              <a:rPr kumimoji="0" lang="kk-KZ" sz="44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Қой</a:t>
            </a:r>
            <a:r>
              <a:rPr kumimoji="0" lang="kk-KZ" sz="4400" b="1" i="1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кісінейді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648075" algn="l"/>
              </a:tabLst>
            </a:pPr>
            <a:r>
              <a:rPr lang="kk-K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Ешкі                              </a:t>
            </a: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мөңірейді</a:t>
            </a:r>
            <a:endParaRPr kumimoji="0" lang="ru-RU" sz="4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2050" name="Picture 2" descr="C:\Documents and Settings\user\Мои документы\анимаш\анимашки\попагаеге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191496" y="5286388"/>
            <a:ext cx="2880966" cy="127159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85720" y="214290"/>
            <a:ext cx="83582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Сәйкестендіріп жаз.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660843"/>
            <a:ext cx="86439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</a:tabLst>
            </a:pPr>
            <a:r>
              <a:rPr lang="kk-K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Түйе                              маңырайды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648075" algn="l"/>
              </a:tabLst>
            </a:pPr>
            <a:r>
              <a:rPr kumimoji="0" lang="kk-KZ" sz="44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Жылқы                         </a:t>
            </a:r>
            <a:r>
              <a:rPr lang="kk-K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боздайды</a:t>
            </a:r>
            <a:endParaRPr kumimoji="0" lang="kk-KZ" sz="4400" b="1" i="1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648075" algn="l"/>
              </a:tabLst>
            </a:pPr>
            <a:r>
              <a:rPr lang="kk-K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Сиыр                             маңырайды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48075" algn="l"/>
              </a:tabLst>
            </a:pPr>
            <a:r>
              <a:rPr kumimoji="0" lang="kk-KZ" sz="4400" b="1" i="1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Қой</a:t>
            </a:r>
            <a:r>
              <a:rPr kumimoji="0" lang="kk-KZ" sz="4400" b="1" i="1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кісінейді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648075" algn="l"/>
              </a:tabLst>
            </a:pPr>
            <a:r>
              <a:rPr lang="kk-KZ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Ешкі                              </a:t>
            </a: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мөңірейді</a:t>
            </a:r>
            <a:endParaRPr kumimoji="0" lang="ru-RU" sz="40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2050" name="Picture 2" descr="C:\Documents and Settings\user\Мои документы\анимаш\анимашки\попагаеге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191496" y="5286388"/>
            <a:ext cx="2880966" cy="127159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85720" y="214290"/>
            <a:ext cx="83582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Сәйкестендіріп жаз.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928794" y="2143116"/>
            <a:ext cx="364333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357422" y="2786058"/>
            <a:ext cx="328614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857356" y="3429000"/>
            <a:ext cx="3786214" cy="1357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643042" y="3500438"/>
            <a:ext cx="407196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928794" y="2214554"/>
            <a:ext cx="3500462" cy="25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14282" y="589200"/>
            <a:ext cx="864399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kk-KZ" sz="2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2. «</a:t>
            </a:r>
            <a:r>
              <a:rPr lang="kk-KZ" sz="2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Балық қаңқасы</a:t>
            </a:r>
            <a:r>
              <a:rPr lang="kk-KZ" sz="2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kk-KZ" sz="2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оқыту техникасын қолданып, </a:t>
            </a:r>
            <a:r>
              <a:rPr lang="kk-KZ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төрт түліктің төлін анықтаңдар.</a:t>
            </a:r>
            <a:endParaRPr lang="ru-RU" sz="28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 rot="2788128">
            <a:off x="511175" y="2332038"/>
            <a:ext cx="2063750" cy="1936750"/>
          </a:xfrm>
          <a:prstGeom prst="rtTriangl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2000" tIns="0" rIns="0" bIns="0" anchor="b" anchorCtr="1">
            <a:normAutofit fontScale="40000" lnSpcReduction="20000"/>
          </a:bodyPr>
          <a:lstStyle/>
          <a:p>
            <a:pPr algn="ctr">
              <a:spcAft>
                <a:spcPts val="1000"/>
              </a:spcAft>
              <a:defRPr/>
            </a:pPr>
            <a:r>
              <a:rPr lang="kk-KZ" sz="6400" dirty="0" smtClean="0">
                <a:solidFill>
                  <a:srgbClr val="C00000"/>
                </a:solidFill>
                <a:latin typeface="Times New Roman" pitchFamily="18" charset="0"/>
              </a:rPr>
              <a:t>Төрт түлік</a:t>
            </a:r>
            <a:endParaRPr lang="kk-KZ" sz="6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1300" name="AutoShape 36"/>
          <p:cNvSpPr>
            <a:spLocks noChangeShapeType="1"/>
          </p:cNvSpPr>
          <p:nvPr/>
        </p:nvSpPr>
        <p:spPr bwMode="auto">
          <a:xfrm flipV="1">
            <a:off x="1571604" y="3143247"/>
            <a:ext cx="6143668" cy="53975"/>
          </a:xfrm>
          <a:prstGeom prst="straightConnector1">
            <a:avLst/>
          </a:prstGeom>
          <a:noFill/>
          <a:ln w="41275" cap="flat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"/>
          </a:sp3d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0487" name="AutoShape 35"/>
          <p:cNvSpPr>
            <a:spLocks noChangeArrowheads="1"/>
          </p:cNvSpPr>
          <p:nvPr/>
        </p:nvSpPr>
        <p:spPr bwMode="auto">
          <a:xfrm rot="2659479">
            <a:off x="7825193" y="2802097"/>
            <a:ext cx="732794" cy="682301"/>
          </a:xfrm>
          <a:prstGeom prst="rtTriangl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0488" name="AutoShape 34"/>
          <p:cNvCxnSpPr>
            <a:cxnSpLocks noChangeShapeType="1"/>
          </p:cNvCxnSpPr>
          <p:nvPr/>
        </p:nvCxnSpPr>
        <p:spPr bwMode="auto">
          <a:xfrm>
            <a:off x="2286000" y="3214688"/>
            <a:ext cx="914400" cy="113030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89" name="AutoShape 33"/>
          <p:cNvCxnSpPr>
            <a:cxnSpLocks noChangeShapeType="1"/>
          </p:cNvCxnSpPr>
          <p:nvPr/>
        </p:nvCxnSpPr>
        <p:spPr bwMode="auto">
          <a:xfrm>
            <a:off x="3500438" y="3143250"/>
            <a:ext cx="920750" cy="1027113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0" name="AutoShape 32"/>
          <p:cNvCxnSpPr>
            <a:cxnSpLocks noChangeShapeType="1"/>
          </p:cNvCxnSpPr>
          <p:nvPr/>
        </p:nvCxnSpPr>
        <p:spPr bwMode="auto">
          <a:xfrm>
            <a:off x="4786313" y="3143250"/>
            <a:ext cx="936625" cy="1011238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1" name="AutoShape 31"/>
          <p:cNvCxnSpPr>
            <a:cxnSpLocks noChangeShapeType="1"/>
          </p:cNvCxnSpPr>
          <p:nvPr/>
        </p:nvCxnSpPr>
        <p:spPr bwMode="auto">
          <a:xfrm>
            <a:off x="6000750" y="3143250"/>
            <a:ext cx="785813" cy="1000125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sp>
        <p:nvSpPr>
          <p:cNvPr id="20492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493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098675" algn="l"/>
              </a:tabLst>
            </a:pPr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>
              <a:tabLst>
                <a:tab pos="2098675" algn="l"/>
              </a:tabLst>
            </a:pPr>
            <a:r>
              <a:rPr lang="kk-KZ" sz="1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600"/>
          </a:p>
          <a:p>
            <a:pPr eaLnBrk="0" hangingPunct="0">
              <a:tabLst>
                <a:tab pos="2098675" algn="l"/>
              </a:tabLst>
            </a:pPr>
            <a:endParaRPr lang="ru-RU"/>
          </a:p>
        </p:txBody>
      </p:sp>
      <p:cxnSp>
        <p:nvCxnSpPr>
          <p:cNvPr id="20494" name="AutoShape 39"/>
          <p:cNvCxnSpPr>
            <a:cxnSpLocks noChangeShapeType="1"/>
          </p:cNvCxnSpPr>
          <p:nvPr/>
        </p:nvCxnSpPr>
        <p:spPr bwMode="auto">
          <a:xfrm flipV="1">
            <a:off x="2286000" y="2143125"/>
            <a:ext cx="731838" cy="1065213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5" name="AutoShape 40"/>
          <p:cNvCxnSpPr>
            <a:cxnSpLocks noChangeShapeType="1"/>
          </p:cNvCxnSpPr>
          <p:nvPr/>
        </p:nvCxnSpPr>
        <p:spPr bwMode="auto">
          <a:xfrm flipV="1">
            <a:off x="3500438" y="2071688"/>
            <a:ext cx="731837" cy="106521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6" name="AutoShape 41"/>
          <p:cNvCxnSpPr>
            <a:cxnSpLocks noChangeShapeType="1"/>
          </p:cNvCxnSpPr>
          <p:nvPr/>
        </p:nvCxnSpPr>
        <p:spPr bwMode="auto">
          <a:xfrm flipV="1">
            <a:off x="4786313" y="2071688"/>
            <a:ext cx="731837" cy="106521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7" name="AutoShape 42"/>
          <p:cNvCxnSpPr>
            <a:cxnSpLocks noChangeShapeType="1"/>
          </p:cNvCxnSpPr>
          <p:nvPr/>
        </p:nvCxnSpPr>
        <p:spPr bwMode="auto">
          <a:xfrm flipV="1">
            <a:off x="6000750" y="2071688"/>
            <a:ext cx="731838" cy="106521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sp>
        <p:nvSpPr>
          <p:cNvPr id="20498" name="Rectangle 43"/>
          <p:cNvSpPr>
            <a:spLocks noChangeArrowheads="1"/>
          </p:cNvSpPr>
          <p:nvPr/>
        </p:nvSpPr>
        <p:spPr bwMode="auto">
          <a:xfrm>
            <a:off x="357188" y="3204476"/>
            <a:ext cx="87868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2098675" algn="l"/>
              </a:tabLst>
            </a:pPr>
            <a:r>
              <a:rPr lang="kk-KZ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</a:t>
            </a:r>
          </a:p>
          <a:p>
            <a:pPr eaLnBrk="0" hangingPunct="0">
              <a:tabLst>
                <a:tab pos="2098675" algn="l"/>
              </a:tabLst>
            </a:pPr>
            <a:endParaRPr lang="kk-KZ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098675" algn="l"/>
              </a:tabLst>
            </a:pPr>
            <a:r>
              <a:rPr lang="kk-KZ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</a:t>
            </a:r>
          </a:p>
          <a:p>
            <a:pPr eaLnBrk="0" hangingPunct="0">
              <a:tabLst>
                <a:tab pos="2098675" algn="l"/>
              </a:tabLst>
            </a:pPr>
            <a:r>
              <a:rPr lang="kk-KZ" sz="16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</a:t>
            </a:r>
          </a:p>
          <a:p>
            <a:pPr eaLnBrk="0" hangingPunct="0">
              <a:tabLst>
                <a:tab pos="2098675" algn="l"/>
              </a:tabLst>
            </a:pPr>
            <a:r>
              <a:rPr lang="kk-KZ" sz="16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</a:p>
          <a:p>
            <a:pPr eaLnBrk="0" hangingPunct="0">
              <a:tabLst>
                <a:tab pos="2098675" algn="l"/>
              </a:tabLst>
            </a:pPr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Түйе            Сиыр        Қой       Жылқы      Ешкі</a:t>
            </a:r>
            <a:endParaRPr lang="ru-RU" sz="2400" dirty="0" smtClean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098675" algn="l"/>
              </a:tabLst>
            </a:pPr>
            <a:endParaRPr lang="ru-RU" sz="14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cxnSp>
        <p:nvCxnSpPr>
          <p:cNvPr id="27" name="AutoShape 31"/>
          <p:cNvCxnSpPr>
            <a:cxnSpLocks noChangeShapeType="1"/>
          </p:cNvCxnSpPr>
          <p:nvPr/>
        </p:nvCxnSpPr>
        <p:spPr bwMode="auto">
          <a:xfrm>
            <a:off x="7000892" y="3143248"/>
            <a:ext cx="1025826" cy="101251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2" name="AutoShape 31"/>
          <p:cNvCxnSpPr>
            <a:cxnSpLocks noChangeShapeType="1"/>
          </p:cNvCxnSpPr>
          <p:nvPr/>
        </p:nvCxnSpPr>
        <p:spPr bwMode="auto">
          <a:xfrm rot="5400000">
            <a:off x="6893735" y="2321711"/>
            <a:ext cx="928694" cy="71438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  <p:bldP spid="1128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214282" y="571612"/>
            <a:ext cx="864399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kk-KZ" sz="2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2. «</a:t>
            </a:r>
            <a:r>
              <a:rPr lang="kk-KZ" sz="2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Балық қаңқасы</a:t>
            </a:r>
            <a:r>
              <a:rPr lang="kk-KZ" sz="2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kk-KZ" sz="28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оқыту техникасын қолданып, </a:t>
            </a:r>
            <a:r>
              <a:rPr lang="kk-KZ" sz="28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төрт түліктің төлін анықтаңдар.</a:t>
            </a:r>
            <a:endParaRPr lang="ru-RU" sz="28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eaLnBrk="0" hangingPunct="0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 rot="2788128">
            <a:off x="511175" y="2332038"/>
            <a:ext cx="2063750" cy="1936750"/>
          </a:xfrm>
          <a:prstGeom prst="rtTriangl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2000" tIns="0" rIns="0" bIns="0" anchor="b" anchorCtr="1">
            <a:normAutofit fontScale="40000" lnSpcReduction="20000"/>
          </a:bodyPr>
          <a:lstStyle/>
          <a:p>
            <a:pPr algn="ctr">
              <a:spcAft>
                <a:spcPts val="1000"/>
              </a:spcAft>
              <a:defRPr/>
            </a:pPr>
            <a:r>
              <a:rPr lang="kk-KZ" sz="6400" dirty="0" smtClean="0">
                <a:solidFill>
                  <a:srgbClr val="C00000"/>
                </a:solidFill>
                <a:latin typeface="Times New Roman" pitchFamily="18" charset="0"/>
              </a:rPr>
              <a:t>Төрт түлік</a:t>
            </a:r>
            <a:endParaRPr lang="kk-KZ" sz="6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1300" name="AutoShape 36"/>
          <p:cNvSpPr>
            <a:spLocks noChangeShapeType="1"/>
          </p:cNvSpPr>
          <p:nvPr/>
        </p:nvSpPr>
        <p:spPr bwMode="auto">
          <a:xfrm flipV="1">
            <a:off x="1571604" y="3143247"/>
            <a:ext cx="6143668" cy="53975"/>
          </a:xfrm>
          <a:prstGeom prst="straightConnector1">
            <a:avLst/>
          </a:prstGeom>
          <a:noFill/>
          <a:ln w="41275" cap="flat">
            <a:solidFill>
              <a:srgbClr val="0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"/>
          </a:sp3d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20487" name="AutoShape 35"/>
          <p:cNvSpPr>
            <a:spLocks noChangeArrowheads="1"/>
          </p:cNvSpPr>
          <p:nvPr/>
        </p:nvSpPr>
        <p:spPr bwMode="auto">
          <a:xfrm rot="2659479">
            <a:off x="7825193" y="2802097"/>
            <a:ext cx="732794" cy="682301"/>
          </a:xfrm>
          <a:prstGeom prst="rtTriangl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0488" name="AutoShape 34"/>
          <p:cNvCxnSpPr>
            <a:cxnSpLocks noChangeShapeType="1"/>
          </p:cNvCxnSpPr>
          <p:nvPr/>
        </p:nvCxnSpPr>
        <p:spPr bwMode="auto">
          <a:xfrm>
            <a:off x="2286000" y="3214688"/>
            <a:ext cx="914400" cy="113030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89" name="AutoShape 33"/>
          <p:cNvCxnSpPr>
            <a:cxnSpLocks noChangeShapeType="1"/>
          </p:cNvCxnSpPr>
          <p:nvPr/>
        </p:nvCxnSpPr>
        <p:spPr bwMode="auto">
          <a:xfrm>
            <a:off x="3500438" y="3143250"/>
            <a:ext cx="920750" cy="1027113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0" name="AutoShape 32"/>
          <p:cNvCxnSpPr>
            <a:cxnSpLocks noChangeShapeType="1"/>
          </p:cNvCxnSpPr>
          <p:nvPr/>
        </p:nvCxnSpPr>
        <p:spPr bwMode="auto">
          <a:xfrm>
            <a:off x="4786313" y="3143250"/>
            <a:ext cx="936625" cy="1011238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1" name="AutoShape 31"/>
          <p:cNvCxnSpPr>
            <a:cxnSpLocks noChangeShapeType="1"/>
          </p:cNvCxnSpPr>
          <p:nvPr/>
        </p:nvCxnSpPr>
        <p:spPr bwMode="auto">
          <a:xfrm>
            <a:off x="6000750" y="3143250"/>
            <a:ext cx="785813" cy="1000125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sp>
        <p:nvSpPr>
          <p:cNvPr id="20492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0493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098675" algn="l"/>
              </a:tabLst>
            </a:pPr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>
              <a:tabLst>
                <a:tab pos="2098675" algn="l"/>
              </a:tabLst>
            </a:pPr>
            <a:r>
              <a:rPr lang="kk-KZ" sz="1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600"/>
          </a:p>
          <a:p>
            <a:pPr eaLnBrk="0" hangingPunct="0">
              <a:tabLst>
                <a:tab pos="2098675" algn="l"/>
              </a:tabLst>
            </a:pPr>
            <a:endParaRPr lang="ru-RU"/>
          </a:p>
        </p:txBody>
      </p:sp>
      <p:cxnSp>
        <p:nvCxnSpPr>
          <p:cNvPr id="20494" name="AutoShape 39"/>
          <p:cNvCxnSpPr>
            <a:cxnSpLocks noChangeShapeType="1"/>
          </p:cNvCxnSpPr>
          <p:nvPr/>
        </p:nvCxnSpPr>
        <p:spPr bwMode="auto">
          <a:xfrm flipV="1">
            <a:off x="2286000" y="2143125"/>
            <a:ext cx="731838" cy="1065213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5" name="AutoShape 40"/>
          <p:cNvCxnSpPr>
            <a:cxnSpLocks noChangeShapeType="1"/>
          </p:cNvCxnSpPr>
          <p:nvPr/>
        </p:nvCxnSpPr>
        <p:spPr bwMode="auto">
          <a:xfrm flipV="1">
            <a:off x="3500438" y="2071688"/>
            <a:ext cx="731837" cy="106521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6" name="AutoShape 41"/>
          <p:cNvCxnSpPr>
            <a:cxnSpLocks noChangeShapeType="1"/>
          </p:cNvCxnSpPr>
          <p:nvPr/>
        </p:nvCxnSpPr>
        <p:spPr bwMode="auto">
          <a:xfrm flipV="1">
            <a:off x="4786313" y="2071688"/>
            <a:ext cx="731837" cy="106521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497" name="AutoShape 42"/>
          <p:cNvCxnSpPr>
            <a:cxnSpLocks noChangeShapeType="1"/>
          </p:cNvCxnSpPr>
          <p:nvPr/>
        </p:nvCxnSpPr>
        <p:spPr bwMode="auto">
          <a:xfrm flipV="1">
            <a:off x="6000750" y="2071688"/>
            <a:ext cx="731838" cy="1065212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sp>
        <p:nvSpPr>
          <p:cNvPr id="20498" name="Rectangle 43"/>
          <p:cNvSpPr>
            <a:spLocks noChangeArrowheads="1"/>
          </p:cNvSpPr>
          <p:nvPr/>
        </p:nvSpPr>
        <p:spPr bwMode="auto">
          <a:xfrm>
            <a:off x="1785918" y="1205248"/>
            <a:ext cx="7358082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2098675" algn="l"/>
              </a:tabLst>
            </a:pPr>
            <a:r>
              <a:rPr lang="kk-KZ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</a:t>
            </a:r>
          </a:p>
          <a:p>
            <a:pPr eaLnBrk="0" hangingPunct="0">
              <a:tabLst>
                <a:tab pos="2098675" algn="l"/>
              </a:tabLst>
            </a:pPr>
            <a:endParaRPr lang="kk-KZ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098675" algn="l"/>
              </a:tabLst>
            </a:pPr>
            <a:r>
              <a:rPr lang="kk-KZ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lang="kk-KZ" sz="16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бота           бұзау        қозы      құлын    лақ</a:t>
            </a:r>
          </a:p>
          <a:p>
            <a:pPr eaLnBrk="0" hangingPunct="0">
              <a:tabLst>
                <a:tab pos="2098675" algn="l"/>
              </a:tabLst>
            </a:pPr>
            <a:endParaRPr lang="kk-KZ" sz="2400" b="1" dirty="0" smtClean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098675" algn="l"/>
              </a:tabLst>
            </a:pPr>
            <a:endParaRPr lang="kk-KZ" sz="2400" b="1" dirty="0" smtClean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098675" algn="l"/>
              </a:tabLst>
            </a:pPr>
            <a:endParaRPr lang="kk-KZ" sz="1600" b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098675" algn="l"/>
              </a:tabLst>
            </a:pPr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</a:p>
          <a:p>
            <a:pPr eaLnBrk="0" hangingPunct="0">
              <a:tabLst>
                <a:tab pos="2098675" algn="l"/>
              </a:tabLst>
            </a:pPr>
            <a:endParaRPr lang="kk-KZ" sz="2400" b="1" dirty="0" smtClean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098675" algn="l"/>
              </a:tabLst>
            </a:pPr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eaLnBrk="0" hangingPunct="0">
              <a:tabLst>
                <a:tab pos="2098675" algn="l"/>
              </a:tabLst>
            </a:pPr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Түйе         Сиыр      Қой     Жылқы    Ешкі</a:t>
            </a:r>
            <a:endParaRPr lang="ru-RU" sz="2400" dirty="0" smtClean="0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2098675" algn="l"/>
              </a:tabLst>
            </a:pPr>
            <a:endParaRPr lang="ru-RU" sz="14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cxnSp>
        <p:nvCxnSpPr>
          <p:cNvPr id="27" name="AutoShape 31"/>
          <p:cNvCxnSpPr>
            <a:cxnSpLocks noChangeShapeType="1"/>
          </p:cNvCxnSpPr>
          <p:nvPr/>
        </p:nvCxnSpPr>
        <p:spPr bwMode="auto">
          <a:xfrm>
            <a:off x="7000892" y="3143248"/>
            <a:ext cx="1025826" cy="101251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2" name="AutoShape 31"/>
          <p:cNvCxnSpPr>
            <a:cxnSpLocks noChangeShapeType="1"/>
          </p:cNvCxnSpPr>
          <p:nvPr/>
        </p:nvCxnSpPr>
        <p:spPr bwMode="auto">
          <a:xfrm rot="5400000">
            <a:off x="6893735" y="2321711"/>
            <a:ext cx="928694" cy="71438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  <p:bldP spid="1128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075912"/>
            <a:ext cx="81439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smile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0"/>
            <a:ext cx="628650" cy="6286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8596" y="928671"/>
          <a:ext cx="8429683" cy="5143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714669"/>
                <a:gridCol w="1872479"/>
                <a:gridCol w="1842535"/>
              </a:tblGrid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3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latin typeface="Times New Roman" pitchFamily="18" charset="0"/>
                          <a:cs typeface="Times New Roman" pitchFamily="18" charset="0"/>
                        </a:rPr>
                        <a:t>Дұрыс</a:t>
                      </a: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latin typeface="Times New Roman" pitchFamily="18" charset="0"/>
                          <a:cs typeface="Times New Roman" pitchFamily="18" charset="0"/>
                        </a:rPr>
                        <a:t>Бұрыс</a:t>
                      </a: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Қойдың төлі – бұзау.</a:t>
                      </a:r>
                      <a:endParaRPr lang="ru-RU" sz="3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Төрт түлік пайда әкеледі.</a:t>
                      </a:r>
                      <a:endParaRPr lang="ru-RU" sz="3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Сүттен ет жасалады.</a:t>
                      </a:r>
                      <a:endParaRPr lang="ru-RU" sz="3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Теріден қалам жасайды.</a:t>
                      </a:r>
                      <a:endParaRPr lang="ru-RU" sz="3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Шұбат- түйе сүті.</a:t>
                      </a:r>
                      <a:endParaRPr lang="ru-RU" sz="3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Қымыз – сиыр сүті.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FF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2075912"/>
            <a:ext cx="81439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kk-KZ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 descr="smile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0"/>
            <a:ext cx="628650" cy="6286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0800000">
            <a:off x="7715272" y="5286388"/>
            <a:ext cx="1428728" cy="1571612"/>
          </a:xfrm>
          <a:prstGeom prst="rect">
            <a:avLst/>
          </a:prstGeom>
          <a:noFill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16200000">
            <a:off x="71442" y="5357830"/>
            <a:ext cx="1428728" cy="1571612"/>
          </a:xfrm>
          <a:prstGeom prst="rect">
            <a:avLst/>
          </a:prstGeom>
          <a:noFill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 r="59277" b="67647"/>
          <a:stretch>
            <a:fillRect/>
          </a:stretch>
        </p:blipFill>
        <p:spPr bwMode="auto">
          <a:xfrm rot="5400000">
            <a:off x="7643830" y="-71442"/>
            <a:ext cx="1428728" cy="1571612"/>
          </a:xfrm>
          <a:prstGeom prst="rect">
            <a:avLst/>
          </a:prstGeom>
          <a:noFill/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28596" y="928671"/>
          <a:ext cx="8429683" cy="5143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714669"/>
                <a:gridCol w="1872479"/>
                <a:gridCol w="1842535"/>
              </a:tblGrid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3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latin typeface="Times New Roman" pitchFamily="18" charset="0"/>
                          <a:cs typeface="Times New Roman" pitchFamily="18" charset="0"/>
                        </a:rPr>
                        <a:t>Дұрыс</a:t>
                      </a: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latin typeface="Times New Roman" pitchFamily="18" charset="0"/>
                          <a:cs typeface="Times New Roman" pitchFamily="18" charset="0"/>
                        </a:rPr>
                        <a:t>Бұрыс</a:t>
                      </a: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Қойдың </a:t>
                      </a:r>
                      <a:r>
                        <a:rPr lang="kk-KZ" sz="32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төлі – </a:t>
                      </a:r>
                      <a:r>
                        <a:rPr lang="kk-KZ" sz="3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қозы.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Төрт түлік пайда әкеледі.</a:t>
                      </a:r>
                      <a:endParaRPr lang="ru-RU" sz="3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Сүттен ет жасалады.</a:t>
                      </a:r>
                      <a:endParaRPr lang="ru-RU" sz="3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Теріден қалам жасайды.</a:t>
                      </a:r>
                      <a:endParaRPr lang="ru-RU" sz="3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Шұбат- түйе сүті.</a:t>
                      </a:r>
                      <a:endParaRPr lang="ru-RU" sz="320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Қымыз – сиыр сүті.</a:t>
                      </a:r>
                      <a:endParaRPr lang="ru-RU" sz="32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FF00FF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Плюс 9"/>
          <p:cNvSpPr/>
          <p:nvPr/>
        </p:nvSpPr>
        <p:spPr>
          <a:xfrm>
            <a:off x="5786446" y="1785926"/>
            <a:ext cx="428628" cy="428628"/>
          </a:xfrm>
          <a:prstGeom prst="mathPlus">
            <a:avLst>
              <a:gd name="adj1" fmla="val 1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1" name="Плюс 10"/>
          <p:cNvSpPr/>
          <p:nvPr/>
        </p:nvSpPr>
        <p:spPr>
          <a:xfrm>
            <a:off x="5786446" y="2500306"/>
            <a:ext cx="428628" cy="428628"/>
          </a:xfrm>
          <a:prstGeom prst="mathPlus">
            <a:avLst>
              <a:gd name="adj1" fmla="val 1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2" name="Плюс 11"/>
          <p:cNvSpPr/>
          <p:nvPr/>
        </p:nvSpPr>
        <p:spPr>
          <a:xfrm>
            <a:off x="7786710" y="3286124"/>
            <a:ext cx="428628" cy="428628"/>
          </a:xfrm>
          <a:prstGeom prst="mathPlus">
            <a:avLst>
              <a:gd name="adj1" fmla="val 1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3" name="Плюс 12"/>
          <p:cNvSpPr/>
          <p:nvPr/>
        </p:nvSpPr>
        <p:spPr>
          <a:xfrm>
            <a:off x="7786710" y="4000504"/>
            <a:ext cx="428628" cy="428628"/>
          </a:xfrm>
          <a:prstGeom prst="mathPlus">
            <a:avLst>
              <a:gd name="adj1" fmla="val 1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5" name="Плюс 14"/>
          <p:cNvSpPr/>
          <p:nvPr/>
        </p:nvSpPr>
        <p:spPr>
          <a:xfrm>
            <a:off x="5857884" y="4786322"/>
            <a:ext cx="428628" cy="428628"/>
          </a:xfrm>
          <a:prstGeom prst="mathPlus">
            <a:avLst>
              <a:gd name="adj1" fmla="val 1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6" name="Плюс 15"/>
          <p:cNvSpPr/>
          <p:nvPr/>
        </p:nvSpPr>
        <p:spPr>
          <a:xfrm>
            <a:off x="7786710" y="5500702"/>
            <a:ext cx="428628" cy="428628"/>
          </a:xfrm>
          <a:prstGeom prst="mathPlus">
            <a:avLst>
              <a:gd name="adj1" fmla="val 1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312</Words>
  <Application>Microsoft Office PowerPoint</Application>
  <PresentationFormat>Экран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“Келешек” баспасынан жарық көрген қазақ тілі мен әдебиеті әдістемелік бірлестігінің “Жас маманға жәрдем” атты әдістемелік көмекші құралы</dc:title>
  <cp:lastModifiedBy>Дом</cp:lastModifiedBy>
  <cp:revision>30</cp:revision>
  <dcterms:modified xsi:type="dcterms:W3CDTF">2012-04-13T09:16:33Z</dcterms:modified>
</cp:coreProperties>
</file>