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4BD97-D42E-4E86-AD9D-36312F6A079F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690C-FE38-4292-9D5C-4FA14B27A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7551-70BC-42DC-8BEA-4AC07D9F44E8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DC09-C9A7-4C30-B5CD-474EE6880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7FD9D-8AB5-421A-AE18-B2EEF94050E7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09E2-27A2-48A3-BDBE-074CD49BF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6E10-DDEA-4E59-9468-150117CAA703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EDDD5-F545-413C-9D79-FEB793613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AB5C-9896-44A5-A786-CB44A89CD164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1BBB-FDD9-4172-86DD-43ADB2F03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9E67E-B7A6-4D60-B475-65E3F7BDDBFB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71C4-5C91-45DB-8B5F-2671E615B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DA9D-AE58-4791-8C2C-E624D00ECF8D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DBEC1-869F-499D-BFD6-C04C3FC19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8286A-D06F-4753-A5EA-4E668956D264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B667-E86C-420F-9EF3-B8C8B69FA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C64AC-3E56-49E8-A99A-CD45E1CC7BFB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136F-B20F-46E9-9E71-1EA2EAB3D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354A-C93A-4E23-990A-785B7174E6A8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49EA-D0BB-49D3-8828-57809BA5F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C565-6DD8-4712-B61E-81D2F4F5C3C1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B4BC6-6ED1-4530-8EA4-3799D8718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F4DC14-20C7-4A31-B96C-F1B9AC25C359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943078-FECE-48D4-9354-AAE95A848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071563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700" b="1" dirty="0" smtClean="0">
                <a:solidFill>
                  <a:srgbClr val="002060"/>
                </a:solidFill>
              </a:rPr>
              <a:t/>
            </a:r>
            <a:br>
              <a:rPr lang="ru-RU" sz="6700" b="1" dirty="0" smtClean="0">
                <a:solidFill>
                  <a:srgbClr val="002060"/>
                </a:solidFill>
              </a:rPr>
            </a:br>
            <a:r>
              <a:rPr lang="ru-RU" sz="6700" b="1" dirty="0" smtClean="0">
                <a:solidFill>
                  <a:srgbClr val="002060"/>
                </a:solidFill>
              </a:rPr>
              <a:t>Старинный </a:t>
            </a:r>
            <a:r>
              <a:rPr lang="ru-RU" sz="6700" b="1" dirty="0">
                <a:solidFill>
                  <a:srgbClr val="002060"/>
                </a:solidFill>
              </a:rPr>
              <a:t>замок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43175"/>
          </a:xfrm>
        </p:spPr>
        <p:txBody>
          <a:bodyPr/>
          <a:lstStyle/>
          <a:p>
            <a:r>
              <a:rPr lang="ru-RU" sz="4000" i="1" smtClean="0">
                <a:solidFill>
                  <a:srgbClr val="FF0000"/>
                </a:solidFill>
              </a:rPr>
              <a:t>коллективная работа </a:t>
            </a:r>
          </a:p>
          <a:p>
            <a:endParaRPr lang="ru-RU" sz="4000" i="1" smtClean="0">
              <a:solidFill>
                <a:srgbClr val="FF0000"/>
              </a:solidFill>
            </a:endParaRPr>
          </a:p>
          <a:p>
            <a:endParaRPr lang="ru-RU" sz="3600" i="1" smtClean="0">
              <a:solidFill>
                <a:srgbClr val="FF0000"/>
              </a:solidFill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357813" y="5572125"/>
            <a:ext cx="250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Съедина Н.Н.</a:t>
            </a:r>
          </a:p>
          <a:p>
            <a:r>
              <a:rPr lang="ru-RU">
                <a:latin typeface="Calibri" pitchFamily="34" charset="0"/>
              </a:rPr>
              <a:t>Учитель изо и хт</a:t>
            </a:r>
          </a:p>
          <a:p>
            <a:r>
              <a:rPr lang="ru-RU">
                <a:latin typeface="Calibri" pitchFamily="34" charset="0"/>
              </a:rPr>
              <a:t>2012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785813"/>
            <a:ext cx="65722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Т.Н. Проснякова. Творческая мастерская. Учебник для 4 класса Самара:Корпорация «Фёдоров»,2000.</a:t>
            </a:r>
          </a:p>
          <a:p>
            <a:r>
              <a:rPr lang="ru-RU" smtClean="0">
                <a:latin typeface="Arial" charset="0"/>
              </a:rPr>
              <a:t>    Сканированные картинки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714375" y="428625"/>
            <a:ext cx="7072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cs typeface="Times New Roman" pitchFamily="18" charset="0"/>
              </a:rPr>
              <a:t>Укреплённый замок с высокими башнями, зубчатыми стенами и подъемным мостом - такая же примета рыцарских времён, как гербы, стальные доспехи и турниры. </a:t>
            </a:r>
            <a:endParaRPr lang="ru-RU" sz="1600">
              <a:solidFill>
                <a:srgbClr val="002060"/>
              </a:solidFill>
            </a:endParaRPr>
          </a:p>
          <a:p>
            <a:pPr eaLnBrk="0" hangingPunct="0"/>
            <a:endParaRPr lang="ru-RU"/>
          </a:p>
        </p:txBody>
      </p:sp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357313"/>
            <a:ext cx="61436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57188" y="4357688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Рассмотрите изображение замка. </a:t>
            </a:r>
          </a:p>
          <a:p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Что вы можете сказать о конструкции его основных частей?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642938"/>
            <a:ext cx="64293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785813" y="4357688"/>
            <a:ext cx="757237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2060"/>
                </a:solidFill>
                <a:cs typeface="Times New Roman" pitchFamily="18" charset="0"/>
              </a:rPr>
              <a:t>Какие геометрические фигуры они напоминают? </a:t>
            </a:r>
          </a:p>
          <a:p>
            <a:pPr algn="ctr"/>
            <a:r>
              <a:rPr lang="ru-RU" sz="2800">
                <a:solidFill>
                  <a:srgbClr val="002060"/>
                </a:solidFill>
                <a:cs typeface="Times New Roman" pitchFamily="18" charset="0"/>
              </a:rPr>
              <a:t>Сравните общий вид замка с его планом. </a:t>
            </a:r>
            <a:endParaRPr lang="ru-RU" sz="280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20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Все ли условные обозначения плана вам понятны? </a:t>
            </a:r>
            <a:endParaRPr lang="ru-RU" sz="4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50" y="1143000"/>
            <a:ext cx="83581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1-й этап. </a:t>
            </a:r>
            <a:r>
              <a:rPr lang="ru-RU" sz="2400">
                <a:cs typeface="Times New Roman" pitchFamily="18" charset="0"/>
              </a:rPr>
              <a:t>Проектирование. Выберите «главного архитектора» и нарисуйте план вашего замка. Сосчитайте участников работы. Каждый участник (или пара) делает один конструктивный элемент (например, башню или участок стены). </a:t>
            </a:r>
            <a:endParaRPr lang="ru-RU" sz="2000"/>
          </a:p>
          <a:p>
            <a:pPr eaLnBrk="0" hangingPunct="0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2 - й эта п. </a:t>
            </a:r>
            <a:r>
              <a:rPr lang="ru-RU" sz="2400">
                <a:cs typeface="Times New Roman" pitchFamily="18" charset="0"/>
              </a:rPr>
              <a:t>Подготовка рабочих чертежей. Все участники вы­полняют чертежи своих деталей. </a:t>
            </a:r>
            <a:endParaRPr lang="ru-RU" sz="2000"/>
          </a:p>
          <a:p>
            <a:pPr eaLnBrk="0" hangingPunct="0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3 -.й эта п</a:t>
            </a:r>
            <a:r>
              <a:rPr lang="ru-RU" sz="2400">
                <a:cs typeface="Times New Roman" pitchFamily="18" charset="0"/>
              </a:rPr>
              <a:t>. Подготовка отделочных материалов. Изготовле­ние рельефной бумаги для оформления стен и крыш. </a:t>
            </a:r>
            <a:endParaRPr lang="ru-RU" sz="2000"/>
          </a:p>
          <a:p>
            <a:pPr eaLnBrk="0" hangingPunct="0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4-й этап</a:t>
            </a:r>
            <a:r>
              <a:rPr lang="ru-RU" sz="2400">
                <a:cs typeface="Times New Roman" pitchFamily="18" charset="0"/>
              </a:rPr>
              <a:t>. Вырезание, склеивание деталей и отделка. Сборка готового замка в соответствии с планом. </a:t>
            </a:r>
            <a:endParaRPr lang="ru-RU" sz="3600"/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428750" y="571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Творческий  проект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38" y="428625"/>
            <a:ext cx="7643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cs typeface="Times New Roman" pitchFamily="18" charset="0"/>
              </a:rPr>
              <a:t>Круглая башня с крышей.</a:t>
            </a:r>
          </a:p>
          <a:p>
            <a:pPr algn="ctr"/>
            <a:r>
              <a:rPr lang="ru-RU" sz="2000" b="1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Прорежь узкие окна, которые могут иметь открывающиеся ставни. </a:t>
            </a:r>
            <a:endParaRPr lang="ru-RU" sz="32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75" y="1785938"/>
          <a:ext cx="2919413" cy="1787525"/>
        </p:xfrm>
        <a:graphic>
          <a:graphicData uri="http://schemas.openxmlformats.org/drawingml/2006/table">
            <a:tbl>
              <a:tblPr/>
              <a:tblGrid>
                <a:gridCol w="2401888"/>
                <a:gridCol w="201612"/>
                <a:gridCol w="31591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(,Q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.•...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3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1928813"/>
            <a:ext cx="149542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857625"/>
            <a:ext cx="18573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3857625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25" y="1500188"/>
            <a:ext cx="1425575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8" name="Rectangle 6"/>
          <p:cNvSpPr>
            <a:spLocks noChangeArrowheads="1"/>
          </p:cNvSpPr>
          <p:nvPr/>
        </p:nvSpPr>
        <p:spPr bwMode="auto">
          <a:xfrm>
            <a:off x="3429000" y="4643438"/>
            <a:ext cx="50006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002060"/>
                </a:solidFill>
                <a:cs typeface="Times New Roman" pitchFamily="18" charset="0"/>
              </a:rPr>
              <a:t>Изготовь рельефную бумагу для крыши с беспорядочно расположенными складками. Вырежи из неё нужную форму и приклей на выкройку. </a:t>
            </a:r>
            <a:endParaRPr lang="ru-RU" sz="1600" b="1">
              <a:solidFill>
                <a:srgbClr val="002060"/>
              </a:solidFill>
            </a:endParaRPr>
          </a:p>
          <a:p>
            <a:pPr eaLnBrk="0" hangingPunct="0"/>
            <a:r>
              <a:rPr lang="ru-RU" b="1">
                <a:solidFill>
                  <a:srgbClr val="002060"/>
                </a:solidFill>
                <a:cs typeface="Times New Roman" pitchFamily="18" charset="0"/>
              </a:rPr>
              <a:t>Бумагу с эффектом каменной кладки лучше наклеивать фрагментами. </a:t>
            </a:r>
            <a:endParaRPr lang="ru-RU" sz="1600" b="1">
              <a:solidFill>
                <a:srgbClr val="002060"/>
              </a:solidFill>
            </a:endParaRPr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38" y="642938"/>
          <a:ext cx="6643687" cy="1357312"/>
        </p:xfrm>
        <a:graphic>
          <a:graphicData uri="http://schemas.openxmlformats.org/drawingml/2006/table">
            <a:tbl>
              <a:tblPr/>
              <a:tblGrid>
                <a:gridCol w="6643687"/>
              </a:tblGrid>
              <a:tr h="1357313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Четырёхугольная башня с крыше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".</a:t>
                      </a:r>
                    </a:p>
                    <a:p>
                      <a:pPr marL="47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стороны листа линии расположе ,; прорежь их. Приготовь 4 куска релье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7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них складки в виде неровных попе е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500" y="1928813"/>
          <a:ext cx="2870200" cy="2743200"/>
        </p:xfrm>
        <a:graphic>
          <a:graphicData uri="http://schemas.openxmlformats.org/drawingml/2006/table">
            <a:tbl>
              <a:tblPr/>
              <a:tblGrid>
                <a:gridCol w="1117600"/>
                <a:gridCol w="1752600"/>
              </a:tblGrid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·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·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·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456" name="Picture 1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6286500" y="1357313"/>
            <a:ext cx="25463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3286125"/>
            <a:ext cx="9017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3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4929188" y="3286125"/>
            <a:ext cx="74771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9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2143125"/>
            <a:ext cx="12827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4857750"/>
          <a:ext cx="6000750" cy="1500188"/>
        </p:xfrm>
        <a:graphic>
          <a:graphicData uri="http://schemas.openxmlformats.org/drawingml/2006/table">
            <a:tbl>
              <a:tblPr/>
              <a:tblGrid>
                <a:gridCol w="6000750"/>
              </a:tblGrid>
              <a:tr h="1500188">
                <a:tc>
                  <a:txBody>
                    <a:bodyPr/>
                    <a:lstStyle/>
                    <a:p>
                      <a:pPr marL="15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Четырёхугольная башня с вepхнeй площадкой и карнизом. Стены башни - смотри предыдущий чертеж. Для чертежа карниза возьми бумагу формата АЗ. </a:t>
                      </a:r>
                    </a:p>
                    <a:p>
                      <a:pPr marL="15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625" y="285750"/>
            <a:ext cx="58578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cs typeface="Times New Roman" pitchFamily="18" charset="0"/>
              </a:rPr>
              <a:t>Круглая башня с верхней площадкой. </a:t>
            </a:r>
          </a:p>
          <a:p>
            <a:pPr algn="ctr"/>
            <a:endParaRPr lang="ru-RU" sz="2400" b="1">
              <a:cs typeface="Times New Roman" pitchFamily="18" charset="0"/>
            </a:endParaRPr>
          </a:p>
          <a:p>
            <a:pPr algn="ctr"/>
            <a:r>
              <a:rPr lang="ru-RU" sz="2400">
                <a:cs typeface="Times New Roman" pitchFamily="18" charset="0"/>
              </a:rPr>
              <a:t>На такой площадке всегда находился дозор­ный. За зубцами во время вражеской осады могли укрываться лучники. Для защиты от не­погоды над такой площадкой иногда возводи­ли остроконечную крышу (в виде шатра). </a:t>
            </a:r>
            <a:endParaRPr lang="ru-RU" sz="2000"/>
          </a:p>
          <a:p>
            <a:pPr algn="ctr" eaLnBrk="0" hangingPunct="0"/>
            <a:r>
              <a:rPr lang="ru-RU" sz="2400">
                <a:cs typeface="Times New Roman" pitchFamily="18" charset="0"/>
              </a:rPr>
              <a:t>Чертеж карниза будет иметь два отличия: </a:t>
            </a:r>
            <a:endParaRPr lang="ru-RU" sz="2000"/>
          </a:p>
          <a:p>
            <a:pPr algn="ctr" eaLnBrk="0" hangingPunct="0"/>
            <a:r>
              <a:rPr lang="ru-RU" sz="2400">
                <a:cs typeface="Times New Roman" pitchFamily="18" charset="0"/>
              </a:rPr>
              <a:t>1) вместо размера 310 мм (см. стр. 44) возьми размер 285 мм. При этом получится на один зубец меньше; </a:t>
            </a:r>
            <a:endParaRPr lang="ru-RU" sz="240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>
                <a:latin typeface="Calibri" pitchFamily="34" charset="0"/>
                <a:cs typeface="Times New Roman" pitchFamily="18" charset="0"/>
              </a:rPr>
              <a:t>2) второе отличие найди самостоятельно</a:t>
            </a:r>
            <a:r>
              <a:rPr lang="ru-RU" sz="2000"/>
              <a:t> 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6448425" y="1071563"/>
            <a:ext cx="2338388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625" y="428625"/>
            <a:ext cx="535781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cs typeface="Times New Roman" pitchFamily="18" charset="0"/>
              </a:rPr>
              <a:t>Участок крепостной стены. </a:t>
            </a:r>
          </a:p>
          <a:p>
            <a:endParaRPr lang="ru-RU" sz="2800" b="1">
              <a:cs typeface="Times New Roman" pitchFamily="18" charset="0"/>
            </a:endParaRPr>
          </a:p>
          <a:p>
            <a:r>
              <a:rPr lang="ru-RU" sz="2800">
                <a:cs typeface="Times New Roman" pitchFamily="18" charset="0"/>
              </a:rPr>
              <a:t>По этому чертежу можно сде­лать шаблон для многократного использования. </a:t>
            </a:r>
            <a:endParaRPr lang="ru-RU" sz="2400"/>
          </a:p>
          <a:p>
            <a:pPr eaLnBrk="0" hangingPunct="0"/>
            <a:r>
              <a:rPr lang="ru-RU" sz="1600">
                <a:cs typeface="Times New Roman" pitchFamily="18" charset="0"/>
              </a:rPr>
              <a:t>ВblПОЛНИ </a:t>
            </a:r>
            <a:r>
              <a:rPr lang="ru-RU" sz="2800">
                <a:cs typeface="Times New Roman" pitchFamily="18" charset="0"/>
              </a:rPr>
              <a:t>тиснение по всем линиям сгиба. Сначала склеивай боковые </a:t>
            </a:r>
            <a:r>
              <a:rPr lang="ru-RU" sz="1600">
                <a:cs typeface="Times New Roman" pitchFamily="18" charset="0"/>
              </a:rPr>
              <a:t>CTeHbI. </a:t>
            </a:r>
            <a:r>
              <a:rPr lang="ru-RU" sz="2800">
                <a:cs typeface="Times New Roman" pitchFamily="18" charset="0"/>
              </a:rPr>
              <a:t>Затем вставь внутрь намазанные клеем кла­паны верхней части</a:t>
            </a:r>
            <a:r>
              <a:rPr lang="ru-RU" sz="1200">
                <a:cs typeface="Times New Roman" pitchFamily="18" charset="0"/>
              </a:rPr>
              <a:t>. </a:t>
            </a:r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6143625" y="1357313"/>
            <a:ext cx="2149475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14375" y="428625"/>
            <a:ext cx="7858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cs typeface="Times New Roman" pitchFamily="18" charset="0"/>
              </a:rPr>
              <a:t>Ворота с подъёмным мостом.</a:t>
            </a:r>
          </a:p>
          <a:p>
            <a:pPr algn="ctr"/>
            <a:r>
              <a:rPr lang="ru-RU" b="1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а вом замке поднимался и опускался ревянных рычагов и цепей. По бо полнительные башни. </a:t>
            </a:r>
            <a:endParaRPr lang="ru-RU" sz="280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214563"/>
            <a:ext cx="35512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571625"/>
            <a:ext cx="8540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1357313"/>
            <a:ext cx="7239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3" y="2714625"/>
            <a:ext cx="3714750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785938" y="5287963"/>
            <a:ext cx="6064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>
                <a:cs typeface="Times New Roman" pitchFamily="18" charset="0"/>
              </a:rPr>
              <a:t>Сравни изображения и чертежи крепостной стены и стены, с воротами. В чём сходство </a:t>
            </a:r>
            <a:r>
              <a:rPr lang="ru-RU" sz="1000">
                <a:cs typeface="Times New Roman" pitchFamily="18" charset="0"/>
              </a:rPr>
              <a:t>И </a:t>
            </a:r>
            <a:r>
              <a:rPr lang="ru-RU" sz="1600">
                <a:cs typeface="Times New Roman" pitchFamily="18" charset="0"/>
              </a:rPr>
              <a:t>различие? </a:t>
            </a:r>
            <a:endParaRPr lang="ru-RU" sz="1400"/>
          </a:p>
          <a:p>
            <a:pPr algn="ctr" eaLnBrk="0" hangingPunct="0"/>
            <a:r>
              <a:rPr lang="ru-RU" sz="1600">
                <a:cs typeface="Times New Roman" pitchFamily="18" charset="0"/>
              </a:rPr>
              <a:t>Соберите весь замок в соответствии с планом и окружите его деревьями, выполненными в технике бумагопластики. </a:t>
            </a:r>
            <a:endParaRPr lang="ru-RU" sz="1400"/>
          </a:p>
          <a:p>
            <a:pPr algn="ctr" eaLnBrk="0" hangingPunct="0"/>
            <a:r>
              <a:rPr lang="ru-RU" sz="1600">
                <a:cs typeface="Times New Roman" pitchFamily="18" charset="0"/>
              </a:rPr>
              <a:t>Что ты умеешь делать из бумаги? </a:t>
            </a:r>
            <a:endParaRPr lang="ru-RU" sz="1400"/>
          </a:p>
          <a:p>
            <a:pPr algn="ctr" eaLnBrk="0" hangingPunct="0"/>
            <a:r>
              <a:rPr lang="ru-RU" sz="1600">
                <a:cs typeface="Times New Roman" pitchFamily="18" charset="0"/>
              </a:rPr>
              <a:t>(Составь свой справочник). </a:t>
            </a:r>
            <a:endParaRPr lang="ru-RU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385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Times New Roman</vt:lpstr>
      <vt:lpstr>Тема Office</vt:lpstr>
      <vt:lpstr> Старинный замок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СОШ №24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Старинный замок   </dc:title>
  <dc:creator>3А</dc:creator>
  <cp:lastModifiedBy>Admin</cp:lastModifiedBy>
  <cp:revision>8</cp:revision>
  <dcterms:created xsi:type="dcterms:W3CDTF">2012-02-20T06:57:02Z</dcterms:created>
  <dcterms:modified xsi:type="dcterms:W3CDTF">2012-03-18T12:10:02Z</dcterms:modified>
</cp:coreProperties>
</file>