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89B411-39A7-4117-90D1-82477285EF6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F73E73-B4FA-4C0A-83AC-0890CF679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Составила: Образцова Людмила Николаевна, учитель начальных классов МБОУ СОШ № 16г.Балаково </a:t>
            </a:r>
            <a:r>
              <a:rPr lang="ru-RU" smtClean="0"/>
              <a:t>Саратовской области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3333CC"/>
                </a:solidFill>
              </a:rPr>
              <a:t>      Трудности адаптации первоклассников</a:t>
            </a:r>
            <a:r>
              <a:rPr lang="ru-RU" sz="3200" dirty="0" smtClean="0">
                <a:solidFill>
                  <a:srgbClr val="3333CC"/>
                </a:solidFill>
              </a:rPr>
              <a:t> </a:t>
            </a:r>
            <a:r>
              <a:rPr lang="ru-RU" sz="4400" dirty="0" smtClean="0">
                <a:solidFill>
                  <a:srgbClr val="3333CC"/>
                </a:solidFill>
              </a:rPr>
              <a:t>в школе</a:t>
            </a:r>
            <a:r>
              <a:rPr lang="ru-RU" sz="4400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4" descr="ED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0232" cy="178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Психологические условия адаптации: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контроля за учёбой</a:t>
            </a:r>
          </a:p>
          <a:p>
            <a:r>
              <a:rPr lang="ru-RU" dirty="0" smtClean="0"/>
              <a:t>Поощрение за успехи</a:t>
            </a:r>
          </a:p>
          <a:p>
            <a:r>
              <a:rPr lang="ru-RU" dirty="0" smtClean="0"/>
              <a:t>Моральное стимулирование</a:t>
            </a:r>
          </a:p>
          <a:p>
            <a:r>
              <a:rPr lang="ru-RU" dirty="0" smtClean="0"/>
              <a:t>Развитие самоконтроля и самооценки</a:t>
            </a:r>
            <a:endParaRPr lang="ru-RU" dirty="0"/>
          </a:p>
        </p:txBody>
      </p:sp>
      <p:pic>
        <p:nvPicPr>
          <p:cNvPr id="4" name="Picture 12" descr="http://www.selezneva-lichnost.ru/pic/sovetptrvokl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86190"/>
            <a:ext cx="2381250" cy="1995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Взаимоотношения с ребёнком в семье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          Шкала общения родителей с ребёнком: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 Положительные эмоции    Отрицательные эмоции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-хвалили                                    -упрекали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-поощряли                                -подавляли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-одобряли                                  -унижали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-целовали                                  -обвиняли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-обнимали                                 -осуждали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-ласкали                                     -отвергали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-сопереживали                         -позорили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-улыбались                                -читали нотации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-восхищались                           -лишали чего-то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+mj-lt"/>
              </a:rPr>
              <a:t>-делали подарки                     -ставили  в угол</a:t>
            </a:r>
            <a:endParaRPr lang="ru-RU" sz="2800" dirty="0">
              <a:latin typeface="+mj-lt"/>
            </a:endParaRPr>
          </a:p>
        </p:txBody>
      </p:sp>
      <p:pic>
        <p:nvPicPr>
          <p:cNvPr id="5" name="Picture 6" descr="AG00316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928802"/>
            <a:ext cx="1519238" cy="2438400"/>
          </a:xfrm>
          <a:prstGeom prst="rect">
            <a:avLst/>
          </a:prstGeom>
          <a:noFill/>
        </p:spPr>
      </p:pic>
      <p:pic>
        <p:nvPicPr>
          <p:cNvPr id="6" name="Picture 5" descr="AG00315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643182"/>
            <a:ext cx="148590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Правила, которые помогут ребёнку в общении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Не отнимай чужого, но и своё не отдавай.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Попросили - дай, пытаются отнять - защищайся.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Не дерись без причины.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Зовут играть – иди, не зовут – спроси разрешения играть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вместе, это не стыдно.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Играй честно, не подводи своих товарищей.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Не дразни никого, не канючь, не выпрашивай ничего.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Из-за отметок не плачь, будь гордым. С учителем из-за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отметок не спорь и не обижайся.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Старайся всё делать вовремя и думай о хороших результатах.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Они обязательно у тебя будут.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Не ябедничай и не наговаривай ни на кого.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Старайся быть аккуратным.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Почаще говори: давай дружить, давай играть.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Помни! Ты не лучше всех, ты не хуже всех! Ты –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неповторимый для самого себя, родителей, учителей,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друзей!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                                                                             </a:t>
            </a:r>
            <a:r>
              <a:rPr lang="ru-RU" sz="2800" dirty="0" err="1" smtClean="0">
                <a:latin typeface="+mj-lt"/>
              </a:rPr>
              <a:t>Симон</a:t>
            </a:r>
            <a:r>
              <a:rPr lang="ru-RU" sz="2800" dirty="0" smtClean="0">
                <a:latin typeface="+mj-lt"/>
              </a:rPr>
              <a:t> Соловейчик.</a:t>
            </a:r>
          </a:p>
          <a:p>
            <a:endParaRPr lang="ru-RU" dirty="0"/>
          </a:p>
        </p:txBody>
      </p:sp>
      <p:pic>
        <p:nvPicPr>
          <p:cNvPr id="4" name="Picture 6" descr="j03369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786710" y="1428736"/>
            <a:ext cx="10001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рекомендуемые фразы для общения: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>
                <a:latin typeface="+mj-lt"/>
              </a:rPr>
              <a:t>-Я тысячу раз говорил тебе, что…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-Сколько раз надо повторять…</a:t>
            </a:r>
            <a:endParaRPr lang="ru-RU" dirty="0" smtClean="0"/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-О чём ты только думаешь…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-Неужели тебе трудно запомнить, что…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-Ты становишься…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-Ты такой же как,…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-Отстань, некогда мне…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-Почему Лена(Настя, </a:t>
            </a:r>
            <a:r>
              <a:rPr lang="ru-RU" dirty="0" smtClean="0">
                <a:latin typeface="+mj-lt"/>
              </a:rPr>
              <a:t>Ваня </a:t>
            </a:r>
            <a:r>
              <a:rPr lang="ru-RU" dirty="0" smtClean="0">
                <a:latin typeface="+mj-lt"/>
              </a:rPr>
              <a:t>и т.д.) такая, а ты - нет…</a:t>
            </a:r>
          </a:p>
          <a:p>
            <a:pPr>
              <a:buFontTx/>
              <a:buNone/>
            </a:pPr>
            <a:endParaRPr lang="ru-RU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4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643050"/>
            <a:ext cx="1544637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Рекомендуемые фразы для общения: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>
                <a:latin typeface="+mj-lt"/>
              </a:rPr>
              <a:t>-Ты у меня умный, красивый(и т.д.)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-Как хорошо, что  у меня есть ты.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-Ты у меня молодец.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-Я тебя очень люблю.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-Как хорошо ты это сделал, научи и меня этому.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-Спасибо тебе, я тебе очень благодарна.</a:t>
            </a:r>
          </a:p>
          <a:p>
            <a:pPr>
              <a:buFontTx/>
              <a:buNone/>
            </a:pPr>
            <a:r>
              <a:rPr lang="ru-RU" dirty="0" smtClean="0">
                <a:latin typeface="+mj-lt"/>
              </a:rPr>
              <a:t>-Если бы не ты, я бы никогда с этим не справился.</a:t>
            </a:r>
          </a:p>
          <a:p>
            <a:endParaRPr lang="ru-RU" dirty="0"/>
          </a:p>
        </p:txBody>
      </p:sp>
      <p:pic>
        <p:nvPicPr>
          <p:cNvPr id="4" name="Picture 4" descr="KIDS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85860"/>
            <a:ext cx="24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</a:t>
            </a:r>
            <a:b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Несколько советов психолога  «Как прожить хотя бы один день без нервотрёпки»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Char char="-"/>
            </a:pPr>
            <a:endParaRPr lang="ru-RU" sz="28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Будите ребёнка спокойно. Проснувшись, он должен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 увидеть Вашу улыбку и услышать ваш голос.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Не торопитесь. Умение рассчитать время – Ваша задача.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Если вам это плохо удаётся, вины ребёнка в этом нет.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Не прощайтесь, предупреждая и направляя: «Смотри, не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балуйся!», «Чтобы сегодня не было отметок!». Пожелайте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удачи, найдите несколько ласковых слов.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8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latin typeface="+mj-lt"/>
              </a:rPr>
              <a:t>Забудьте фразу: «Что ты сегодня получил?». Встречая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ребёнка после школы, не обрушивайте на него тысячу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вопросов, дайте немного расслабиться, вспомните, как Вы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+mj-lt"/>
              </a:rPr>
              <a:t>    сами чувствуете себя после рабочего дня.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Несколько советов психолога  «Как прожить хотя бы один день без нервотрёпки»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Tx/>
              <a:buChar char="-"/>
            </a:pPr>
            <a:endParaRPr lang="ru-RU" sz="40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4000" dirty="0" smtClean="0">
                <a:latin typeface="+mj-lt"/>
              </a:rPr>
              <a:t>Если Вы видите, что ребёнок огорчён, молчит – не </a:t>
            </a:r>
          </a:p>
          <a:p>
            <a:pPr>
              <a:lnSpc>
                <a:spcPct val="80000"/>
              </a:lnSpc>
              <a:buNone/>
            </a:pPr>
            <a:r>
              <a:rPr lang="ru-RU" sz="4000" dirty="0" smtClean="0">
                <a:latin typeface="+mj-lt"/>
              </a:rPr>
              <a:t>     допытывайтесь; пусть успокоится и тогда расскажет всё сам.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40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4000" dirty="0" smtClean="0">
                <a:latin typeface="+mj-lt"/>
              </a:rPr>
              <a:t>Выслушав замечания учителя, не торопитесь </a:t>
            </a:r>
          </a:p>
          <a:p>
            <a:pPr>
              <a:lnSpc>
                <a:spcPct val="80000"/>
              </a:lnSpc>
              <a:buNone/>
            </a:pPr>
            <a:r>
              <a:rPr lang="ru-RU" sz="4000" dirty="0" smtClean="0">
                <a:latin typeface="+mj-lt"/>
              </a:rPr>
              <a:t>     устраивать взбучку. Постарайтесь, чтобы Ваш разговор</a:t>
            </a:r>
          </a:p>
          <a:p>
            <a:pPr>
              <a:lnSpc>
                <a:spcPct val="80000"/>
              </a:lnSpc>
              <a:buNone/>
            </a:pPr>
            <a:r>
              <a:rPr lang="ru-RU" sz="4000" dirty="0" smtClean="0">
                <a:latin typeface="+mj-lt"/>
              </a:rPr>
              <a:t>     с учителем проходил без ребёнка.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40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4000" dirty="0" smtClean="0">
                <a:latin typeface="+mj-lt"/>
              </a:rPr>
              <a:t>После школы не торопитесь садиться за уроки. Ребёнку </a:t>
            </a:r>
          </a:p>
          <a:p>
            <a:pPr>
              <a:lnSpc>
                <a:spcPct val="80000"/>
              </a:lnSpc>
              <a:buNone/>
            </a:pPr>
            <a:r>
              <a:rPr lang="ru-RU" sz="4000" dirty="0" smtClean="0">
                <a:latin typeface="+mj-lt"/>
              </a:rPr>
              <a:t>     необходимо 2 часа отдыха. Занятия вечерами бесполезны.</a:t>
            </a:r>
          </a:p>
          <a:p>
            <a:pPr>
              <a:lnSpc>
                <a:spcPct val="80000"/>
              </a:lnSpc>
              <a:buNone/>
            </a:pPr>
            <a:endParaRPr lang="ru-RU" sz="40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4000" dirty="0" smtClean="0">
                <a:latin typeface="+mj-lt"/>
              </a:rPr>
              <a:t>Не заставляйте делать все упражнения сразу: 20 минут </a:t>
            </a:r>
          </a:p>
          <a:p>
            <a:pPr>
              <a:lnSpc>
                <a:spcPct val="80000"/>
              </a:lnSpc>
              <a:buNone/>
            </a:pPr>
            <a:r>
              <a:rPr lang="ru-RU" sz="4000" dirty="0" smtClean="0">
                <a:latin typeface="+mj-lt"/>
              </a:rPr>
              <a:t>    занятий – 10 минут перерыв.</a:t>
            </a:r>
          </a:p>
          <a:p>
            <a:pPr>
              <a:lnSpc>
                <a:spcPct val="80000"/>
              </a:lnSpc>
              <a:buNone/>
            </a:pPr>
            <a:endParaRPr lang="ru-RU" sz="40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40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2800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4" name="Picture 4" descr="FAM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86322"/>
            <a:ext cx="2133600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Несколько советов психолога  «Как прожить хотя бы один день без нервотрёпки»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Char char="-"/>
            </a:pPr>
            <a:endParaRPr lang="ru-RU" sz="2200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dirty="0" smtClean="0"/>
              <a:t>Во время приготовления уроков не сидите «над  душой».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Дайте ребёнку работать самому. Если нужна Ваша помощь –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наберитесь терпения: спокойный тон, поддержка необходимы.</a:t>
            </a:r>
            <a:r>
              <a:rPr lang="ru-RU" sz="2200" dirty="0" smtClean="0"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ru-RU" sz="22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В общении с ребёнком старайтесь избегать условий: «Если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latin typeface="+mj-lt"/>
              </a:rPr>
              <a:t>     ты сделаешь, то..».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dirty="0" smtClean="0">
                <a:latin typeface="+mj-lt"/>
              </a:rPr>
              <a:t>Найдите в течение дня хотя бы полчаса, когда будете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latin typeface="+mj-lt"/>
              </a:rPr>
              <a:t>     принадлежать только ребёнку.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dirty="0" smtClean="0">
                <a:latin typeface="+mj-lt"/>
              </a:rPr>
              <a:t>Выбирайте единую тактику общения с ребёнком всех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latin typeface="+mj-lt"/>
              </a:rPr>
              <a:t>    взрослых в семье. Все разногласия по поводу </a:t>
            </a:r>
            <a:r>
              <a:rPr lang="ru-RU" sz="2200" dirty="0" err="1" smtClean="0">
                <a:latin typeface="+mj-lt"/>
              </a:rPr>
              <a:t>педтактики</a:t>
            </a:r>
            <a:r>
              <a:rPr lang="ru-RU" sz="2200" dirty="0" smtClean="0">
                <a:latin typeface="+mj-lt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latin typeface="+mj-lt"/>
              </a:rPr>
              <a:t>    решайте без него.</a:t>
            </a:r>
          </a:p>
          <a:p>
            <a:pPr>
              <a:lnSpc>
                <a:spcPct val="80000"/>
              </a:lnSpc>
              <a:buNone/>
            </a:pPr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5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3643314"/>
            <a:ext cx="1535112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Несколько советов психолога  «Как прожить хотя бы один день без нервотрёпки»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800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-  </a:t>
            </a:r>
            <a:r>
              <a:rPr lang="ru-RU" sz="2200" dirty="0" smtClean="0">
                <a:latin typeface="+mj-lt"/>
              </a:rPr>
              <a:t>Будьте внимательны к жалобам ребёнка на головную боль, усталость, плохое самочувствие. Чаще всего это объективные показатели переутомления.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 dirty="0" smtClean="0"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 smtClean="0">
                <a:solidFill>
                  <a:srgbClr val="FF0000"/>
                </a:solidFill>
                <a:latin typeface="+mj-lt"/>
              </a:rPr>
              <a:t>-   </a:t>
            </a:r>
            <a:r>
              <a:rPr lang="ru-RU" sz="2200" dirty="0" smtClean="0">
                <a:latin typeface="+mj-lt"/>
              </a:rPr>
              <a:t>Учтите, что даже «большие дети» очень любят сказку перед сном, песенку, ласковое поглаживание. Всё это успокоит ребёнка и поможет снять напряжение, накопившееся за день.</a:t>
            </a:r>
            <a:endParaRPr lang="ru-RU" sz="2200" dirty="0">
              <a:latin typeface="+mj-lt"/>
            </a:endParaRPr>
          </a:p>
        </p:txBody>
      </p:sp>
      <p:pic>
        <p:nvPicPr>
          <p:cNvPr id="4" name="Picture 4" descr="FSBRIC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256"/>
            <a:ext cx="3097212" cy="232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Трудности адаптации первоклассников к школе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8000"/>
                </a:solidFill>
              </a:rPr>
              <a:t>Штурмуйте каждую проблему с энтузиазмом…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008000"/>
                </a:solidFill>
              </a:rPr>
              <a:t>   как если бы от этого зависела Ваша жизнь.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008000"/>
                </a:solidFill>
              </a:rPr>
              <a:t>                                                                 </a:t>
            </a:r>
            <a:r>
              <a:rPr lang="ru-RU" sz="2800" dirty="0" err="1" smtClean="0">
                <a:solidFill>
                  <a:srgbClr val="008000"/>
                </a:solidFill>
              </a:rPr>
              <a:t>Л.Кьюби</a:t>
            </a:r>
            <a:endParaRPr lang="ru-RU" sz="2800" dirty="0">
              <a:solidFill>
                <a:srgbClr val="008000"/>
              </a:solidFill>
            </a:endParaRPr>
          </a:p>
        </p:txBody>
      </p:sp>
      <p:pic>
        <p:nvPicPr>
          <p:cNvPr id="4" name="Picture 5" descr="j02819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143248"/>
            <a:ext cx="1801813" cy="170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Физиологические условия адаптации: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Приобщение ребёнка к школе</a:t>
            </a:r>
          </a:p>
          <a:p>
            <a:r>
              <a:rPr lang="ru-RU" dirty="0" smtClean="0"/>
              <a:t>Вступление в новый коллектив</a:t>
            </a:r>
          </a:p>
          <a:p>
            <a:r>
              <a:rPr lang="ru-RU" dirty="0" smtClean="0"/>
              <a:t>Изменение режима дня</a:t>
            </a:r>
          </a:p>
          <a:p>
            <a:r>
              <a:rPr lang="ru-RU" dirty="0" smtClean="0"/>
              <a:t>Привыкание к новому  виду деятельности – «учение»</a:t>
            </a:r>
            <a:endParaRPr lang="ru-RU" dirty="0"/>
          </a:p>
        </p:txBody>
      </p:sp>
      <p:pic>
        <p:nvPicPr>
          <p:cNvPr id="2050" name="Picture 2" descr="http://t1.gstatic.com/images?q=tbn:ANd9GcQIO2oCH7j-6MQKDnT8mqbGLJZCReDkW2yR1Vk0GQY7P5jOQ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143381"/>
            <a:ext cx="1971675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Физиологические условия адаптации: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Необходимость отдыха: дневной сон; зарядка; речевые </a:t>
            </a:r>
            <a:r>
              <a:rPr lang="ru-RU" dirty="0" err="1" smtClean="0"/>
              <a:t>физминутки</a:t>
            </a:r>
            <a:r>
              <a:rPr lang="ru-RU" dirty="0" smtClean="0"/>
              <a:t> для глаз, позвоночника, рук; игры</a:t>
            </a:r>
          </a:p>
          <a:p>
            <a:r>
              <a:rPr lang="ru-RU" dirty="0" smtClean="0"/>
              <a:t>Прогулки на свежем воздухе</a:t>
            </a:r>
          </a:p>
          <a:p>
            <a:r>
              <a:rPr lang="ru-RU" dirty="0" smtClean="0"/>
              <a:t>Занятия в кружках и секциях</a:t>
            </a:r>
            <a:endParaRPr lang="ru-RU" dirty="0"/>
          </a:p>
        </p:txBody>
      </p:sp>
      <p:pic>
        <p:nvPicPr>
          <p:cNvPr id="4" name="Picture 4" descr="j0355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500570"/>
            <a:ext cx="1428760" cy="1811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Физиологические условия адаптации: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Правильная посадка </a:t>
            </a:r>
          </a:p>
          <a:p>
            <a:r>
              <a:rPr lang="ru-RU" dirty="0" smtClean="0"/>
              <a:t>Выполнение правил письма</a:t>
            </a:r>
          </a:p>
          <a:p>
            <a:r>
              <a:rPr lang="ru-RU" dirty="0" smtClean="0"/>
              <a:t>Освещённость рабочего места</a:t>
            </a:r>
          </a:p>
          <a:p>
            <a:r>
              <a:rPr lang="ru-RU" dirty="0" smtClean="0"/>
              <a:t>Подбор учебной мебели  для </a:t>
            </a:r>
          </a:p>
          <a:p>
            <a:pPr>
              <a:buNone/>
            </a:pPr>
            <a:r>
              <a:rPr lang="ru-RU" dirty="0" smtClean="0"/>
              <a:t>   первоклассника</a:t>
            </a:r>
          </a:p>
        </p:txBody>
      </p:sp>
      <p:pic>
        <p:nvPicPr>
          <p:cNvPr id="17410" name="Picture 2" descr="http://forum.materinstvo.ru/uploads/1314767374/post-380202-13147766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428736"/>
            <a:ext cx="328614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Физиологические условия адаптации: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правильного питания</a:t>
            </a:r>
          </a:p>
          <a:p>
            <a:r>
              <a:rPr lang="ru-RU" dirty="0" smtClean="0"/>
              <a:t>Введение в рацион ребёнка витаминизированных</a:t>
            </a:r>
          </a:p>
          <a:p>
            <a:pPr>
              <a:buNone/>
            </a:pPr>
            <a:r>
              <a:rPr lang="ru-RU" dirty="0" smtClean="0"/>
              <a:t>    препаратов; овощей, фруктов</a:t>
            </a:r>
          </a:p>
          <a:p>
            <a:r>
              <a:rPr lang="ru-RU" dirty="0" smtClean="0"/>
              <a:t>Недопустимость употребления продуктов с добавками</a:t>
            </a:r>
            <a:endParaRPr lang="ru-RU" dirty="0"/>
          </a:p>
        </p:txBody>
      </p:sp>
      <p:pic>
        <p:nvPicPr>
          <p:cNvPr id="19458" name="Picture 2" descr="http://www.edu.cap.ru/Home/4694/foto%20na%20banner/pitani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3" y="3571876"/>
            <a:ext cx="2714643" cy="2557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Физиологические условия адаптации: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Развитие двигательной активности</a:t>
            </a:r>
          </a:p>
          <a:p>
            <a:r>
              <a:rPr lang="ru-RU" dirty="0" smtClean="0"/>
              <a:t>Воспитание самостоятельности и ответственности</a:t>
            </a:r>
            <a:endParaRPr lang="ru-RU" dirty="0"/>
          </a:p>
        </p:txBody>
      </p:sp>
      <p:pic>
        <p:nvPicPr>
          <p:cNvPr id="20482" name="Picture 2" descr="http://2.bp.blogspot.com/-OUCboyqel7k/T1H-O5XZRKI/AAAAAAAABKQ/aXnk1VRb_p8/s1600/b17d8f879d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876"/>
            <a:ext cx="328614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Психологические условия адаптации: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Психологический климат в семье</a:t>
            </a:r>
          </a:p>
          <a:p>
            <a:r>
              <a:rPr lang="ru-RU" sz="2800" dirty="0" smtClean="0"/>
              <a:t>Роль самооценки ребёнка в адаптации</a:t>
            </a:r>
          </a:p>
          <a:p>
            <a:r>
              <a:rPr lang="ru-RU" sz="2800" dirty="0" smtClean="0"/>
              <a:t>Формирование интереса к школе</a:t>
            </a:r>
          </a:p>
          <a:p>
            <a:r>
              <a:rPr lang="ru-RU" sz="2800" dirty="0" smtClean="0"/>
              <a:t>Дружеское общение с одноклассниками</a:t>
            </a:r>
          </a:p>
        </p:txBody>
      </p:sp>
      <p:pic>
        <p:nvPicPr>
          <p:cNvPr id="4" name="Picture 8" descr="http://veselajashkola.ru/wp-content/uploads/2011/11/IZI0001230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143380"/>
            <a:ext cx="2714644" cy="19288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Психологические условия адаптации: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Недопустимость физического воздействия</a:t>
            </a:r>
          </a:p>
          <a:p>
            <a:r>
              <a:rPr lang="ru-RU" dirty="0" smtClean="0"/>
              <a:t>Лишение удовольствий</a:t>
            </a:r>
          </a:p>
          <a:p>
            <a:r>
              <a:rPr lang="ru-RU" dirty="0" smtClean="0"/>
              <a:t>Предоставление самостоятельности</a:t>
            </a:r>
          </a:p>
          <a:p>
            <a:r>
              <a:rPr lang="ru-RU" dirty="0" smtClean="0"/>
              <a:t>Учёт темперамента ребёнка</a:t>
            </a:r>
            <a:endParaRPr lang="ru-RU" dirty="0"/>
          </a:p>
        </p:txBody>
      </p:sp>
      <p:pic>
        <p:nvPicPr>
          <p:cNvPr id="5" name="Picture 14" descr="http://t1.gstatic.com/images?q=tbn:ANd9GcQogS2a3jV1-GkaePukmy343BlE9kFZSNLVX8r6pQ2mr-wnmZj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86190"/>
            <a:ext cx="2357454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</TotalTime>
  <Words>924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      Трудности адаптации первоклассников в школе.</vt:lpstr>
      <vt:lpstr>Трудности адаптации первоклассников к школе</vt:lpstr>
      <vt:lpstr>Физиологические условия адаптации:</vt:lpstr>
      <vt:lpstr>Физиологические условия адаптации:</vt:lpstr>
      <vt:lpstr>Физиологические условия адаптации:</vt:lpstr>
      <vt:lpstr>Физиологические условия адаптации:</vt:lpstr>
      <vt:lpstr>Физиологические условия адаптации:</vt:lpstr>
      <vt:lpstr>Психологические условия адаптации:</vt:lpstr>
      <vt:lpstr> Психологические условия адаптации:</vt:lpstr>
      <vt:lpstr>Психологические условия адаптации:</vt:lpstr>
      <vt:lpstr>Взаимоотношения с ребёнком в семье</vt:lpstr>
      <vt:lpstr>Правила, которые помогут ребёнку в общении</vt:lpstr>
      <vt:lpstr>Не рекомендуемые фразы для общения:</vt:lpstr>
      <vt:lpstr>Рекомендуемые фразы для общения:</vt:lpstr>
      <vt:lpstr>                                                                                                                                                                                 Несколько советов психолога  «Как прожить хотя бы один день без нервотрёпки»</vt:lpstr>
      <vt:lpstr>Несколько советов психолога  «Как прожить хотя бы один день без нервотрёпки»</vt:lpstr>
      <vt:lpstr>Несколько советов психолога  «Как прожить хотя бы один день без нервотрёпки»</vt:lpstr>
      <vt:lpstr>Несколько советов психолога  «Как прожить хотя бы один день без нервотрёпки»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собранию</dc:title>
  <dc:creator>joker</dc:creator>
  <cp:lastModifiedBy>joker</cp:lastModifiedBy>
  <cp:revision>26</cp:revision>
  <dcterms:created xsi:type="dcterms:W3CDTF">2012-11-07T15:04:21Z</dcterms:created>
  <dcterms:modified xsi:type="dcterms:W3CDTF">2012-11-07T19:41:17Z</dcterms:modified>
</cp:coreProperties>
</file>