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79" r:id="rId5"/>
    <p:sldId id="277" r:id="rId6"/>
    <p:sldId id="266" r:id="rId7"/>
    <p:sldId id="309" r:id="rId8"/>
    <p:sldId id="292" r:id="rId9"/>
    <p:sldId id="278" r:id="rId10"/>
    <p:sldId id="313" r:id="rId11"/>
    <p:sldId id="295" r:id="rId12"/>
    <p:sldId id="288" r:id="rId13"/>
    <p:sldId id="296" r:id="rId14"/>
    <p:sldId id="289" r:id="rId15"/>
    <p:sldId id="29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B9FDC"/>
    <a:srgbClr val="FF00FF"/>
    <a:srgbClr val="6DD9EF"/>
    <a:srgbClr val="3821DF"/>
    <a:srgbClr val="EBF28E"/>
    <a:srgbClr val="79F56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5E9CF-A70D-4F75-8868-49AE318E2AE3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7DCC-F694-4F2B-A1CB-91E664C8F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65287-3142-4642-8272-137BA2105EAB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62E44-FAB8-4975-B445-175A40DF3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2E8A-3403-49B1-92B2-9D9C04795D64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102B5-8C60-4ABF-B319-B2814AE95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6FAE4-8962-42DC-907A-469B97794AF4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30BE5-91E6-4BE5-9538-F26D628B3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9D3D0-65A5-42E4-96B1-4F4F5FF764BF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4F87C-D0D7-4B8B-A67F-B3111BCDC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BD7E3-893A-45CF-BF2E-9C912AB224A2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58DF0-D1DC-4C8F-8AA2-95CB5CFC7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F132-2FAC-4C39-83C0-26C185352D87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3FCC-AD6C-4F3E-B195-32F1973AF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C9C5-C53A-4288-90CE-5A7583BCB81F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6EF8B-173E-4CF3-9BEF-AEDCA364A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1821-CEA6-4BE9-9A24-6292F07A78AE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FA947-A384-49B8-B7D3-33F2F5407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74816-FB31-41DA-BC04-A06EFDC1FD98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80698-6937-4EE3-88EA-ACBD85459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BE36-8C82-40BA-9E25-5D859A6EDCC5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C538-F627-4D59-8046-6D1D63679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459D7B-0A2B-414A-9A97-D720A02E4B02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4AC0E6-C290-47AE-AD9F-35D5C577B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Cj04061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1445" flipH="1">
            <a:off x="788988" y="1570038"/>
            <a:ext cx="208756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bltpn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929063"/>
            <a:ext cx="26431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 descr="C:\Documents and Settings\user\Мои документы\2\camel-b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87429">
            <a:off x="1127125" y="2028825"/>
            <a:ext cx="40767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67175" y="981075"/>
            <a:ext cx="34575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сынып </a:t>
            </a:r>
          </a:p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математика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365625"/>
            <a:ext cx="18399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1571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1" descr="av-23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0"/>
            <a:ext cx="28082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1619250" y="188913"/>
            <a:ext cx="60610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3200"/>
              <a:t>№3</a:t>
            </a:r>
          </a:p>
          <a:p>
            <a:pPr algn="ctr"/>
            <a:r>
              <a:rPr lang="kk-KZ" sz="3200"/>
              <a:t>Сурет бойынша есеп құрастыр</a:t>
            </a:r>
          </a:p>
        </p:txBody>
      </p:sp>
      <p:pic>
        <p:nvPicPr>
          <p:cNvPr id="13318" name="Picture 2" descr="C:\Users\ADMIN\Desktop\Новая папка (2)\Новая папка\бақылау жұмысы.jpeg"/>
          <p:cNvPicPr>
            <a:picLocks noChangeAspect="1" noChangeArrowheads="1"/>
          </p:cNvPicPr>
          <p:nvPr/>
        </p:nvPicPr>
        <p:blipFill>
          <a:blip r:embed="rId5" cstate="print"/>
          <a:srcRect l="15164" t="37627" r="70587" b="51172"/>
          <a:stretch>
            <a:fillRect/>
          </a:stretch>
        </p:blipFill>
        <p:spPr bwMode="auto">
          <a:xfrm>
            <a:off x="0" y="2060575"/>
            <a:ext cx="3024188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 descr="C:\Users\ADMIN\Desktop\Новая папка (2)\Новая папка\бақылау жұмысы.jpeg"/>
          <p:cNvPicPr>
            <a:picLocks noChangeAspect="1" noChangeArrowheads="1"/>
          </p:cNvPicPr>
          <p:nvPr/>
        </p:nvPicPr>
        <p:blipFill>
          <a:blip r:embed="rId5" cstate="print"/>
          <a:srcRect l="41176" t="36948" r="43558" b="51172"/>
          <a:stretch>
            <a:fillRect/>
          </a:stretch>
        </p:blipFill>
        <p:spPr bwMode="auto">
          <a:xfrm>
            <a:off x="6048375" y="1989138"/>
            <a:ext cx="3095625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k-KZ" dirty="0" smtClean="0">
                <a:solidFill>
                  <a:srgbClr val="FF0000"/>
                </a:solidFill>
                <a:latin typeface="Tahoma" pitchFamily="34" charset="0"/>
              </a:rPr>
              <a:t>Сергіту сәті</a:t>
            </a:r>
            <a:endParaRPr lang="ru-RU" dirty="0" smtClean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4339" name="Picture 9" descr="OREL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8218488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785813" y="5857875"/>
            <a:ext cx="3286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/>
              <a:t>Құсқа ұқсап бәріміз,</a:t>
            </a:r>
          </a:p>
          <a:p>
            <a:r>
              <a:rPr lang="kk-KZ"/>
              <a:t>Қане, қанат жаяйық.</a:t>
            </a:r>
            <a:endParaRPr lang="ru-RU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5292725" y="62372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4929188" y="5786438"/>
            <a:ext cx="2851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/>
              <a:t>Құс сияқты қалықтап,</a:t>
            </a:r>
          </a:p>
          <a:p>
            <a:r>
              <a:rPr lang="kk-KZ"/>
              <a:t>Ұшып-ұшып алайық!</a:t>
            </a:r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850" y="1844675"/>
            <a:ext cx="2879725" cy="79216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dirty="0">
                <a:solidFill>
                  <a:srgbClr val="C00000"/>
                </a:solidFill>
              </a:rPr>
              <a:t>Алғырлар 10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64275" y="1844675"/>
            <a:ext cx="2879725" cy="7207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dirty="0">
                <a:solidFill>
                  <a:srgbClr val="C00000"/>
                </a:solidFill>
              </a:rPr>
              <a:t>Тапқырлар 9</a:t>
            </a:r>
            <a:endParaRPr lang="ru-RU" sz="4800" dirty="0">
              <a:solidFill>
                <a:srgbClr val="C0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268538" y="981075"/>
            <a:ext cx="2303462" cy="792163"/>
          </a:xfrm>
          <a:prstGeom prst="line">
            <a:avLst/>
          </a:prstGeom>
          <a:ln w="57150">
            <a:solidFill>
              <a:srgbClr val="3821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72000" y="981075"/>
            <a:ext cx="2700338" cy="863600"/>
          </a:xfrm>
          <a:prstGeom prst="line">
            <a:avLst/>
          </a:prstGeom>
          <a:ln w="57150">
            <a:solidFill>
              <a:srgbClr val="3821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132138" y="1412875"/>
          <a:ext cx="3167062" cy="2754313"/>
        </p:xfrm>
        <a:graphic>
          <a:graphicData uri="http://schemas.openxmlformats.org/presentationml/2006/ole">
            <p:oleObj spid="_x0000_s2050" name="CorelDRAW" r:id="rId3" imgW="6542280" imgH="7854120" progId="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916238" y="0"/>
            <a:ext cx="3311525" cy="98107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dirty="0">
                <a:solidFill>
                  <a:srgbClr val="C00000"/>
                </a:solidFill>
              </a:rPr>
              <a:t> </a:t>
            </a:r>
            <a:r>
              <a:rPr lang="kk-KZ" sz="4000" dirty="0">
                <a:solidFill>
                  <a:srgbClr val="C00000"/>
                </a:solidFill>
              </a:rPr>
              <a:t>№ 2 жаттығу</a:t>
            </a:r>
            <a:endParaRPr lang="ru-RU" sz="28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7" name="Picture 2" descr="C:\Users\ADMIN\Desktop\Новая папка (2)\Новая папка\бақылау жұмысы.jpeg"/>
          <p:cNvPicPr>
            <a:picLocks noChangeAspect="1" noChangeArrowheads="1"/>
          </p:cNvPicPr>
          <p:nvPr/>
        </p:nvPicPr>
        <p:blipFill>
          <a:blip r:embed="rId4" cstate="print"/>
          <a:srcRect l="2968" t="18900" r="30243" b="67450"/>
          <a:stretch>
            <a:fillRect/>
          </a:stretch>
        </p:blipFill>
        <p:spPr bwMode="auto">
          <a:xfrm>
            <a:off x="0" y="4410075"/>
            <a:ext cx="9144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get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827088" y="188913"/>
            <a:ext cx="5257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000" b="1">
                <a:solidFill>
                  <a:srgbClr val="002060"/>
                </a:solidFill>
              </a:rPr>
              <a:t>Кросворд </a:t>
            </a:r>
          </a:p>
          <a:p>
            <a:pPr algn="ctr"/>
            <a:r>
              <a:rPr lang="kk-KZ" sz="4000" b="1">
                <a:solidFill>
                  <a:srgbClr val="002060"/>
                </a:solidFill>
              </a:rPr>
              <a:t>шешу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650" y="476250"/>
            <a:ext cx="7259638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4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Бос тор көзде тұруға тиісті санды ата:</a:t>
            </a:r>
            <a:endParaRPr lang="ru-RU" sz="3200" b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213" y="1628775"/>
            <a:ext cx="2447925" cy="1079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27313" y="2708275"/>
            <a:ext cx="2376487" cy="1225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11638" y="3933825"/>
            <a:ext cx="2376487" cy="12239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67400" y="5157788"/>
            <a:ext cx="2449513" cy="1223962"/>
          </a:xfrm>
          <a:prstGeom prst="rect">
            <a:avLst/>
          </a:prstGeom>
          <a:solidFill>
            <a:srgbClr val="FB9F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00113" y="2133600"/>
            <a:ext cx="358775" cy="358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</a:rPr>
              <a:t>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250" y="2133600"/>
            <a:ext cx="360363" cy="358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11413" y="2133600"/>
            <a:ext cx="360362" cy="358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16238" y="3429000"/>
            <a:ext cx="503237" cy="360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</a:rPr>
              <a:t>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375" y="3429000"/>
            <a:ext cx="360363" cy="360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27538" y="3429000"/>
            <a:ext cx="360362" cy="360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4663" y="4581525"/>
            <a:ext cx="574675" cy="360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19700" y="4581525"/>
            <a:ext cx="360363" cy="360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11863" y="4581525"/>
            <a:ext cx="360362" cy="360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227763" y="5805488"/>
            <a:ext cx="360362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</a:rPr>
              <a:t>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48488" y="5805488"/>
            <a:ext cx="360362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740650" y="5805488"/>
            <a:ext cx="360363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Скругленная соединительная линия 23"/>
          <p:cNvCxnSpPr>
            <a:stCxn id="8" idx="0"/>
            <a:endCxn id="9" idx="0"/>
          </p:cNvCxnSpPr>
          <p:nvPr/>
        </p:nvCxnSpPr>
        <p:spPr>
          <a:xfrm rot="5400000" flipH="1" flipV="1">
            <a:off x="1439863" y="1773238"/>
            <a:ext cx="1587" cy="719137"/>
          </a:xfrm>
          <a:prstGeom prst="curvedConnector3">
            <a:avLst>
              <a:gd name="adj1" fmla="val 9479978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5400000" flipH="1" flipV="1">
            <a:off x="2194719" y="1774031"/>
            <a:ext cx="1588" cy="720725"/>
          </a:xfrm>
          <a:prstGeom prst="curvedConnector3">
            <a:avLst>
              <a:gd name="adj1" fmla="val 9479978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/>
          <p:nvPr/>
        </p:nvCxnSpPr>
        <p:spPr>
          <a:xfrm rot="5400000" flipH="1" flipV="1">
            <a:off x="3455194" y="3069432"/>
            <a:ext cx="3175" cy="719137"/>
          </a:xfrm>
          <a:prstGeom prst="curvedConnector3">
            <a:avLst>
              <a:gd name="adj1" fmla="val 9479978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 rot="5400000" flipH="1" flipV="1">
            <a:off x="4210844" y="3069431"/>
            <a:ext cx="1588" cy="720725"/>
          </a:xfrm>
          <a:prstGeom prst="curvedConnector3">
            <a:avLst>
              <a:gd name="adj1" fmla="val 9479978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5400000" flipH="1" flipV="1">
            <a:off x="5040313" y="4221163"/>
            <a:ext cx="1587" cy="719137"/>
          </a:xfrm>
          <a:prstGeom prst="curvedConnector3">
            <a:avLst>
              <a:gd name="adj1" fmla="val 9479978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/>
          <p:nvPr/>
        </p:nvCxnSpPr>
        <p:spPr>
          <a:xfrm rot="5400000" flipH="1" flipV="1">
            <a:off x="5795169" y="4221956"/>
            <a:ext cx="1588" cy="720725"/>
          </a:xfrm>
          <a:prstGeom prst="curvedConnector3">
            <a:avLst>
              <a:gd name="adj1" fmla="val 9479978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/>
          <p:nvPr/>
        </p:nvCxnSpPr>
        <p:spPr>
          <a:xfrm rot="5400000" flipH="1" flipV="1">
            <a:off x="6768307" y="5372894"/>
            <a:ext cx="1587" cy="720725"/>
          </a:xfrm>
          <a:prstGeom prst="curvedConnector3">
            <a:avLst>
              <a:gd name="adj1" fmla="val 9479978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/>
          <p:nvPr/>
        </p:nvCxnSpPr>
        <p:spPr>
          <a:xfrm rot="5400000" flipH="1" flipV="1">
            <a:off x="7523163" y="5373688"/>
            <a:ext cx="3175" cy="720725"/>
          </a:xfrm>
          <a:prstGeom prst="curvedConnector3">
            <a:avLst>
              <a:gd name="adj1" fmla="val 9479978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1" name="TextBox 33"/>
          <p:cNvSpPr txBox="1">
            <a:spLocks noChangeArrowheads="1"/>
          </p:cNvSpPr>
          <p:nvPr/>
        </p:nvSpPr>
        <p:spPr bwMode="auto">
          <a:xfrm>
            <a:off x="1187450" y="1628775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-5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16412" name="TextBox 34"/>
          <p:cNvSpPr txBox="1">
            <a:spLocks noChangeArrowheads="1"/>
          </p:cNvSpPr>
          <p:nvPr/>
        </p:nvSpPr>
        <p:spPr bwMode="auto">
          <a:xfrm>
            <a:off x="1979613" y="1628775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+</a:t>
            </a:r>
            <a:r>
              <a:rPr lang="kk-KZ">
                <a:solidFill>
                  <a:srgbClr val="C00000"/>
                </a:solidFill>
              </a:rPr>
              <a:t>2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16413" name="TextBox 35"/>
          <p:cNvSpPr txBox="1">
            <a:spLocks noChangeArrowheads="1"/>
          </p:cNvSpPr>
          <p:nvPr/>
        </p:nvSpPr>
        <p:spPr bwMode="auto">
          <a:xfrm>
            <a:off x="3132138" y="2852738"/>
            <a:ext cx="50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>
                <a:solidFill>
                  <a:srgbClr val="C00000"/>
                </a:solidFill>
              </a:rPr>
              <a:t>-</a:t>
            </a:r>
            <a:r>
              <a:rPr lang="en-US">
                <a:solidFill>
                  <a:srgbClr val="C00000"/>
                </a:solidFill>
              </a:rPr>
              <a:t>3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16414" name="TextBox 36"/>
          <p:cNvSpPr txBox="1">
            <a:spLocks noChangeArrowheads="1"/>
          </p:cNvSpPr>
          <p:nvPr/>
        </p:nvSpPr>
        <p:spPr bwMode="auto">
          <a:xfrm>
            <a:off x="3924300" y="2852738"/>
            <a:ext cx="576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+7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16415" name="TextBox 37"/>
          <p:cNvSpPr txBox="1">
            <a:spLocks noChangeArrowheads="1"/>
          </p:cNvSpPr>
          <p:nvPr/>
        </p:nvSpPr>
        <p:spPr bwMode="auto">
          <a:xfrm>
            <a:off x="5580063" y="400526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-1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16416" name="TextBox 38"/>
          <p:cNvSpPr txBox="1">
            <a:spLocks noChangeArrowheads="1"/>
          </p:cNvSpPr>
          <p:nvPr/>
        </p:nvSpPr>
        <p:spPr bwMode="auto">
          <a:xfrm>
            <a:off x="4787900" y="4005263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+0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16417" name="TextBox 39"/>
          <p:cNvSpPr txBox="1">
            <a:spLocks noChangeArrowheads="1"/>
          </p:cNvSpPr>
          <p:nvPr/>
        </p:nvSpPr>
        <p:spPr bwMode="auto">
          <a:xfrm>
            <a:off x="6516688" y="5229225"/>
            <a:ext cx="503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-</a:t>
            </a:r>
            <a:r>
              <a:rPr lang="kk-KZ">
                <a:solidFill>
                  <a:srgbClr val="C00000"/>
                </a:solidFill>
              </a:rPr>
              <a:t>3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16418" name="TextBox 40"/>
          <p:cNvSpPr txBox="1">
            <a:spLocks noChangeArrowheads="1"/>
          </p:cNvSpPr>
          <p:nvPr/>
        </p:nvSpPr>
        <p:spPr bwMode="auto">
          <a:xfrm>
            <a:off x="7164388" y="5157788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+1</a:t>
            </a:r>
            <a:r>
              <a:rPr lang="kk-KZ">
                <a:solidFill>
                  <a:srgbClr val="C00000"/>
                </a:solidFill>
              </a:rPr>
              <a:t> </a:t>
            </a: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00250" y="500063"/>
            <a:ext cx="5319713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Үйге тапсырма: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1400" b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3429000" y="1428750"/>
            <a:ext cx="2071688" cy="1857375"/>
          </a:xfrm>
          <a:prstGeom prst="smileyFace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99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 rot="21134989">
            <a:off x="427038" y="2668588"/>
            <a:ext cx="2714625" cy="1714500"/>
          </a:xfrm>
          <a:prstGeom prst="cloud">
            <a:avLst/>
          </a:prstGeom>
          <a:solidFill>
            <a:srgbClr val="FB9FDC"/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kern="10" dirty="0">
                <a:solidFill>
                  <a:srgbClr val="002060"/>
                </a:solidFill>
                <a:cs typeface="Times New Roman" pitchFamily="18" charset="0"/>
              </a:rPr>
              <a:t>159 бет</a:t>
            </a:r>
            <a:endParaRPr lang="ru-RU" sz="2800" dirty="0"/>
          </a:p>
        </p:txBody>
      </p:sp>
      <p:sp>
        <p:nvSpPr>
          <p:cNvPr id="9" name="Облако 8"/>
          <p:cNvSpPr/>
          <p:nvPr/>
        </p:nvSpPr>
        <p:spPr>
          <a:xfrm>
            <a:off x="5940425" y="2349500"/>
            <a:ext cx="2714625" cy="1714500"/>
          </a:xfrm>
          <a:prstGeom prst="cloud">
            <a:avLst/>
          </a:prstGeom>
          <a:solidFill>
            <a:srgbClr val="EBF28E"/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2800" b="1" kern="1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kern="10" dirty="0">
                <a:solidFill>
                  <a:srgbClr val="002060"/>
                </a:solidFill>
                <a:cs typeface="Times New Roman" pitchFamily="18" charset="0"/>
              </a:rPr>
              <a:t>№ 2, 4 есеп</a:t>
            </a:r>
            <a:endParaRPr lang="ru-RU" sz="2800" b="1" kern="1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214422"/>
            <a:ext cx="184730" cy="16619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k-KZ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187450" y="692150"/>
            <a:ext cx="6889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/>
              <a:t>Қайырымды жүрекпен, </a:t>
            </a:r>
          </a:p>
          <a:p>
            <a:r>
              <a:rPr lang="ru-RU" sz="4800"/>
              <a:t>Мейірімді тілекпен, </a:t>
            </a:r>
          </a:p>
          <a:p>
            <a:r>
              <a:rPr lang="ru-RU" sz="4800"/>
              <a:t>Ізгілікті ниетпен </a:t>
            </a:r>
          </a:p>
          <a:p>
            <a:r>
              <a:rPr lang="ru-RU" sz="4800"/>
              <a:t>Қамқор болып өсемін</a:t>
            </a:r>
            <a:r>
              <a:rPr lang="ru-RU" sz="3200"/>
              <a:t>. </a:t>
            </a:r>
          </a:p>
        </p:txBody>
      </p:sp>
      <p:pic>
        <p:nvPicPr>
          <p:cNvPr id="5124" name="Picture 3" descr="D:\Суреттер\CLIPART\CLIPART\PUB60COR\HH00546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4076700"/>
            <a:ext cx="2428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002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076700"/>
            <a:ext cx="201612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214422"/>
            <a:ext cx="184730" cy="16619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k-KZ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7" name="Picture 3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16" y="2500306"/>
            <a:ext cx="842968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Есепті салыстрыру</a:t>
            </a:r>
            <a:endParaRPr lang="ru-RU" sz="2800" dirty="0">
              <a:solidFill>
                <a:srgbClr val="C00000"/>
              </a:solidFill>
              <a:latin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k-KZ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 flipH="1">
            <a:off x="571500" y="3571875"/>
            <a:ext cx="2357438" cy="3071813"/>
            <a:chOff x="336" y="1824"/>
            <a:chExt cx="1075" cy="1583"/>
          </a:xfrm>
        </p:grpSpPr>
        <p:sp>
          <p:nvSpPr>
            <p:cNvPr id="6153" name="Rectangle 33"/>
            <p:cNvSpPr>
              <a:spLocks noChangeArrowheads="1"/>
            </p:cNvSpPr>
            <p:nvPr/>
          </p:nvSpPr>
          <p:spPr bwMode="auto">
            <a:xfrm>
              <a:off x="336" y="1824"/>
              <a:ext cx="1075" cy="1583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154" name="Rectangle 34"/>
            <p:cNvSpPr>
              <a:spLocks noChangeArrowheads="1"/>
            </p:cNvSpPr>
            <p:nvPr/>
          </p:nvSpPr>
          <p:spPr bwMode="auto">
            <a:xfrm>
              <a:off x="415" y="1917"/>
              <a:ext cx="889" cy="1462"/>
            </a:xfrm>
            <a:prstGeom prst="rect">
              <a:avLst/>
            </a:prstGeom>
            <a:solidFill>
              <a:srgbClr val="7DB2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155" name="Freeform 35"/>
            <p:cNvSpPr>
              <a:spLocks/>
            </p:cNvSpPr>
            <p:nvPr/>
          </p:nvSpPr>
          <p:spPr bwMode="auto">
            <a:xfrm>
              <a:off x="361" y="1849"/>
              <a:ext cx="88" cy="1525"/>
            </a:xfrm>
            <a:custGeom>
              <a:avLst/>
              <a:gdLst>
                <a:gd name="T0" fmla="*/ 0 w 176"/>
                <a:gd name="T1" fmla="*/ 0 h 3050"/>
                <a:gd name="T2" fmla="*/ 1 w 176"/>
                <a:gd name="T3" fmla="*/ 1 h 3050"/>
                <a:gd name="T4" fmla="*/ 1 w 176"/>
                <a:gd name="T5" fmla="*/ 1 h 3050"/>
                <a:gd name="T6" fmla="*/ 0 w 176"/>
                <a:gd name="T7" fmla="*/ 1 h 3050"/>
                <a:gd name="T8" fmla="*/ 0 w 176"/>
                <a:gd name="T9" fmla="*/ 0 h 30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"/>
                <a:gd name="T16" fmla="*/ 0 h 3050"/>
                <a:gd name="T17" fmla="*/ 176 w 176"/>
                <a:gd name="T18" fmla="*/ 3050 h 30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" h="3050">
                  <a:moveTo>
                    <a:pt x="0" y="0"/>
                  </a:moveTo>
                  <a:lnTo>
                    <a:pt x="176" y="176"/>
                  </a:lnTo>
                  <a:lnTo>
                    <a:pt x="176" y="3050"/>
                  </a:lnTo>
                  <a:lnTo>
                    <a:pt x="0" y="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Freeform 36"/>
            <p:cNvSpPr>
              <a:spLocks/>
            </p:cNvSpPr>
            <p:nvPr/>
          </p:nvSpPr>
          <p:spPr bwMode="auto">
            <a:xfrm>
              <a:off x="361" y="1848"/>
              <a:ext cx="1030" cy="88"/>
            </a:xfrm>
            <a:custGeom>
              <a:avLst/>
              <a:gdLst>
                <a:gd name="T0" fmla="*/ 0 w 2061"/>
                <a:gd name="T1" fmla="*/ 1 h 176"/>
                <a:gd name="T2" fmla="*/ 0 w 2061"/>
                <a:gd name="T3" fmla="*/ 0 h 176"/>
                <a:gd name="T4" fmla="*/ 0 w 2061"/>
                <a:gd name="T5" fmla="*/ 1 h 176"/>
                <a:gd name="T6" fmla="*/ 0 w 2061"/>
                <a:gd name="T7" fmla="*/ 1 h 176"/>
                <a:gd name="T8" fmla="*/ 0 w 2061"/>
                <a:gd name="T9" fmla="*/ 1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1"/>
                <a:gd name="T16" fmla="*/ 0 h 176"/>
                <a:gd name="T17" fmla="*/ 2061 w 2061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1" h="176">
                  <a:moveTo>
                    <a:pt x="0" y="1"/>
                  </a:moveTo>
                  <a:lnTo>
                    <a:pt x="2061" y="0"/>
                  </a:lnTo>
                  <a:lnTo>
                    <a:pt x="1865" y="176"/>
                  </a:lnTo>
                  <a:lnTo>
                    <a:pt x="165" y="1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Freeform 37"/>
            <p:cNvSpPr>
              <a:spLocks/>
            </p:cNvSpPr>
            <p:nvPr/>
          </p:nvSpPr>
          <p:spPr bwMode="auto">
            <a:xfrm>
              <a:off x="1294" y="1849"/>
              <a:ext cx="93" cy="1524"/>
            </a:xfrm>
            <a:custGeom>
              <a:avLst/>
              <a:gdLst>
                <a:gd name="T0" fmla="*/ 0 w 187"/>
                <a:gd name="T1" fmla="*/ 0 h 3049"/>
                <a:gd name="T2" fmla="*/ 0 w 187"/>
                <a:gd name="T3" fmla="*/ 0 h 3049"/>
                <a:gd name="T4" fmla="*/ 0 w 187"/>
                <a:gd name="T5" fmla="*/ 0 h 3049"/>
                <a:gd name="T6" fmla="*/ 0 w 187"/>
                <a:gd name="T7" fmla="*/ 0 h 3049"/>
                <a:gd name="T8" fmla="*/ 0 w 187"/>
                <a:gd name="T9" fmla="*/ 0 h 30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049"/>
                <a:gd name="T17" fmla="*/ 187 w 187"/>
                <a:gd name="T18" fmla="*/ 3049 h 30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049">
                  <a:moveTo>
                    <a:pt x="0" y="175"/>
                  </a:moveTo>
                  <a:lnTo>
                    <a:pt x="187" y="0"/>
                  </a:lnTo>
                  <a:lnTo>
                    <a:pt x="186" y="3049"/>
                  </a:lnTo>
                  <a:lnTo>
                    <a:pt x="0" y="3049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58" name="Group 38"/>
            <p:cNvGrpSpPr>
              <a:grpSpLocks/>
            </p:cNvGrpSpPr>
            <p:nvPr/>
          </p:nvGrpSpPr>
          <p:grpSpPr bwMode="auto">
            <a:xfrm>
              <a:off x="454" y="1942"/>
              <a:ext cx="738" cy="1427"/>
              <a:chOff x="454" y="1942"/>
              <a:chExt cx="738" cy="1427"/>
            </a:xfrm>
          </p:grpSpPr>
          <p:sp>
            <p:nvSpPr>
              <p:cNvPr id="6160" name="Freeform 39"/>
              <p:cNvSpPr>
                <a:spLocks/>
              </p:cNvSpPr>
              <p:nvPr/>
            </p:nvSpPr>
            <p:spPr bwMode="auto">
              <a:xfrm>
                <a:off x="507" y="1942"/>
                <a:ext cx="685" cy="1422"/>
              </a:xfrm>
              <a:custGeom>
                <a:avLst/>
                <a:gdLst>
                  <a:gd name="T0" fmla="*/ 1 w 1369"/>
                  <a:gd name="T1" fmla="*/ 0 h 2843"/>
                  <a:gd name="T2" fmla="*/ 0 w 1369"/>
                  <a:gd name="T3" fmla="*/ 1 h 2843"/>
                  <a:gd name="T4" fmla="*/ 1 w 1369"/>
                  <a:gd name="T5" fmla="*/ 1 h 2843"/>
                  <a:gd name="T6" fmla="*/ 1 w 1369"/>
                  <a:gd name="T7" fmla="*/ 1 h 2843"/>
                  <a:gd name="T8" fmla="*/ 1 w 1369"/>
                  <a:gd name="T9" fmla="*/ 0 h 2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9"/>
                  <a:gd name="T16" fmla="*/ 0 h 2843"/>
                  <a:gd name="T17" fmla="*/ 1369 w 1369"/>
                  <a:gd name="T18" fmla="*/ 2843 h 28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9" h="2843">
                    <a:moveTo>
                      <a:pt x="1" y="0"/>
                    </a:moveTo>
                    <a:lnTo>
                      <a:pt x="0" y="2843"/>
                    </a:lnTo>
                    <a:lnTo>
                      <a:pt x="1369" y="2522"/>
                    </a:lnTo>
                    <a:lnTo>
                      <a:pt x="1369" y="2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C0C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161" name="Group 40"/>
              <p:cNvGrpSpPr>
                <a:grpSpLocks/>
              </p:cNvGrpSpPr>
              <p:nvPr/>
            </p:nvGrpSpPr>
            <p:grpSpPr bwMode="auto">
              <a:xfrm>
                <a:off x="630" y="2079"/>
                <a:ext cx="476" cy="535"/>
                <a:chOff x="630" y="2079"/>
                <a:chExt cx="476" cy="535"/>
              </a:xfrm>
            </p:grpSpPr>
            <p:sp>
              <p:nvSpPr>
                <p:cNvPr id="6176" name="Freeform 41"/>
                <p:cNvSpPr>
                  <a:spLocks/>
                </p:cNvSpPr>
                <p:nvPr/>
              </p:nvSpPr>
              <p:spPr bwMode="auto">
                <a:xfrm>
                  <a:off x="659" y="2084"/>
                  <a:ext cx="447" cy="530"/>
                </a:xfrm>
                <a:custGeom>
                  <a:avLst/>
                  <a:gdLst>
                    <a:gd name="T0" fmla="*/ 0 w 893"/>
                    <a:gd name="T1" fmla="*/ 0 h 1061"/>
                    <a:gd name="T2" fmla="*/ 1 w 893"/>
                    <a:gd name="T3" fmla="*/ 0 h 1061"/>
                    <a:gd name="T4" fmla="*/ 1 w 893"/>
                    <a:gd name="T5" fmla="*/ 0 h 1061"/>
                    <a:gd name="T6" fmla="*/ 0 w 893"/>
                    <a:gd name="T7" fmla="*/ 0 h 1061"/>
                    <a:gd name="T8" fmla="*/ 0 w 893"/>
                    <a:gd name="T9" fmla="*/ 0 h 10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3"/>
                    <a:gd name="T16" fmla="*/ 0 h 1061"/>
                    <a:gd name="T17" fmla="*/ 893 w 893"/>
                    <a:gd name="T18" fmla="*/ 1061 h 10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3" h="1061">
                      <a:moveTo>
                        <a:pt x="0" y="0"/>
                      </a:moveTo>
                      <a:lnTo>
                        <a:pt x="893" y="171"/>
                      </a:lnTo>
                      <a:lnTo>
                        <a:pt x="891" y="1061"/>
                      </a:lnTo>
                      <a:lnTo>
                        <a:pt x="0" y="10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7" name="Freeform 42"/>
                <p:cNvSpPr>
                  <a:spLocks/>
                </p:cNvSpPr>
                <p:nvPr/>
              </p:nvSpPr>
              <p:spPr bwMode="auto">
                <a:xfrm>
                  <a:off x="662" y="2103"/>
                  <a:ext cx="425" cy="482"/>
                </a:xfrm>
                <a:custGeom>
                  <a:avLst/>
                  <a:gdLst>
                    <a:gd name="T0" fmla="*/ 0 w 852"/>
                    <a:gd name="T1" fmla="*/ 0 h 963"/>
                    <a:gd name="T2" fmla="*/ 0 w 852"/>
                    <a:gd name="T3" fmla="*/ 1 h 963"/>
                    <a:gd name="T4" fmla="*/ 0 w 852"/>
                    <a:gd name="T5" fmla="*/ 1 h 963"/>
                    <a:gd name="T6" fmla="*/ 0 w 852"/>
                    <a:gd name="T7" fmla="*/ 1 h 963"/>
                    <a:gd name="T8" fmla="*/ 0 w 852"/>
                    <a:gd name="T9" fmla="*/ 0 h 9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2"/>
                    <a:gd name="T16" fmla="*/ 0 h 963"/>
                    <a:gd name="T17" fmla="*/ 852 w 852"/>
                    <a:gd name="T18" fmla="*/ 963 h 9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2" h="963">
                      <a:moveTo>
                        <a:pt x="0" y="0"/>
                      </a:moveTo>
                      <a:lnTo>
                        <a:pt x="852" y="162"/>
                      </a:lnTo>
                      <a:lnTo>
                        <a:pt x="849" y="963"/>
                      </a:lnTo>
                      <a:lnTo>
                        <a:pt x="0" y="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8" name="Freeform 43"/>
                <p:cNvSpPr>
                  <a:spLocks/>
                </p:cNvSpPr>
                <p:nvPr/>
              </p:nvSpPr>
              <p:spPr bwMode="auto">
                <a:xfrm>
                  <a:off x="630" y="2079"/>
                  <a:ext cx="24" cy="523"/>
                </a:xfrm>
                <a:custGeom>
                  <a:avLst/>
                  <a:gdLst>
                    <a:gd name="T0" fmla="*/ 0 w 48"/>
                    <a:gd name="T1" fmla="*/ 0 h 1046"/>
                    <a:gd name="T2" fmla="*/ 1 w 48"/>
                    <a:gd name="T3" fmla="*/ 1 h 1046"/>
                    <a:gd name="T4" fmla="*/ 1 w 48"/>
                    <a:gd name="T5" fmla="*/ 1 h 1046"/>
                    <a:gd name="T6" fmla="*/ 0 w 48"/>
                    <a:gd name="T7" fmla="*/ 1 h 1046"/>
                    <a:gd name="T8" fmla="*/ 0 w 48"/>
                    <a:gd name="T9" fmla="*/ 0 h 10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046"/>
                    <a:gd name="T17" fmla="*/ 48 w 48"/>
                    <a:gd name="T18" fmla="*/ 1046 h 10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046">
                      <a:moveTo>
                        <a:pt x="0" y="0"/>
                      </a:moveTo>
                      <a:lnTo>
                        <a:pt x="48" y="19"/>
                      </a:lnTo>
                      <a:lnTo>
                        <a:pt x="48" y="1046"/>
                      </a:lnTo>
                      <a:lnTo>
                        <a:pt x="0" y="10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162" name="Group 44"/>
              <p:cNvGrpSpPr>
                <a:grpSpLocks/>
              </p:cNvGrpSpPr>
              <p:nvPr/>
            </p:nvGrpSpPr>
            <p:grpSpPr bwMode="auto">
              <a:xfrm>
                <a:off x="629" y="2679"/>
                <a:ext cx="472" cy="553"/>
                <a:chOff x="629" y="2679"/>
                <a:chExt cx="472" cy="553"/>
              </a:xfrm>
            </p:grpSpPr>
            <p:sp>
              <p:nvSpPr>
                <p:cNvPr id="6173" name="Freeform 45"/>
                <p:cNvSpPr>
                  <a:spLocks/>
                </p:cNvSpPr>
                <p:nvPr/>
              </p:nvSpPr>
              <p:spPr bwMode="auto">
                <a:xfrm>
                  <a:off x="654" y="2679"/>
                  <a:ext cx="447" cy="553"/>
                </a:xfrm>
                <a:custGeom>
                  <a:avLst/>
                  <a:gdLst>
                    <a:gd name="T0" fmla="*/ 0 w 893"/>
                    <a:gd name="T1" fmla="*/ 0 h 1108"/>
                    <a:gd name="T2" fmla="*/ 1 w 893"/>
                    <a:gd name="T3" fmla="*/ 0 h 1108"/>
                    <a:gd name="T4" fmla="*/ 1 w 893"/>
                    <a:gd name="T5" fmla="*/ 0 h 1108"/>
                    <a:gd name="T6" fmla="*/ 0 w 893"/>
                    <a:gd name="T7" fmla="*/ 0 h 1108"/>
                    <a:gd name="T8" fmla="*/ 0 w 893"/>
                    <a:gd name="T9" fmla="*/ 0 h 1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3"/>
                    <a:gd name="T16" fmla="*/ 0 h 1108"/>
                    <a:gd name="T17" fmla="*/ 893 w 893"/>
                    <a:gd name="T18" fmla="*/ 1108 h 1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3" h="1108">
                      <a:moveTo>
                        <a:pt x="0" y="42"/>
                      </a:moveTo>
                      <a:lnTo>
                        <a:pt x="892" y="0"/>
                      </a:lnTo>
                      <a:lnTo>
                        <a:pt x="893" y="941"/>
                      </a:lnTo>
                      <a:lnTo>
                        <a:pt x="0" y="110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4" name="Freeform 46"/>
                <p:cNvSpPr>
                  <a:spLocks/>
                </p:cNvSpPr>
                <p:nvPr/>
              </p:nvSpPr>
              <p:spPr bwMode="auto">
                <a:xfrm>
                  <a:off x="665" y="2697"/>
                  <a:ext cx="414" cy="505"/>
                </a:xfrm>
                <a:custGeom>
                  <a:avLst/>
                  <a:gdLst>
                    <a:gd name="T0" fmla="*/ 0 w 827"/>
                    <a:gd name="T1" fmla="*/ 0 h 1011"/>
                    <a:gd name="T2" fmla="*/ 1 w 827"/>
                    <a:gd name="T3" fmla="*/ 0 h 1011"/>
                    <a:gd name="T4" fmla="*/ 1 w 827"/>
                    <a:gd name="T5" fmla="*/ 0 h 1011"/>
                    <a:gd name="T6" fmla="*/ 0 w 827"/>
                    <a:gd name="T7" fmla="*/ 0 h 1011"/>
                    <a:gd name="T8" fmla="*/ 0 w 827"/>
                    <a:gd name="T9" fmla="*/ 0 h 10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27"/>
                    <a:gd name="T16" fmla="*/ 0 h 1011"/>
                    <a:gd name="T17" fmla="*/ 827 w 827"/>
                    <a:gd name="T18" fmla="*/ 1011 h 10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27" h="1011">
                      <a:moveTo>
                        <a:pt x="0" y="44"/>
                      </a:moveTo>
                      <a:lnTo>
                        <a:pt x="826" y="0"/>
                      </a:lnTo>
                      <a:lnTo>
                        <a:pt x="827" y="868"/>
                      </a:lnTo>
                      <a:lnTo>
                        <a:pt x="0" y="101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5" name="Freeform 47"/>
                <p:cNvSpPr>
                  <a:spLocks/>
                </p:cNvSpPr>
                <p:nvPr/>
              </p:nvSpPr>
              <p:spPr bwMode="auto">
                <a:xfrm>
                  <a:off x="629" y="2700"/>
                  <a:ext cx="26" cy="529"/>
                </a:xfrm>
                <a:custGeom>
                  <a:avLst/>
                  <a:gdLst>
                    <a:gd name="T0" fmla="*/ 1 w 52"/>
                    <a:gd name="T1" fmla="*/ 0 h 1058"/>
                    <a:gd name="T2" fmla="*/ 1 w 52"/>
                    <a:gd name="T3" fmla="*/ 1 h 1058"/>
                    <a:gd name="T4" fmla="*/ 1 w 52"/>
                    <a:gd name="T5" fmla="*/ 1 h 1058"/>
                    <a:gd name="T6" fmla="*/ 0 w 52"/>
                    <a:gd name="T7" fmla="*/ 1 h 1058"/>
                    <a:gd name="T8" fmla="*/ 1 w 52"/>
                    <a:gd name="T9" fmla="*/ 0 h 10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1058"/>
                    <a:gd name="T17" fmla="*/ 52 w 52"/>
                    <a:gd name="T18" fmla="*/ 1058 h 10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1058">
                      <a:moveTo>
                        <a:pt x="2" y="0"/>
                      </a:moveTo>
                      <a:lnTo>
                        <a:pt x="52" y="2"/>
                      </a:lnTo>
                      <a:lnTo>
                        <a:pt x="52" y="1058"/>
                      </a:lnTo>
                      <a:lnTo>
                        <a:pt x="0" y="105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63" name="Freeform 48"/>
              <p:cNvSpPr>
                <a:spLocks/>
              </p:cNvSpPr>
              <p:nvPr/>
            </p:nvSpPr>
            <p:spPr bwMode="auto">
              <a:xfrm>
                <a:off x="454" y="1947"/>
                <a:ext cx="54" cy="1422"/>
              </a:xfrm>
              <a:custGeom>
                <a:avLst/>
                <a:gdLst>
                  <a:gd name="T0" fmla="*/ 1 w 107"/>
                  <a:gd name="T1" fmla="*/ 0 h 2844"/>
                  <a:gd name="T2" fmla="*/ 0 w 107"/>
                  <a:gd name="T3" fmla="*/ 1 h 2844"/>
                  <a:gd name="T4" fmla="*/ 0 w 107"/>
                  <a:gd name="T5" fmla="*/ 1 h 2844"/>
                  <a:gd name="T6" fmla="*/ 1 w 107"/>
                  <a:gd name="T7" fmla="*/ 1 h 2844"/>
                  <a:gd name="T8" fmla="*/ 1 w 107"/>
                  <a:gd name="T9" fmla="*/ 0 h 28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2844"/>
                  <a:gd name="T17" fmla="*/ 107 w 107"/>
                  <a:gd name="T18" fmla="*/ 2844 h 28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2844">
                    <a:moveTo>
                      <a:pt x="107" y="0"/>
                    </a:moveTo>
                    <a:lnTo>
                      <a:pt x="0" y="39"/>
                    </a:lnTo>
                    <a:lnTo>
                      <a:pt x="0" y="2844"/>
                    </a:lnTo>
                    <a:lnTo>
                      <a:pt x="107" y="2844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164" name="Group 49"/>
              <p:cNvGrpSpPr>
                <a:grpSpLocks/>
              </p:cNvGrpSpPr>
              <p:nvPr/>
            </p:nvGrpSpPr>
            <p:grpSpPr bwMode="auto">
              <a:xfrm>
                <a:off x="1080" y="2555"/>
                <a:ext cx="106" cy="171"/>
                <a:chOff x="1080" y="2555"/>
                <a:chExt cx="106" cy="171"/>
              </a:xfrm>
            </p:grpSpPr>
            <p:sp>
              <p:nvSpPr>
                <p:cNvPr id="6165" name="Oval 50"/>
                <p:cNvSpPr>
                  <a:spLocks noChangeArrowheads="1"/>
                </p:cNvSpPr>
                <p:nvPr/>
              </p:nvSpPr>
              <p:spPr bwMode="auto">
                <a:xfrm>
                  <a:off x="1080" y="2601"/>
                  <a:ext cx="85" cy="99"/>
                </a:xfrm>
                <a:prstGeom prst="ellipse">
                  <a:avLst/>
                </a:prstGeom>
                <a:solidFill>
                  <a:srgbClr val="A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  <p:sp>
              <p:nvSpPr>
                <p:cNvPr id="6166" name="Rectangle 51"/>
                <p:cNvSpPr>
                  <a:spLocks noChangeArrowheads="1"/>
                </p:cNvSpPr>
                <p:nvPr/>
              </p:nvSpPr>
              <p:spPr bwMode="auto">
                <a:xfrm>
                  <a:off x="1112" y="2555"/>
                  <a:ext cx="63" cy="171"/>
                </a:xfrm>
                <a:prstGeom prst="rect">
                  <a:avLst/>
                </a:prstGeom>
                <a:solidFill>
                  <a:srgbClr val="FF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  <p:sp>
              <p:nvSpPr>
                <p:cNvPr id="6167" name="Rectangle 52"/>
                <p:cNvSpPr>
                  <a:spLocks noChangeArrowheads="1"/>
                </p:cNvSpPr>
                <p:nvPr/>
              </p:nvSpPr>
              <p:spPr bwMode="auto">
                <a:xfrm>
                  <a:off x="1117" y="2558"/>
                  <a:ext cx="54" cy="164"/>
                </a:xfrm>
                <a:prstGeom prst="rect">
                  <a:avLst/>
                </a:prstGeom>
                <a:solidFill>
                  <a:srgbClr val="E07000"/>
                </a:solidFill>
                <a:ln w="7938">
                  <a:solidFill>
                    <a:srgbClr val="FFC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  <p:grpSp>
              <p:nvGrpSpPr>
                <p:cNvPr id="6168" name="Group 53"/>
                <p:cNvGrpSpPr>
                  <a:grpSpLocks/>
                </p:cNvGrpSpPr>
                <p:nvPr/>
              </p:nvGrpSpPr>
              <p:grpSpPr bwMode="auto">
                <a:xfrm>
                  <a:off x="1121" y="2568"/>
                  <a:ext cx="65" cy="86"/>
                  <a:chOff x="1121" y="2568"/>
                  <a:chExt cx="65" cy="86"/>
                </a:xfrm>
              </p:grpSpPr>
              <p:sp>
                <p:nvSpPr>
                  <p:cNvPr id="6170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121" y="2568"/>
                    <a:ext cx="63" cy="86"/>
                  </a:xfrm>
                  <a:prstGeom prst="ellipse">
                    <a:avLst/>
                  </a:prstGeom>
                  <a:solidFill>
                    <a:srgbClr val="A05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1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1134" y="2571"/>
                    <a:ext cx="52" cy="80"/>
                  </a:xfrm>
                  <a:prstGeom prst="ellipse">
                    <a:avLst/>
                  </a:prstGeom>
                  <a:solidFill>
                    <a:srgbClr val="E07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2" name="Freeform 56"/>
                  <p:cNvSpPr>
                    <a:spLocks/>
                  </p:cNvSpPr>
                  <p:nvPr/>
                </p:nvSpPr>
                <p:spPr bwMode="auto">
                  <a:xfrm>
                    <a:off x="1148" y="2588"/>
                    <a:ext cx="7" cy="25"/>
                  </a:xfrm>
                  <a:custGeom>
                    <a:avLst/>
                    <a:gdLst>
                      <a:gd name="T0" fmla="*/ 1 w 13"/>
                      <a:gd name="T1" fmla="*/ 0 h 50"/>
                      <a:gd name="T2" fmla="*/ 0 w 13"/>
                      <a:gd name="T3" fmla="*/ 1 h 50"/>
                      <a:gd name="T4" fmla="*/ 1 w 13"/>
                      <a:gd name="T5" fmla="*/ 1 h 50"/>
                      <a:gd name="T6" fmla="*/ 1 w 13"/>
                      <a:gd name="T7" fmla="*/ 1 h 50"/>
                      <a:gd name="T8" fmla="*/ 1 w 13"/>
                      <a:gd name="T9" fmla="*/ 0 h 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50"/>
                      <a:gd name="T17" fmla="*/ 13 w 13"/>
                      <a:gd name="T18" fmla="*/ 50 h 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50">
                        <a:moveTo>
                          <a:pt x="1" y="0"/>
                        </a:moveTo>
                        <a:lnTo>
                          <a:pt x="0" y="49"/>
                        </a:lnTo>
                        <a:lnTo>
                          <a:pt x="13" y="50"/>
                        </a:lnTo>
                        <a:lnTo>
                          <a:pt x="8" y="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169" name="Rectangle 57"/>
                <p:cNvSpPr>
                  <a:spLocks noChangeArrowheads="1"/>
                </p:cNvSpPr>
                <p:nvPr/>
              </p:nvSpPr>
              <p:spPr bwMode="auto">
                <a:xfrm>
                  <a:off x="1141" y="2656"/>
                  <a:ext cx="11" cy="23"/>
                </a:xfrm>
                <a:prstGeom prst="rect">
                  <a:avLst/>
                </a:prstGeom>
                <a:solidFill>
                  <a:srgbClr val="20202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6159" name="Text Box 58"/>
            <p:cNvSpPr txBox="1">
              <a:spLocks noChangeArrowheads="1"/>
            </p:cNvSpPr>
            <p:nvPr/>
          </p:nvSpPr>
          <p:spPr bwMode="auto">
            <a:xfrm>
              <a:off x="591" y="2229"/>
              <a:ext cx="527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  1 СЫНЫП</a:t>
              </a:r>
            </a:p>
          </p:txBody>
        </p:sp>
      </p:grpSp>
      <p:pic>
        <p:nvPicPr>
          <p:cNvPr id="64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4929188"/>
            <a:ext cx="10572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Прямоугольник 64"/>
          <p:cNvSpPr/>
          <p:nvPr/>
        </p:nvSpPr>
        <p:spPr>
          <a:xfrm>
            <a:off x="3428992" y="1428736"/>
            <a:ext cx="385188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Сабақтың тақырыбы:</a:t>
            </a: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4643438"/>
            <a:ext cx="5000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48125 -0.00741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214422"/>
            <a:ext cx="184730" cy="16619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k-KZ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14290"/>
            <a:ext cx="8215370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Сабақтың мақсаты: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Білімділігі: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Есептерді шығару, салыстыру, есеп шығаруда сызбаларды қолдана білу дағдыларын бекіту.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eaLnBrk="0" hangingPunct="0">
              <a:defRPr/>
            </a:pP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Дамутышылығы: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оқушылардың математикалық білімі арқылы ойлау қабілетін дамыту; есептеу машықтарын жетілдіру; өздіктерінен жұмыс істеуге, жұмыста шапшандылық танытуға машықтандыру.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Тәрбиелігі: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өзін-өзі басқаруға, ұжымдылыққа, белсенділікке тәрбиелеу. Жауапкершілікті сезіне білуге үйрету.</a:t>
            </a:r>
            <a:endParaRPr lang="kk-KZ" sz="2400" b="1" dirty="0">
              <a:solidFill>
                <a:srgbClr val="002060"/>
              </a:solidFill>
              <a:latin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5143500"/>
            <a:ext cx="2044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1214422"/>
            <a:ext cx="184730" cy="16619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k-KZ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571744"/>
            <a:ext cx="5143536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3200" dirty="0"/>
              <a:t>Ұйымдастыру.</a:t>
            </a:r>
            <a:endParaRPr lang="ru-RU" sz="3200" dirty="0"/>
          </a:p>
          <a:p>
            <a:pPr>
              <a:defRPr/>
            </a:pPr>
            <a:r>
              <a:rPr lang="kk-KZ" sz="3200" dirty="0"/>
              <a:t>Математикалық диктант</a:t>
            </a:r>
          </a:p>
          <a:p>
            <a:pPr>
              <a:defRPr/>
            </a:pPr>
            <a:r>
              <a:rPr lang="kk-KZ" sz="3200" dirty="0"/>
              <a:t>Сөзжұмбақ шешу</a:t>
            </a:r>
          </a:p>
          <a:p>
            <a:pPr>
              <a:defRPr/>
            </a:pPr>
            <a:r>
              <a:rPr lang="kk-KZ" sz="3200" dirty="0"/>
              <a:t>Оқулықпен жұмыс</a:t>
            </a:r>
            <a:endParaRPr lang="en-US" sz="3200" dirty="0"/>
          </a:p>
          <a:p>
            <a:pPr>
              <a:defRPr/>
            </a:pPr>
            <a:r>
              <a:rPr lang="kk-KZ" sz="3200" dirty="0"/>
              <a:t>Дәптермен жұмыс</a:t>
            </a:r>
            <a:endParaRPr lang="ru-RU" sz="3200" dirty="0"/>
          </a:p>
          <a:p>
            <a:pPr>
              <a:defRPr/>
            </a:pPr>
            <a:r>
              <a:rPr lang="kk-KZ" sz="3200" dirty="0"/>
              <a:t>Қорытынды.</a:t>
            </a:r>
            <a:endParaRPr lang="ru-RU" sz="3200" dirty="0"/>
          </a:p>
          <a:p>
            <a:pPr>
              <a:defRPr/>
            </a:pPr>
            <a:r>
              <a:rPr lang="ru-RU" sz="3200" dirty="0" err="1"/>
              <a:t>Бағалау.</a:t>
            </a:r>
            <a:endParaRPr lang="ru-RU" sz="3200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8197" name="Picture 8" descr="салю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500063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салю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285984" y="928670"/>
            <a:ext cx="4357718" cy="150019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8204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Бүгінгі сабақта</a:t>
            </a:r>
            <a:r>
              <a:rPr lang="kk-KZ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ru-RU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" descr="http://animashky.ru/flist/objiv/311/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472122">
            <a:off x="6546850" y="3732213"/>
            <a:ext cx="1931988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27088" y="3213100"/>
          <a:ext cx="2890837" cy="3490913"/>
        </p:xfrm>
        <a:graphic>
          <a:graphicData uri="http://schemas.openxmlformats.org/presentationml/2006/ole">
            <p:oleObj spid="_x0000_s1026" name="CorelDRAW" r:id="rId4" imgW="6057360" imgH="8009640" progId="">
              <p:embed/>
            </p:oleObj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1188" y="1125538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kk-KZ" sz="3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Қосудың компоненттерін атайық</a:t>
            </a:r>
          </a:p>
          <a:p>
            <a:pPr marL="514350" indent="-514350"/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188" y="2276475"/>
            <a:ext cx="7993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3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Азайтудың компоненттерін атайық</a:t>
            </a:r>
          </a:p>
          <a:p>
            <a:endParaRPr lang="kk-KZ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964612" cy="6119812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32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1. Бірінші қосылғыш 7, екінші қосылғыш 1. Қосындыны тап.</a:t>
            </a:r>
            <a:endParaRPr lang="ru-RU" sz="180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32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2. Азайғыш 5, айырма 4, азайтқышты тап.</a:t>
            </a:r>
            <a:endParaRPr lang="ru-RU" sz="180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32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3. Екінші қосылғыш 3,  бірінші қосылғыш 2 қосындының мәнін тап.</a:t>
            </a:r>
            <a:endParaRPr lang="ru-RU" sz="180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32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4. 5 шығу үшін 1- ді қандай санға артыру керек?</a:t>
            </a:r>
            <a:endParaRPr lang="ru-RU" sz="180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32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 4 шығу үшін қандай саннан 1- ді азайту керек?</a:t>
            </a:r>
            <a:endParaRPr lang="ru-RU" sz="180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32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6. 7 шығу үшін 6 – ға нешені қосу керек?</a:t>
            </a:r>
            <a:endParaRPr lang="ru-RU" sz="180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32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7. 6 санының 5 – тен нешеуі артық?</a:t>
            </a:r>
            <a:endParaRPr lang="ru-RU" sz="180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32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 4 саны  8 – ден қаншаға кем?</a:t>
            </a:r>
            <a:endParaRPr lang="ru-RU" sz="320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2268538" y="1484313"/>
            <a:ext cx="4487862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6600"/>
              <a:t>Оқулықпен</a:t>
            </a:r>
          </a:p>
          <a:p>
            <a:pPr algn="ctr"/>
            <a:r>
              <a:rPr lang="kk-KZ" sz="6600"/>
              <a:t> жұмыс</a:t>
            </a:r>
          </a:p>
          <a:p>
            <a:pPr algn="ctr"/>
            <a:endParaRPr lang="kk-KZ" sz="6600"/>
          </a:p>
          <a:p>
            <a:pPr algn="ctr"/>
            <a:r>
              <a:rPr lang="kk-KZ" sz="4400"/>
              <a:t>158 бет, №1</a:t>
            </a:r>
          </a:p>
          <a:p>
            <a:pPr algn="ctr"/>
            <a:r>
              <a:rPr lang="kk-KZ" sz="4400"/>
              <a:t>а) Алғырлар</a:t>
            </a:r>
          </a:p>
          <a:p>
            <a:pPr algn="ctr"/>
            <a:r>
              <a:rPr lang="kk-KZ" sz="4400"/>
              <a:t>ә) Тапқырлар</a:t>
            </a: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581525"/>
            <a:ext cx="18399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D:\клипарты\люди\03fb0f8f197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79638"/>
            <a:ext cx="3071812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1571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av-2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713" y="2420938"/>
            <a:ext cx="28082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3"/>
          <p:cNvSpPr txBox="1">
            <a:spLocks noChangeArrowheads="1"/>
          </p:cNvSpPr>
          <p:nvPr/>
        </p:nvSpPr>
        <p:spPr bwMode="auto">
          <a:xfrm>
            <a:off x="2751138" y="836613"/>
            <a:ext cx="45307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6600"/>
              <a:t>Дәптермен</a:t>
            </a:r>
          </a:p>
          <a:p>
            <a:pPr algn="ctr"/>
            <a:r>
              <a:rPr lang="kk-KZ" sz="6600"/>
              <a:t> жұмыс</a:t>
            </a:r>
          </a:p>
          <a:p>
            <a:pPr algn="ctr"/>
            <a:endParaRPr lang="kk-KZ" sz="6600"/>
          </a:p>
          <a:p>
            <a:pPr algn="ctr"/>
            <a:r>
              <a:rPr lang="kk-KZ" sz="4400"/>
              <a:t>51 бет, №1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1615</TotalTime>
  <Words>296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Апекс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Сергіту сәті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166</cp:revision>
  <dcterms:created xsi:type="dcterms:W3CDTF">2010-03-10T06:35:27Z</dcterms:created>
  <dcterms:modified xsi:type="dcterms:W3CDTF">2014-02-01T10:04:25Z</dcterms:modified>
</cp:coreProperties>
</file>