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D17E635-D405-4584-A828-2AD89325F3DF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33A4B63-D3BA-404C-AAEA-2366CE290A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5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7" name="Freeform 9"/>
          <p:cNvGrpSpPr>
            <a:grpSpLocks/>
          </p:cNvGrpSpPr>
          <p:nvPr/>
        </p:nvGrpSpPr>
        <p:grpSpPr bwMode="auto">
          <a:xfrm>
            <a:off x="890588" y="5619750"/>
            <a:ext cx="7381875" cy="536575"/>
            <a:chOff x="561" y="3540"/>
            <a:chExt cx="4650" cy="338"/>
          </a:xfrm>
        </p:grpSpPr>
        <p:pic>
          <p:nvPicPr>
            <p:cNvPr id="8" name="Freeform 9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61" y="3540"/>
              <a:ext cx="4650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 rot="10800000">
              <a:off x="562" y="3539"/>
              <a:ext cx="4650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+mn-lt"/>
              </a:endParaRPr>
            </a:p>
          </p:txBody>
        </p:sp>
      </p:grpSp>
      <p:sp>
        <p:nvSpPr>
          <p:cNvPr id="10" name="Rectangle 10"/>
          <p:cNvSpPr/>
          <p:nvPr/>
        </p:nvSpPr>
        <p:spPr>
          <a:xfrm>
            <a:off x="990600" y="1017588"/>
            <a:ext cx="7178675" cy="4830762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1"/>
          <p:cNvSpPr/>
          <p:nvPr/>
        </p:nvSpPr>
        <p:spPr>
          <a:xfrm>
            <a:off x="990600" y="1009650"/>
            <a:ext cx="7180263" cy="4832350"/>
          </a:xfrm>
          <a:prstGeom prst="rect">
            <a:avLst/>
          </a:prstGeom>
          <a:blipFill dpi="0" rotWithShape="1">
            <a:blip r:embed="rId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2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35684">
            <a:off x="769938" y="701675"/>
            <a:ext cx="5667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4096196">
            <a:off x="7854950" y="749300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88" y="5357813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07E31-4057-4D95-8EAF-2404B2CF2B22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750" y="5357813"/>
            <a:ext cx="50339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475" y="5357813"/>
            <a:ext cx="554038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467283-AEC6-4C26-9DE2-6330A1B4BE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64BCF-C004-4677-8B1F-918DCE6BFE3E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73178-8470-40DA-A147-0F1DFF8CCC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675CF-BEDB-4144-91E7-D6436025DFF9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B1A8C-9095-41A2-B71D-B2654F4D84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C9859-C3FF-4E85-B858-EE24B07608A8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E16F1-3B81-4CD7-8926-2424BFD7EE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0ED2F-E5F7-47B6-94A2-A921B63F30AE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20A41-DED6-4063-BA43-3BABE9AB94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9D0E2-D17B-456A-A75A-F8289EC3946A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345E6-3350-4F53-A796-822F4F045C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CE8A6-B009-45E5-99C8-EBB02E059F07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39505-4F01-4272-B0A7-A014BCE1A0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63EF9-8402-46F6-96C4-C33E14FFE956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D3D30-8EBF-479D-8767-247BC5D25C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9BC59-8AEC-43EC-BD37-95469412FC9D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FBAA4-96D9-4671-862A-32EDBBDF20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5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6"/>
          <p:cNvSpPr/>
          <p:nvPr/>
        </p:nvSpPr>
        <p:spPr>
          <a:xfrm rot="60000">
            <a:off x="4471988" y="603250"/>
            <a:ext cx="3787775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2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3"/>
          <p:cNvSpPr/>
          <p:nvPr/>
        </p:nvSpPr>
        <p:spPr>
          <a:xfrm rot="21540000">
            <a:off x="749300" y="576263"/>
            <a:ext cx="3789363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2063" y="5886450"/>
            <a:ext cx="12128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90237-10BE-48DB-AA0F-A3116843D616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29300"/>
            <a:ext cx="35226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8088" y="5897563"/>
            <a:ext cx="5540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49BE3-D2DE-4432-A1F5-4D40D4C336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1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2"/>
          <p:cNvSpPr/>
          <p:nvPr/>
        </p:nvSpPr>
        <p:spPr>
          <a:xfrm rot="21540000">
            <a:off x="744538" y="576263"/>
            <a:ext cx="3789362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28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29"/>
          <p:cNvSpPr/>
          <p:nvPr/>
        </p:nvSpPr>
        <p:spPr>
          <a:xfrm rot="60000">
            <a:off x="4464050" y="603250"/>
            <a:ext cx="3789363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238" y="5888038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9B66E-96EC-4563-AE5A-6D6024D8A8F7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30888"/>
            <a:ext cx="33194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850" y="5900738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3B6B8-9928-4B29-B028-1DAB3C68C4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027" name="Freeform 9"/>
          <p:cNvGrpSpPr>
            <a:grpSpLocks/>
          </p:cNvGrpSpPr>
          <p:nvPr/>
        </p:nvGrpSpPr>
        <p:grpSpPr bwMode="auto">
          <a:xfrm>
            <a:off x="628650" y="6072188"/>
            <a:ext cx="7924800" cy="536575"/>
            <a:chOff x="396" y="3825"/>
            <a:chExt cx="4992" cy="338"/>
          </a:xfrm>
        </p:grpSpPr>
        <p:pic>
          <p:nvPicPr>
            <p:cNvPr id="1037" name="Freeform 9"/>
            <p:cNvPicPr>
              <a:picLocks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96" y="3825"/>
              <a:ext cx="4992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 rot="10800000">
              <a:off x="396" y="3823"/>
              <a:ext cx="4990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+mn-lt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731838" y="574675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838" y="576263"/>
            <a:ext cx="7696200" cy="5715000"/>
          </a:xfrm>
          <a:prstGeom prst="rect">
            <a:avLst/>
          </a:prstGeom>
          <a:blipFill dpi="0" rotWithShape="1">
            <a:blip r:embed="rId15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0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rot="1435684">
            <a:off x="544513" y="273050"/>
            <a:ext cx="5667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rot="4096196">
            <a:off x="8115300" y="298450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Title Placeholder 1"/>
          <p:cNvSpPr>
            <a:spLocks noGrp="1"/>
          </p:cNvSpPr>
          <p:nvPr>
            <p:ph type="title"/>
          </p:nvPr>
        </p:nvSpPr>
        <p:spPr bwMode="auto">
          <a:xfrm>
            <a:off x="1095375" y="817563"/>
            <a:ext cx="6964363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63675" y="2119313"/>
            <a:ext cx="6196013" cy="360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775" y="5808663"/>
            <a:ext cx="1212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Rage Italic" pitchFamily="66" charset="0"/>
                <a:cs typeface="+mn-cs"/>
              </a:defRPr>
            </a:lvl1pPr>
          </a:lstStyle>
          <a:p>
            <a:pPr>
              <a:defRPr/>
            </a:pPr>
            <a:fld id="{CEC3D94E-7DEC-4375-950E-5D8C1646967C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5808663"/>
            <a:ext cx="5540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Rage Italic" pitchFamily="66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800" y="5808663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Rage Italic" pitchFamily="66" charset="0"/>
                <a:cs typeface="+mn-cs"/>
              </a:defRPr>
            </a:lvl1pPr>
          </a:lstStyle>
          <a:p>
            <a:pPr>
              <a:defRPr/>
            </a:pPr>
            <a:fld id="{937D7AA9-BFBF-47D6-9735-49DEC5C0A0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40" r:id="rId8"/>
    <p:sldLayoutId id="2147483741" r:id="rId9"/>
    <p:sldLayoutId id="2147483737" r:id="rId10"/>
    <p:sldLayoutId id="214748373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644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755650" y="1795463"/>
            <a:ext cx="7632700" cy="18272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7030A0"/>
                </a:solidFill>
              </a:rPr>
              <a:t>Взаимосвязь компонентов и результатов действий</a:t>
            </a:r>
          </a:p>
        </p:txBody>
      </p:sp>
      <p:sp>
        <p:nvSpPr>
          <p:cNvPr id="512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27200" y="3736975"/>
            <a:ext cx="5711825" cy="1524000"/>
          </a:xfrm>
        </p:spPr>
        <p:txBody>
          <a:bodyPr/>
          <a:lstStyle/>
          <a:p>
            <a:pPr eaLnBrk="1" hangingPunct="1"/>
            <a:r>
              <a:rPr lang="ru-RU" smtClean="0"/>
              <a:t>Проверочная работа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684213" y="817563"/>
            <a:ext cx="7775575" cy="3116262"/>
          </a:xfrm>
        </p:spPr>
        <p:txBody>
          <a:bodyPr/>
          <a:lstStyle/>
          <a:p>
            <a:r>
              <a:rPr lang="ru-RU" smtClean="0"/>
              <a:t>Вставляй номера пропущенных слов в предложения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476673"/>
            <a:ext cx="7560840" cy="2664296"/>
          </a:xfrm>
          <a:prstGeom prst="rect">
            <a:avLst/>
          </a:prstGeom>
        </p:spPr>
        <p:txBody>
          <a:bodyPr numCol="3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Произведение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Уменьшаемое 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Делимое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1-й множитель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Делитель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Вычитаемое 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2-й множитель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Частное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Разность 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1-е слагаемое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2-е слагаемое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Сумма 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Прибавить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Вычесть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Разделить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755650" y="3573463"/>
            <a:ext cx="7704138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buFont typeface="Constantia" pitchFamily="18" charset="0"/>
              <a:buAutoNum type="arabicPeriod"/>
            </a:pPr>
            <a:r>
              <a:rPr lang="ru-RU" sz="2800"/>
              <a:t>Второе число при сложении – это …</a:t>
            </a:r>
          </a:p>
          <a:p>
            <a:pPr marL="514350" indent="-514350">
              <a:buFont typeface="Constantia" pitchFamily="18" charset="0"/>
              <a:buAutoNum type="arabicPeriod"/>
            </a:pPr>
            <a:r>
              <a:rPr lang="ru-RU" sz="2800"/>
              <a:t>Результат действия умножения – это …</a:t>
            </a:r>
          </a:p>
          <a:p>
            <a:pPr marL="514350" indent="-514350">
              <a:buFont typeface="Constantia" pitchFamily="18" charset="0"/>
              <a:buAutoNum type="arabicPeriod"/>
            </a:pPr>
            <a:r>
              <a:rPr lang="ru-RU" sz="2800"/>
              <a:t>Первый компонент при вычитании – это </a:t>
            </a:r>
          </a:p>
          <a:p>
            <a:pPr marL="514350" indent="-514350">
              <a:buFont typeface="Constantia" pitchFamily="18" charset="0"/>
              <a:buAutoNum type="arabicPeriod"/>
            </a:pPr>
            <a:r>
              <a:rPr lang="ru-RU" sz="2800"/>
              <a:t>Результат действия сложения – это …</a:t>
            </a:r>
          </a:p>
          <a:p>
            <a:pPr marL="514350" indent="-514350">
              <a:buFont typeface="Constantia" pitchFamily="18" charset="0"/>
              <a:buAutoNum type="arabicPeriod"/>
            </a:pPr>
            <a:r>
              <a:rPr lang="ru-RU" sz="2800"/>
              <a:t>Второй компонент при  делении – это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476673"/>
            <a:ext cx="7560840" cy="2664296"/>
          </a:xfrm>
          <a:prstGeom prst="rect">
            <a:avLst/>
          </a:prstGeom>
        </p:spPr>
        <p:txBody>
          <a:bodyPr numCol="3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Произведение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Уменьшаемое 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Делимое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1-й множитель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Делитель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Вычитаемое 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2-й множитель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Частное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Разность 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1-е слагаемое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2-е слагаемое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Сумма 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Прибавить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Вычесть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AA2B1E"/>
              </a:buClr>
              <a:buSzPct val="85000"/>
              <a:buFont typeface="+mj-lt"/>
              <a:buAutoNum type="arabicParenR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Разделить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755650" y="3573463"/>
            <a:ext cx="7704138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buFont typeface="Constantia" pitchFamily="18" charset="0"/>
              <a:buAutoNum type="arabicPeriod" startAt="6"/>
            </a:pPr>
            <a:r>
              <a:rPr lang="ru-RU" sz="2800"/>
              <a:t>Результат действия деления – это …</a:t>
            </a:r>
          </a:p>
          <a:p>
            <a:pPr marL="514350" indent="-514350">
              <a:buFont typeface="Constantia" pitchFamily="18" charset="0"/>
              <a:buAutoNum type="arabicPeriod" startAt="6"/>
            </a:pPr>
            <a:r>
              <a:rPr lang="ru-RU" sz="2800"/>
              <a:t>Чтобы найти уменьшаемое, нужно …</a:t>
            </a:r>
          </a:p>
          <a:p>
            <a:pPr marL="514350" indent="-514350">
              <a:buFont typeface="Constantia" pitchFamily="18" charset="0"/>
              <a:buAutoNum type="arabicPeriod" startAt="6"/>
            </a:pPr>
            <a:r>
              <a:rPr lang="ru-RU" sz="2800"/>
              <a:t>Чтобы найти делитель, нужно …</a:t>
            </a:r>
          </a:p>
          <a:p>
            <a:pPr marL="514350" indent="-514350">
              <a:buFont typeface="Constantia" pitchFamily="18" charset="0"/>
              <a:buAutoNum type="arabicPeriod" startAt="6"/>
            </a:pPr>
            <a:r>
              <a:rPr lang="ru-RU" sz="2800"/>
              <a:t>Чтобы найти 1-е слагаемое, нужно …</a:t>
            </a:r>
          </a:p>
          <a:p>
            <a:pPr marL="514350" indent="-514350">
              <a:buFont typeface="Constantia" pitchFamily="18" charset="0"/>
              <a:buAutoNum type="arabicPeriod" startAt="6"/>
            </a:pPr>
            <a:r>
              <a:rPr lang="ru-RU" sz="2800"/>
              <a:t>Чтобы найти 2-ой множитель, нужно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Взаимопроверка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298575" y="2120900"/>
            <a:ext cx="3200400" cy="3603625"/>
          </a:xfrm>
        </p:spPr>
        <p:txBody>
          <a:bodyPr/>
          <a:lstStyle/>
          <a:p>
            <a:pPr marL="457200" indent="-457200">
              <a:buClr>
                <a:srgbClr val="FF0000"/>
              </a:buClr>
              <a:buSzPct val="110000"/>
              <a:buFont typeface="Constantia" pitchFamily="18" charset="0"/>
              <a:buAutoNum type="arabicPeriod"/>
            </a:pPr>
            <a:r>
              <a:rPr lang="ru-RU" sz="2800" smtClean="0"/>
              <a:t>11</a:t>
            </a:r>
          </a:p>
          <a:p>
            <a:pPr marL="457200" indent="-457200">
              <a:buClr>
                <a:srgbClr val="FF0000"/>
              </a:buClr>
              <a:buSzPct val="110000"/>
              <a:buFont typeface="Constantia" pitchFamily="18" charset="0"/>
              <a:buAutoNum type="arabicPeriod"/>
            </a:pPr>
            <a:r>
              <a:rPr lang="ru-RU" sz="2800" smtClean="0"/>
              <a:t>1</a:t>
            </a:r>
          </a:p>
          <a:p>
            <a:pPr marL="457200" indent="-457200">
              <a:buClr>
                <a:srgbClr val="FF0000"/>
              </a:buClr>
              <a:buSzPct val="110000"/>
              <a:buFont typeface="Constantia" pitchFamily="18" charset="0"/>
              <a:buAutoNum type="arabicPeriod"/>
            </a:pPr>
            <a:r>
              <a:rPr lang="ru-RU" sz="2800" smtClean="0"/>
              <a:t>2</a:t>
            </a:r>
          </a:p>
          <a:p>
            <a:pPr marL="457200" indent="-457200">
              <a:buClr>
                <a:srgbClr val="FF0000"/>
              </a:buClr>
              <a:buSzPct val="110000"/>
              <a:buFont typeface="Constantia" pitchFamily="18" charset="0"/>
              <a:buAutoNum type="arabicPeriod"/>
            </a:pPr>
            <a:r>
              <a:rPr lang="ru-RU" sz="2800" smtClean="0"/>
              <a:t>12</a:t>
            </a:r>
          </a:p>
          <a:p>
            <a:pPr marL="457200" indent="-457200">
              <a:buClr>
                <a:srgbClr val="FF0000"/>
              </a:buClr>
              <a:buSzPct val="110000"/>
              <a:buFont typeface="Constantia" pitchFamily="18" charset="0"/>
              <a:buAutoNum type="arabicPeriod"/>
            </a:pPr>
            <a:r>
              <a:rPr lang="ru-RU" sz="2800" smtClean="0"/>
              <a:t>5</a:t>
            </a:r>
          </a:p>
          <a:p>
            <a:pPr marL="457200" indent="-457200">
              <a:buClr>
                <a:srgbClr val="FF0000"/>
              </a:buClr>
              <a:buSzPct val="110000"/>
              <a:buFont typeface="Constantia" pitchFamily="18" charset="0"/>
              <a:buAutoNum type="arabicPeriod"/>
            </a:pPr>
            <a:endParaRPr lang="ru-RU" sz="280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4"/>
          </p:nvPr>
        </p:nvSpPr>
        <p:spPr>
          <a:xfrm>
            <a:off x="4664075" y="2119313"/>
            <a:ext cx="3200400" cy="3605212"/>
          </a:xfrm>
        </p:spPr>
        <p:txBody>
          <a:bodyPr/>
          <a:lstStyle/>
          <a:p>
            <a:pPr marL="514350" indent="-514350">
              <a:buClr>
                <a:srgbClr val="FF0000"/>
              </a:buClr>
              <a:buSzPct val="110000"/>
              <a:buFont typeface="Constantia" pitchFamily="18" charset="0"/>
              <a:buAutoNum type="arabicPeriod" startAt="6"/>
            </a:pPr>
            <a:r>
              <a:rPr lang="ru-RU" sz="2800" smtClean="0"/>
              <a:t>8</a:t>
            </a:r>
          </a:p>
          <a:p>
            <a:pPr marL="514350" indent="-514350">
              <a:buClr>
                <a:srgbClr val="FF0000"/>
              </a:buClr>
              <a:buSzPct val="110000"/>
              <a:buFont typeface="Constantia" pitchFamily="18" charset="0"/>
              <a:buAutoNum type="arabicPeriod" startAt="6"/>
            </a:pPr>
            <a:r>
              <a:rPr lang="ru-RU" sz="2800" smtClean="0"/>
              <a:t>14, 9, 6</a:t>
            </a:r>
          </a:p>
          <a:p>
            <a:pPr marL="514350" indent="-514350">
              <a:buClr>
                <a:srgbClr val="FF0000"/>
              </a:buClr>
              <a:buSzPct val="110000"/>
              <a:buFont typeface="Constantia" pitchFamily="18" charset="0"/>
              <a:buAutoNum type="arabicPeriod" startAt="6"/>
            </a:pPr>
            <a:r>
              <a:rPr lang="ru-RU" sz="2800" smtClean="0"/>
              <a:t>  3, 18, 8</a:t>
            </a:r>
          </a:p>
          <a:p>
            <a:pPr marL="514350" indent="-514350">
              <a:buClr>
                <a:srgbClr val="FF0000"/>
              </a:buClr>
              <a:buSzPct val="110000"/>
              <a:buFont typeface="Constantia" pitchFamily="18" charset="0"/>
              <a:buAutoNum type="arabicPeriod" startAt="6"/>
            </a:pPr>
            <a:r>
              <a:rPr lang="ru-RU" sz="2800" smtClean="0"/>
              <a:t>13, 12, 17, 11</a:t>
            </a:r>
          </a:p>
          <a:p>
            <a:pPr marL="514350" indent="-514350">
              <a:buClr>
                <a:srgbClr val="FF0000"/>
              </a:buClr>
              <a:buSzPct val="110000"/>
              <a:buFont typeface="Constantia" pitchFamily="18" charset="0"/>
              <a:buAutoNum type="arabicPeriod" startAt="6"/>
            </a:pPr>
            <a:r>
              <a:rPr lang="ru-RU" sz="2800" smtClean="0"/>
              <a:t>1, 18, 15, 4</a:t>
            </a:r>
          </a:p>
          <a:p>
            <a:pPr marL="514350" indent="-514350">
              <a:buClr>
                <a:srgbClr val="FF0000"/>
              </a:buClr>
              <a:buSzPct val="110000"/>
              <a:buFont typeface="Constantia" pitchFamily="18" charset="0"/>
              <a:buAutoNum type="arabicPeriod" startAt="6"/>
            </a:pPr>
            <a:endParaRPr lang="ru-RU" sz="2800" smtClean="0"/>
          </a:p>
          <a:p>
            <a:pPr marL="514350" indent="-514350">
              <a:buSzPct val="110000"/>
              <a:buFont typeface="Constantia" pitchFamily="18" charset="0"/>
              <a:buAutoNum type="arabicPeriod" startAt="6"/>
            </a:pPr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37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Тема37</Template>
  <TotalTime>512</TotalTime>
  <Words>152</Words>
  <Application>Microsoft Office PowerPoint</Application>
  <PresentationFormat>Экран (4:3)</PresentationFormat>
  <Paragraphs>60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Constantia</vt:lpstr>
      <vt:lpstr>Brush Script MT</vt:lpstr>
      <vt:lpstr>Calibri</vt:lpstr>
      <vt:lpstr>Franklin Gothic Book</vt:lpstr>
      <vt:lpstr>Rage Italic</vt:lpstr>
      <vt:lpstr>Тема37</vt:lpstr>
      <vt:lpstr>Взаимосвязь компонентов и результатов действий</vt:lpstr>
      <vt:lpstr>Вставляй номера пропущенных слов в предложения</vt:lpstr>
      <vt:lpstr>Слайд 3</vt:lpstr>
      <vt:lpstr>Слайд 4</vt:lpstr>
      <vt:lpstr>Взаимопроверка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Уравнения и буквенные выражения</dc:title>
  <dc:creator>Марина</dc:creator>
  <cp:lastModifiedBy>Марина</cp:lastModifiedBy>
  <cp:revision>53</cp:revision>
  <dcterms:modified xsi:type="dcterms:W3CDTF">2013-11-12T13:03:41Z</dcterms:modified>
</cp:coreProperties>
</file>