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6"/>
  </p:notesMasterIdLst>
  <p:sldIdLst>
    <p:sldId id="256" r:id="rId2"/>
    <p:sldId id="257" r:id="rId3"/>
    <p:sldId id="261" r:id="rId4"/>
    <p:sldId id="264" r:id="rId5"/>
    <p:sldId id="262" r:id="rId6"/>
    <p:sldId id="275" r:id="rId7"/>
    <p:sldId id="267" r:id="rId8"/>
    <p:sldId id="270" r:id="rId9"/>
    <p:sldId id="288" r:id="rId10"/>
    <p:sldId id="266" r:id="rId11"/>
    <p:sldId id="274" r:id="rId12"/>
    <p:sldId id="276" r:id="rId13"/>
    <p:sldId id="272" r:id="rId14"/>
    <p:sldId id="279" r:id="rId15"/>
    <p:sldId id="277" r:id="rId16"/>
    <p:sldId id="285" r:id="rId17"/>
    <p:sldId id="278" r:id="rId18"/>
    <p:sldId id="280" r:id="rId19"/>
    <p:sldId id="282" r:id="rId20"/>
    <p:sldId id="271" r:id="rId21"/>
    <p:sldId id="287" r:id="rId22"/>
    <p:sldId id="289" r:id="rId23"/>
    <p:sldId id="283" r:id="rId24"/>
    <p:sldId id="26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8344E5-BBD4-438D-8AB5-0C8C2D0BA004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599F7-E29B-41A7-82F3-415E982994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99F7-E29B-41A7-82F3-415E982994D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99F7-E29B-41A7-82F3-415E982994D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2599F7-E29B-41A7-82F3-415E982994D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Click="0" advTm="1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1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 advClick="0" advTm="1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C63682B-9281-4DC4-9521-A3BBDCB3DF2D}" type="datetimeFigureOut">
              <a:rPr lang="ru-RU" smtClean="0"/>
              <a:pPr/>
              <a:t>19.01.2014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5332AE8-90A7-4295-87AF-6638894CE8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2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User\Desktop\&#1054;&#1050;&#1057;&#1040;&#1053;&#1040;\&#1082;&#1086;&#1085;&#1082;&#1091;&#1088;&#1089;\&#1082;&#1086;&#1085;&#1082;&#1091;&#1088;&#1089;&#1085;&#1099;&#1081;%20&#1091;&#1088;&#1086;&#1082;\vladimir_semenovich_vysotskiy_-_luchshe_gor_mogut_byt_tolko_gory_(zaycev.net).mp3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4;&#1050;&#1057;&#1040;&#1053;&#1040;\&#1082;&#1086;&#1085;&#1082;&#1091;&#1088;&#1089;\&#1082;&#1086;&#1085;&#1082;&#1091;&#1088;&#1089;&#1085;&#1099;&#1081;%20&#1091;&#1088;&#1086;&#1082;\&#1044;&#1086;&#1088;&#1086;&#1075;&#1072;%20&#1076;&#1086;&#1073;&#1088;&#1072;.wmv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2%D1%8B%D1%81%D0%BE%D1%82%D0%B0" TargetMode="External"/><Relationship Id="rId3" Type="http://schemas.openxmlformats.org/officeDocument/2006/relationships/hyperlink" Target="http://ru.wikipedia.org/wiki/%D0%92%D0%B8%D0%B4_%D1%81%D0%BF%D0%BE%D1%80%D1%82%D0%B0" TargetMode="External"/><Relationship Id="rId7" Type="http://schemas.openxmlformats.org/officeDocument/2006/relationships/hyperlink" Target="http://ru.wikipedia.org/wiki/%D0%9F%D1%80%D0%B8%D1%80%D0%BE%D0%B4%D0%B0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0%BE%D1%80%D0%B0" TargetMode="External"/><Relationship Id="rId5" Type="http://schemas.openxmlformats.org/officeDocument/2006/relationships/hyperlink" Target="http://ru.wikipedia.org/wiki/%D0%90%D0%BB%D1%8C%D0%BF%D0%B8%D0%BD%D0%B8%D0%B7%D0%BC" TargetMode="External"/><Relationship Id="rId10" Type="http://schemas.openxmlformats.org/officeDocument/2006/relationships/hyperlink" Target="http://ru.wikipedia.org/wiki/%D0%9F%D0%BE%D0%B3%D0%BE%D0%B4%D0%B0" TargetMode="External"/><Relationship Id="rId4" Type="http://schemas.openxmlformats.org/officeDocument/2006/relationships/hyperlink" Target="http://ru.wikipedia.org/wiki/%D0%90%D0%BA%D1%82%D0%B8%D0%B2%D0%BD%D1%8B%D0%B9_%D0%BE%D1%82%D0%B4%D1%8B%D1%85" TargetMode="External"/><Relationship Id="rId9" Type="http://schemas.openxmlformats.org/officeDocument/2006/relationships/hyperlink" Target="http://ru.wikipedia.org/wiki/%D0%A0%D0%B5%D0%BB%D1%8C%D0%B5%D1%8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173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988101"/>
          </a:xfrm>
          <a:prstGeom prst="rect">
            <a:avLst/>
          </a:prstGeom>
          <a:noFill/>
        </p:spPr>
      </p:pic>
      <p:pic>
        <p:nvPicPr>
          <p:cNvPr id="5" name="vladimir_semenovich_vysotskiy_-_luchshe_gor_mogut_byt_tolko_gory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01090" y="6286520"/>
            <a:ext cx="304800" cy="304800"/>
          </a:xfrm>
          <a:prstGeom prst="rect">
            <a:avLst/>
          </a:prstGeom>
        </p:spPr>
      </p:pic>
      <p:pic>
        <p:nvPicPr>
          <p:cNvPr id="6" name="Рисунок 5" descr="640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7" y="214290"/>
            <a:ext cx="8304640" cy="664371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Дорога добр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запиши  решение задачи выражением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6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6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US" sz="6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+ 1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6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C:\Users\User\Downloads\gora-dzhomolungma-everest_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14290"/>
            <a:ext cx="7215238" cy="1571636"/>
          </a:xfrm>
        </p:spPr>
        <p:txBody>
          <a:bodyPr>
            <a:normAutofit fontScale="90000"/>
          </a:bodyPr>
          <a:lstStyle/>
          <a:p>
            <a:r>
              <a:rPr lang="ru-RU" sz="3100" b="1" i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ЛЕДОРУБ 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тыс. руб. сколько  нужно </a:t>
            </a:r>
            <a:r>
              <a:rPr lang="ru-RU" sz="31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ЗАплатить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31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шт.?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0" y="2571744"/>
            <a:ext cx="8286776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 + 2 +2 + 2 +2 + 2 +2 + 2 + 2 =</a:t>
            </a:r>
          </a:p>
          <a:p>
            <a:pPr>
              <a:buNone/>
            </a:pPr>
            <a:endParaRPr lang="ru-RU" sz="36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143900" y="2571744"/>
            <a:ext cx="80021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4800" dirty="0"/>
          </a:p>
        </p:txBody>
      </p:sp>
      <p:pic>
        <p:nvPicPr>
          <p:cNvPr id="4103" name="Picture 7" descr="C:\Users\User\Downloads\29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6124"/>
            <a:ext cx="2214578" cy="2214578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143108" y="3714752"/>
            <a:ext cx="692948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СТРАХОВОЧНАЯ СИСТЕМА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ТЫС. РУБ. СКОЛЬКО НУЖНО ЗАПЛАТИТЬ ЗА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ШТ.?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288340"/>
            <a:ext cx="85010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+ 1 +1 + 1 + 1 + 1 + 1 + 1 + 1 + </a:t>
            </a:r>
          </a:p>
          <a:p>
            <a:pPr>
              <a:buNone/>
            </a:pPr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+ 1 + 1 + 1 + 1 + 1 + 1 + 1 + 1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858148" y="6027003"/>
            <a:ext cx="115127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=17</a:t>
            </a:r>
            <a:endParaRPr lang="ru-RU" sz="4800" dirty="0"/>
          </a:p>
        </p:txBody>
      </p:sp>
      <p:pic>
        <p:nvPicPr>
          <p:cNvPr id="4105" name="Picture 9" descr="C:\Users\User\Downloads\38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-389792" y="389792"/>
            <a:ext cx="2494064" cy="17144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/>
      <p:bldP spid="13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ownloads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22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500042"/>
            <a:ext cx="42546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None/>
            </a:pPr>
            <a:r>
              <a:rPr lang="ru-RU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+ 12 + 12 = 36</a:t>
            </a:r>
            <a:endParaRPr lang="ru-RU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2071678"/>
            <a:ext cx="885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+ 2 +2 + 2 +2 + 2 +2 + 2 + 2 = 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3500438"/>
            <a:ext cx="87154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+ 1 +1 + 1 + 1 + 1 + 1 + 1 + 1 + </a:t>
            </a:r>
          </a:p>
          <a:p>
            <a:pPr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+ 1 + 1 + 1 + 1 + 1 + 1 + 1 + 1= 17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ownloads\gora-dzhomolungma-everest_1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325755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Сложение одинаковых  </a:t>
            </a:r>
            <a:b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6000" b="1" dirty="0" smtClean="0">
                <a:solidFill>
                  <a:srgbClr val="FFFF00"/>
                </a:solidFill>
                <a:latin typeface="Monotype Corsiva" pitchFamily="66" charset="0"/>
              </a:rPr>
              <a:t>чисел</a:t>
            </a: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6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УМНОЖЕНИЕ</a:t>
            </a:r>
            <a:endParaRPr lang="ru-RU" sz="6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1977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3614734" cy="838200"/>
          </a:xfrm>
        </p:spPr>
        <p:txBody>
          <a:bodyPr>
            <a:normAutofit/>
          </a:bodyPr>
          <a:lstStyle/>
          <a:p>
            <a:pPr marL="514350" indent="-514350"/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12 + 12 + 12 = 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9" y="1428736"/>
            <a:ext cx="75724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2 + 2 +2 + 2 +2 + 2 +2 + 2 + 2 = 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3372" y="428604"/>
            <a:ext cx="145424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12 ∙ 3</a:t>
            </a:r>
            <a:endParaRPr lang="ru-RU" sz="4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58148" y="1428736"/>
            <a:ext cx="117211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∙ 9</a:t>
            </a:r>
            <a:endParaRPr lang="ru-RU" sz="44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214555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 + 1 +1 + 1 + 1 + 1 + 1 + 1 + 1 +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+ 1 + 1 + 1 + 1 + 1 + 1 + 1 + 1 = </a:t>
            </a:r>
            <a:r>
              <a:rPr lang="ru-RU" sz="4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∙ 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AAEFC-88E6-45DA-8D1C-971A1DCB4449}" type="slidenum">
              <a:rPr lang="ru-RU"/>
              <a:pPr/>
              <a:t>16</a:t>
            </a:fld>
            <a:endParaRPr lang="ru-R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5174" name="Picture 6" descr="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00108"/>
            <a:ext cx="7632700" cy="4752975"/>
          </a:xfrm>
          <a:prstGeom prst="rect">
            <a:avLst/>
          </a:prstGeom>
          <a:noFill/>
        </p:spPr>
      </p:pic>
      <p:sp>
        <p:nvSpPr>
          <p:cNvPr id="135175" name="Text Box 7"/>
          <p:cNvSpPr txBox="1">
            <a:spLocks noChangeArrowheads="1"/>
          </p:cNvSpPr>
          <p:nvPr/>
        </p:nvSpPr>
        <p:spPr bwMode="auto">
          <a:xfrm>
            <a:off x="1258888" y="2924175"/>
            <a:ext cx="6553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400" dirty="0"/>
              <a:t>           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400" dirty="0"/>
              <a:t>        =     </a:t>
            </a:r>
            <a:r>
              <a:rPr lang="ru-RU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10</a:t>
            </a:r>
          </a:p>
        </p:txBody>
      </p:sp>
      <p:sp>
        <p:nvSpPr>
          <p:cNvPr id="135176" name="Text Box 8"/>
          <p:cNvSpPr txBox="1">
            <a:spLocks noChangeArrowheads="1"/>
          </p:cNvSpPr>
          <p:nvPr/>
        </p:nvSpPr>
        <p:spPr bwMode="auto">
          <a:xfrm>
            <a:off x="1258888" y="2420938"/>
            <a:ext cx="1943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latin typeface="Impact" pitchFamily="34" charset="0"/>
              </a:rPr>
              <a:t>множитель</a:t>
            </a:r>
          </a:p>
        </p:txBody>
      </p:sp>
      <p:sp>
        <p:nvSpPr>
          <p:cNvPr id="135177" name="Text Box 9"/>
          <p:cNvSpPr txBox="1">
            <a:spLocks noChangeArrowheads="1"/>
          </p:cNvSpPr>
          <p:nvPr/>
        </p:nvSpPr>
        <p:spPr bwMode="auto">
          <a:xfrm>
            <a:off x="3492500" y="2420938"/>
            <a:ext cx="2016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Impact" pitchFamily="34" charset="0"/>
              </a:rPr>
              <a:t>множитель</a:t>
            </a:r>
          </a:p>
        </p:txBody>
      </p:sp>
      <p:sp>
        <p:nvSpPr>
          <p:cNvPr id="135178" name="Text Box 10"/>
          <p:cNvSpPr txBox="1">
            <a:spLocks noChangeArrowheads="1"/>
          </p:cNvSpPr>
          <p:nvPr/>
        </p:nvSpPr>
        <p:spPr bwMode="auto">
          <a:xfrm>
            <a:off x="5643570" y="2000240"/>
            <a:ext cx="251936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Impact" pitchFamily="34" charset="0"/>
              </a:rPr>
              <a:t>значение</a:t>
            </a:r>
          </a:p>
          <a:p>
            <a:pPr algn="ctr">
              <a:spcBef>
                <a:spcPct val="50000"/>
              </a:spcBef>
            </a:pPr>
            <a:r>
              <a:rPr lang="ru-RU" sz="2400" dirty="0" smtClean="0">
                <a:latin typeface="Impact" pitchFamily="34" charset="0"/>
              </a:rPr>
              <a:t>произведения</a:t>
            </a:r>
            <a:endParaRPr lang="ru-RU" sz="2400" dirty="0">
              <a:latin typeface="Impact" pitchFamily="34" charset="0"/>
            </a:endParaRPr>
          </a:p>
        </p:txBody>
      </p:sp>
      <p:sp>
        <p:nvSpPr>
          <p:cNvPr id="135179" name="AutoShape 11"/>
          <p:cNvSpPr>
            <a:spLocks/>
          </p:cNvSpPr>
          <p:nvPr/>
        </p:nvSpPr>
        <p:spPr bwMode="auto">
          <a:xfrm rot="16200000">
            <a:off x="2698750" y="2349500"/>
            <a:ext cx="433388" cy="3024188"/>
          </a:xfrm>
          <a:prstGeom prst="leftBrace">
            <a:avLst>
              <a:gd name="adj1" fmla="val 58150"/>
              <a:gd name="adj2" fmla="val 50000"/>
            </a:avLst>
          </a:prstGeom>
          <a:noFill/>
          <a:ln w="38100">
            <a:solidFill>
              <a:srgbClr val="FF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5180" name="Text Box 12"/>
          <p:cNvSpPr txBox="1">
            <a:spLocks noChangeArrowheads="1"/>
          </p:cNvSpPr>
          <p:nvPr/>
        </p:nvSpPr>
        <p:spPr bwMode="auto">
          <a:xfrm>
            <a:off x="1116013" y="4365625"/>
            <a:ext cx="3671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latin typeface="Impact" pitchFamily="34" charset="0"/>
              </a:rPr>
              <a:t>произведение</a:t>
            </a:r>
          </a:p>
        </p:txBody>
      </p:sp>
      <p:sp>
        <p:nvSpPr>
          <p:cNvPr id="135181" name="Oval 13"/>
          <p:cNvSpPr>
            <a:spLocks noChangeArrowheads="1"/>
          </p:cNvSpPr>
          <p:nvPr/>
        </p:nvSpPr>
        <p:spPr bwMode="auto">
          <a:xfrm>
            <a:off x="2843213" y="3284538"/>
            <a:ext cx="144462" cy="1444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1285852" y="1554163"/>
            <a:ext cx="7705748" cy="374640"/>
          </a:xfrm>
        </p:spPr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9" grpId="0" animBg="1"/>
      <p:bldP spid="135181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ownloads\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2643206" cy="8382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b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ПАРЕ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571472" y="4143380"/>
            <a:ext cx="8458200" cy="2071702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5 + 5 + 5 + 5</a:t>
            </a:r>
          </a:p>
          <a:p>
            <a:pPr algn="l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+ А + А + А</a:t>
            </a:r>
          </a:p>
          <a:p>
            <a:pPr algn="l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+ 5 + 5 + 3</a:t>
            </a:r>
          </a:p>
          <a:p>
            <a:pPr algn="l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12 + 12 + 12 + 12</a:t>
            </a:r>
          </a:p>
          <a:p>
            <a:pPr algn="l"/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+ 7 + 7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285728"/>
            <a:ext cx="8786874" cy="1184825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Найди лишнее выражение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ownloads\Everest_3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3371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441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225" y="9144"/>
            <a:ext cx="9156225" cy="684885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68430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68177" cy="6858000"/>
          </a:xfrm>
          <a:prstGeom prst="rect">
            <a:avLst/>
          </a:prstGeom>
          <a:noFill/>
        </p:spPr>
      </p:pic>
      <p:pic>
        <p:nvPicPr>
          <p:cNvPr id="5" name="Рисунок 4" descr="alaska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3345" y="285728"/>
            <a:ext cx="8572560" cy="6429420"/>
          </a:xfrm>
          <a:prstGeom prst="rect">
            <a:avLst/>
          </a:prstGeom>
        </p:spPr>
      </p:pic>
      <p:pic>
        <p:nvPicPr>
          <p:cNvPr id="6" name="Рисунок 5" descr="Summitting_Island_Pea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285727"/>
            <a:ext cx="4857784" cy="6477045"/>
          </a:xfrm>
          <a:prstGeom prst="rect">
            <a:avLst/>
          </a:prstGeom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ownloads\gora-dzhomolungma-everest_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53203"/>
            <a:ext cx="9283226" cy="691120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286908" cy="671514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FF00"/>
                </a:solidFill>
              </a:rPr>
              <a:t>Высочайшая горная вершина на Земле 8,8км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Расположена на границе Китая и Непала</a:t>
            </a:r>
            <a:r>
              <a:rPr lang="ru-RU" sz="2400" b="1" dirty="0" smtClean="0"/>
              <a:t>.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На вершине дуют ветра до 200км/ч, температура ночью опускается до -60с</a:t>
            </a:r>
            <a:r>
              <a:rPr lang="ru-RU" sz="2400" b="1" dirty="0" smtClean="0"/>
              <a:t>. </a:t>
            </a:r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endParaRPr lang="en-US" sz="2400" b="1" dirty="0" smtClean="0"/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Этимология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>
              <a:buNone/>
            </a:pPr>
            <a:r>
              <a:rPr lang="ru-RU" sz="2400" b="1" i="1" u="sng" dirty="0" err="1" smtClean="0">
                <a:solidFill>
                  <a:srgbClr val="FFFF00"/>
                </a:solidFill>
              </a:rPr>
              <a:t>Джомалунгма</a:t>
            </a:r>
            <a:r>
              <a:rPr lang="ru-RU" sz="2400" b="1" i="1" u="sng" dirty="0" smtClean="0">
                <a:solidFill>
                  <a:srgbClr val="FFFF00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в переводе с тибетского "Божественная Мать Жизни". Английское название Эверест было присвоено в честь Джорджа Эвереста, главного геодезиста Индии (с 1830 по 1343 </a:t>
            </a:r>
            <a:r>
              <a:rPr lang="ru-RU" sz="2400" b="1" dirty="0" err="1" smtClean="0">
                <a:solidFill>
                  <a:srgbClr val="FFFF00"/>
                </a:solidFill>
              </a:rPr>
              <a:t>гг</a:t>
            </a:r>
            <a:r>
              <a:rPr lang="ru-RU" sz="2400" b="1" dirty="0" smtClean="0">
                <a:solidFill>
                  <a:srgbClr val="FFFF00"/>
                </a:solidFill>
              </a:rPr>
              <a:t>), внесшим большой вклад в изучение этой горы</a:t>
            </a:r>
            <a:r>
              <a:rPr lang="ru-RU" sz="2400" b="1" dirty="0" smtClean="0"/>
              <a:t>.</a:t>
            </a:r>
          </a:p>
          <a:p>
            <a:endParaRPr lang="ru-RU" sz="2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gora-dzhomolungma-everest_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B138-8B73-44DF-A422-69F62E59D31F}" type="slidenum">
              <a:rPr lang="ru-RU"/>
              <a:pPr/>
              <a:t>21</a:t>
            </a:fld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2844" y="1554162"/>
            <a:ext cx="3643338" cy="5232424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Выбери себе задание</a:t>
            </a:r>
          </a:p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Выпиши суммы, которые  нельзя заменить только умножением </a:t>
            </a:r>
          </a:p>
          <a:p>
            <a:pPr>
              <a:buNone/>
            </a:pPr>
            <a:r>
              <a:rPr lang="ru-RU" sz="3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(если хорошо</a:t>
            </a:r>
          </a:p>
          <a:p>
            <a:pPr>
              <a:buNone/>
            </a:pPr>
            <a:r>
              <a:rPr lang="ru-RU" sz="3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усвоил новое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2.Составь верные равенства и неравенства.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отлично</a:t>
            </a:r>
          </a:p>
          <a:p>
            <a:pPr>
              <a:buNone/>
            </a:pP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усвоил новое)</a:t>
            </a: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79613" y="6921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0"/>
            <a:ext cx="3455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изученного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95" name="Picture 19" descr="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-1"/>
            <a:ext cx="5429257" cy="3434109"/>
          </a:xfrm>
          <a:prstGeom prst="rect">
            <a:avLst/>
          </a:prstGeom>
          <a:noFill/>
        </p:spPr>
      </p:pic>
      <p:pic>
        <p:nvPicPr>
          <p:cNvPr id="50196" name="Picture 20" descr="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698" y="3357563"/>
            <a:ext cx="5461302" cy="3500438"/>
          </a:xfrm>
          <a:prstGeom prst="rect">
            <a:avLst/>
          </a:prstGeom>
          <a:noFill/>
        </p:spPr>
      </p:pic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4427538" y="119697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3857620" y="0"/>
            <a:ext cx="517208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Выпиши суммы, которые  </a:t>
            </a:r>
            <a:r>
              <a:rPr lang="ru-RU" b="1" dirty="0">
                <a:solidFill>
                  <a:srgbClr val="7030A0"/>
                </a:solidFill>
              </a:rPr>
              <a:t>нельзя заменить </a:t>
            </a:r>
            <a:r>
              <a:rPr lang="ru-RU" b="1" dirty="0" smtClean="0">
                <a:solidFill>
                  <a:srgbClr val="7030A0"/>
                </a:solidFill>
              </a:rPr>
              <a:t> только  умножением.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/>
              <a:t>92 </a:t>
            </a:r>
            <a:r>
              <a:rPr lang="ru-RU" sz="2800" b="1" dirty="0"/>
              <a:t>+ 92 + 92 + 29 + 92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63 + 63 + 63 + 63 + 63 + 63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45 + 45 + 45 + 15 + 54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78 + </a:t>
            </a:r>
            <a:r>
              <a:rPr lang="ru-RU" sz="2800" b="1" dirty="0" smtClean="0"/>
              <a:t>76 </a:t>
            </a:r>
            <a:r>
              <a:rPr lang="ru-RU" sz="2800" b="1" dirty="0"/>
              <a:t>+ 78 + 78 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3929058" y="3500438"/>
            <a:ext cx="502603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Составь верные равенства и неравенства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/>
              <a:t>39 + 39 </a:t>
            </a:r>
            <a:r>
              <a:rPr lang="ru-RU" sz="2800" b="1" dirty="0">
                <a:solidFill>
                  <a:srgbClr val="00B0F0"/>
                </a:solidFill>
              </a:rPr>
              <a:t>*** </a:t>
            </a:r>
            <a:r>
              <a:rPr lang="ru-RU" sz="2800" b="1" dirty="0"/>
              <a:t>39   2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82 + 82 + 82 </a:t>
            </a:r>
            <a:r>
              <a:rPr lang="ru-RU" sz="2800" b="1" dirty="0">
                <a:solidFill>
                  <a:srgbClr val="00B0F0"/>
                </a:solidFill>
              </a:rPr>
              <a:t>*** </a:t>
            </a:r>
            <a:r>
              <a:rPr lang="ru-RU" sz="2800" b="1" dirty="0"/>
              <a:t>82   4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57 + 57 + 57 + 57 </a:t>
            </a:r>
            <a:r>
              <a:rPr lang="ru-RU" sz="2800" b="1" dirty="0">
                <a:solidFill>
                  <a:srgbClr val="00B0F0"/>
                </a:solidFill>
              </a:rPr>
              <a:t>***</a:t>
            </a:r>
            <a:r>
              <a:rPr lang="ru-RU" sz="2800" b="1" dirty="0"/>
              <a:t> 57   3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0 + 0 + 0 </a:t>
            </a:r>
            <a:r>
              <a:rPr lang="ru-RU" sz="2800" b="1" dirty="0">
                <a:solidFill>
                  <a:srgbClr val="00B0F0"/>
                </a:solidFill>
              </a:rPr>
              <a:t>***</a:t>
            </a:r>
            <a:r>
              <a:rPr lang="ru-RU" sz="2800" b="1" dirty="0"/>
              <a:t> 0   3</a:t>
            </a:r>
          </a:p>
        </p:txBody>
      </p: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7358082" y="4857760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201" name="Oval 25"/>
          <p:cNvSpPr>
            <a:spLocks noChangeArrowheads="1"/>
          </p:cNvSpPr>
          <p:nvPr/>
        </p:nvSpPr>
        <p:spPr bwMode="auto">
          <a:xfrm>
            <a:off x="6572264" y="421481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202" name="Oval 26"/>
          <p:cNvSpPr>
            <a:spLocks noChangeArrowheads="1"/>
          </p:cNvSpPr>
          <p:nvPr/>
        </p:nvSpPr>
        <p:spPr bwMode="auto">
          <a:xfrm>
            <a:off x="8072462" y="5500702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203" name="Oval 27"/>
          <p:cNvSpPr>
            <a:spLocks noChangeArrowheads="1"/>
          </p:cNvSpPr>
          <p:nvPr/>
        </p:nvSpPr>
        <p:spPr bwMode="auto">
          <a:xfrm>
            <a:off x="6500826" y="6143644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 animBg="1"/>
      <p:bldP spid="50201" grpId="0" animBg="1"/>
      <p:bldP spid="50202" grpId="0" animBg="1"/>
      <p:bldP spid="5020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gora-dzhomolungma-everest_1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BB138-8B73-44DF-A422-69F62E59D31F}" type="slidenum">
              <a:rPr lang="ru-RU"/>
              <a:pPr/>
              <a:t>22</a:t>
            </a:fld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4162"/>
            <a:ext cx="3714744" cy="52324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Выпиши суммы, которые  нельзя заменить только умножением </a:t>
            </a:r>
          </a:p>
          <a:p>
            <a:pPr>
              <a:buNone/>
            </a:pPr>
            <a:r>
              <a:rPr lang="ru-RU" sz="3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(если хорошо</a:t>
            </a:r>
          </a:p>
          <a:p>
            <a:pPr>
              <a:buNone/>
            </a:pPr>
            <a:r>
              <a:rPr lang="ru-RU" sz="3000" b="1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усвоил новое</a:t>
            </a:r>
            <a:r>
              <a:rPr lang="ru-RU" sz="3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2.Составь верные равенства и неравенства</a:t>
            </a:r>
          </a:p>
          <a:p>
            <a:pPr>
              <a:buNone/>
            </a:pP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отлично</a:t>
            </a:r>
          </a:p>
          <a:p>
            <a:pPr>
              <a:buNone/>
            </a:pPr>
            <a:r>
              <a:rPr lang="ru-RU" sz="30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усвоил новое)</a:t>
            </a:r>
          </a:p>
          <a:p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1979613" y="692150"/>
            <a:ext cx="5616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0" y="0"/>
            <a:ext cx="34559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Закрепление изученного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95" name="Picture 19" descr="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4744" y="-1"/>
            <a:ext cx="5429257" cy="3434109"/>
          </a:xfrm>
          <a:prstGeom prst="rect">
            <a:avLst/>
          </a:prstGeom>
          <a:noFill/>
        </p:spPr>
      </p:pic>
      <p:pic>
        <p:nvPicPr>
          <p:cNvPr id="50196" name="Picture 20" descr="5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82698" y="3357563"/>
            <a:ext cx="5461302" cy="3500438"/>
          </a:xfrm>
          <a:prstGeom prst="rect">
            <a:avLst/>
          </a:prstGeom>
          <a:noFill/>
        </p:spPr>
      </p:pic>
      <p:sp>
        <p:nvSpPr>
          <p:cNvPr id="50197" name="Text Box 21"/>
          <p:cNvSpPr txBox="1">
            <a:spLocks noChangeArrowheads="1"/>
          </p:cNvSpPr>
          <p:nvPr/>
        </p:nvSpPr>
        <p:spPr bwMode="auto">
          <a:xfrm>
            <a:off x="4427538" y="119697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50198" name="Text Box 22"/>
          <p:cNvSpPr txBox="1">
            <a:spLocks noChangeArrowheads="1"/>
          </p:cNvSpPr>
          <p:nvPr/>
        </p:nvSpPr>
        <p:spPr bwMode="auto">
          <a:xfrm>
            <a:off x="3857620" y="0"/>
            <a:ext cx="5172086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7030A0"/>
                </a:solidFill>
              </a:rPr>
              <a:t>Выпиши суммы, которые  </a:t>
            </a:r>
            <a:r>
              <a:rPr lang="ru-RU" b="1" dirty="0">
                <a:solidFill>
                  <a:srgbClr val="7030A0"/>
                </a:solidFill>
              </a:rPr>
              <a:t>нельзя заменить </a:t>
            </a:r>
            <a:r>
              <a:rPr lang="ru-RU" b="1" dirty="0" smtClean="0">
                <a:solidFill>
                  <a:srgbClr val="7030A0"/>
                </a:solidFill>
              </a:rPr>
              <a:t> только  умножением.</a:t>
            </a:r>
          </a:p>
          <a:p>
            <a:pPr>
              <a:spcBef>
                <a:spcPct val="50000"/>
              </a:spcBef>
            </a:pPr>
            <a:r>
              <a:rPr lang="ru-RU" sz="2800" b="1" dirty="0" smtClean="0"/>
              <a:t>92 </a:t>
            </a:r>
            <a:r>
              <a:rPr lang="ru-RU" sz="2800" b="1" dirty="0"/>
              <a:t>+ 92 + 92 + </a:t>
            </a:r>
            <a:r>
              <a:rPr lang="ru-RU" sz="2800" b="1" u="sng" dirty="0">
                <a:solidFill>
                  <a:srgbClr val="FF0000"/>
                </a:solidFill>
              </a:rPr>
              <a:t>29</a:t>
            </a:r>
            <a:r>
              <a:rPr lang="ru-RU" sz="2800" b="1" dirty="0"/>
              <a:t> + 92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63 + 63 + 63 + 63 + 63 + 63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45 + 45 + 45 + </a:t>
            </a:r>
            <a:r>
              <a:rPr lang="ru-RU" sz="2800" b="1" u="sng" dirty="0">
                <a:solidFill>
                  <a:srgbClr val="FF0000"/>
                </a:solidFill>
              </a:rPr>
              <a:t>15</a:t>
            </a:r>
            <a:r>
              <a:rPr lang="ru-RU" sz="2800" b="1" dirty="0"/>
              <a:t> + </a:t>
            </a:r>
            <a:r>
              <a:rPr lang="ru-RU" sz="2800" b="1" u="sng" dirty="0">
                <a:solidFill>
                  <a:srgbClr val="FF0000"/>
                </a:solidFill>
              </a:rPr>
              <a:t>54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78 + </a:t>
            </a:r>
            <a:r>
              <a:rPr lang="ru-RU" sz="2800" b="1" u="sng" dirty="0" smtClean="0">
                <a:solidFill>
                  <a:srgbClr val="FF0000"/>
                </a:solidFill>
              </a:rPr>
              <a:t>76 </a:t>
            </a:r>
            <a:r>
              <a:rPr lang="ru-RU" sz="2800" b="1" dirty="0"/>
              <a:t>+ 78 + 78 </a:t>
            </a:r>
          </a:p>
        </p:txBody>
      </p:sp>
      <p:sp>
        <p:nvSpPr>
          <p:cNvPr id="50199" name="Text Box 23"/>
          <p:cNvSpPr txBox="1">
            <a:spLocks noChangeArrowheads="1"/>
          </p:cNvSpPr>
          <p:nvPr/>
        </p:nvSpPr>
        <p:spPr bwMode="auto">
          <a:xfrm>
            <a:off x="3929058" y="3500438"/>
            <a:ext cx="502603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Составь верные равенства и неравенства</a:t>
            </a:r>
            <a:endParaRPr lang="ru-RU" b="1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ru-RU" sz="2800" b="1" dirty="0"/>
              <a:t>39 + 39 </a:t>
            </a:r>
            <a:r>
              <a:rPr lang="ru-RU" sz="2800" b="1" dirty="0" smtClean="0"/>
              <a:t>        39   </a:t>
            </a:r>
            <a:r>
              <a:rPr lang="ru-RU" sz="2800" b="1" dirty="0"/>
              <a:t>2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82 + 82 + </a:t>
            </a:r>
            <a:r>
              <a:rPr lang="ru-RU" sz="2800" b="1" dirty="0" smtClean="0"/>
              <a:t>82         82   </a:t>
            </a:r>
            <a:r>
              <a:rPr lang="ru-RU" sz="2800" b="1" dirty="0"/>
              <a:t>4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57 + 57 + 57 + 57 </a:t>
            </a:r>
            <a:r>
              <a:rPr lang="ru-RU" sz="2800" b="1" dirty="0" smtClean="0"/>
              <a:t>        57   </a:t>
            </a:r>
            <a:r>
              <a:rPr lang="ru-RU" sz="2800" b="1" dirty="0"/>
              <a:t>3</a:t>
            </a:r>
          </a:p>
          <a:p>
            <a:pPr>
              <a:spcBef>
                <a:spcPct val="50000"/>
              </a:spcBef>
            </a:pPr>
            <a:r>
              <a:rPr lang="ru-RU" sz="2800" b="1" dirty="0"/>
              <a:t>0 + 0 + 0 </a:t>
            </a:r>
            <a:r>
              <a:rPr lang="ru-RU" sz="2800" b="1" dirty="0" smtClean="0"/>
              <a:t>        0   </a:t>
            </a:r>
            <a:r>
              <a:rPr lang="ru-RU" sz="2800" b="1" dirty="0"/>
              <a:t>3</a:t>
            </a:r>
          </a:p>
        </p:txBody>
      </p:sp>
      <p:sp>
        <p:nvSpPr>
          <p:cNvPr id="50200" name="Oval 24"/>
          <p:cNvSpPr>
            <a:spLocks noChangeArrowheads="1"/>
          </p:cNvSpPr>
          <p:nvPr/>
        </p:nvSpPr>
        <p:spPr bwMode="auto">
          <a:xfrm>
            <a:off x="7358082" y="4857760"/>
            <a:ext cx="71437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201" name="Oval 25"/>
          <p:cNvSpPr>
            <a:spLocks noChangeArrowheads="1"/>
          </p:cNvSpPr>
          <p:nvPr/>
        </p:nvSpPr>
        <p:spPr bwMode="auto">
          <a:xfrm>
            <a:off x="6572264" y="4214818"/>
            <a:ext cx="71438" cy="71437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202" name="Oval 26"/>
          <p:cNvSpPr>
            <a:spLocks noChangeArrowheads="1"/>
          </p:cNvSpPr>
          <p:nvPr/>
        </p:nvSpPr>
        <p:spPr bwMode="auto">
          <a:xfrm>
            <a:off x="8072462" y="5500702"/>
            <a:ext cx="71437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50203" name="Oval 27"/>
          <p:cNvSpPr>
            <a:spLocks noChangeArrowheads="1"/>
          </p:cNvSpPr>
          <p:nvPr/>
        </p:nvSpPr>
        <p:spPr bwMode="auto">
          <a:xfrm>
            <a:off x="6500826" y="6143644"/>
            <a:ext cx="71438" cy="714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18" name="Фигура, имеющая форму буквы L 17"/>
          <p:cNvSpPr/>
          <p:nvPr/>
        </p:nvSpPr>
        <p:spPr>
          <a:xfrm rot="2311379">
            <a:off x="6282113" y="4717326"/>
            <a:ext cx="355927" cy="339650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Фигура, имеющая форму буквы L 18"/>
          <p:cNvSpPr/>
          <p:nvPr/>
        </p:nvSpPr>
        <p:spPr>
          <a:xfrm rot="13313329">
            <a:off x="6887029" y="5361516"/>
            <a:ext cx="381584" cy="409002"/>
          </a:xfrm>
          <a:prstGeom prst="corner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4143380"/>
            <a:ext cx="428628" cy="71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4286256"/>
            <a:ext cx="428628" cy="71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72132" y="6072206"/>
            <a:ext cx="428628" cy="71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72132" y="6215082"/>
            <a:ext cx="428628" cy="7143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00" grpId="0" animBg="1"/>
      <p:bldP spid="50201" grpId="0" animBg="1"/>
      <p:bldP spid="50202" grpId="0" animBg="1"/>
      <p:bldP spid="5020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46597"/>
            <a:ext cx="8001056" cy="566366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85728"/>
            <a:ext cx="8572560" cy="2917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Что нового узнали на уроке?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00B0F0"/>
                </a:solidFill>
                <a:latin typeface="Monotype Corsiva" pitchFamily="66" charset="0"/>
              </a:rPr>
              <a:t>Чему учились?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5400" b="1" dirty="0" smtClean="0">
                <a:latin typeface="Monotype Corsiva" pitchFamily="66" charset="0"/>
              </a:rPr>
              <a:t> 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Кто из вас доволен уроком?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wnloads\gora-dzhomolungma-everest_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907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06" y="285728"/>
            <a:ext cx="8929750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5400" b="1" dirty="0" smtClean="0">
                <a:solidFill>
                  <a:schemeClr val="bg1"/>
                </a:solidFill>
                <a:latin typeface="Monotype Corsiva" pitchFamily="66" charset="0"/>
              </a:rPr>
              <a:t>Самооценка.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defRPr/>
            </a:pPr>
            <a:r>
              <a:rPr lang="ru-RU" sz="5400" b="1" smtClean="0">
                <a:solidFill>
                  <a:schemeClr val="bg1"/>
                </a:solidFill>
                <a:latin typeface="Monotype Corsiva" pitchFamily="66" charset="0"/>
              </a:rPr>
              <a:t>Домашнее задание.</a:t>
            </a:r>
            <a:endParaRPr lang="ru-RU" sz="5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9771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1742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0_21 (1)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7860"/>
            <a:ext cx="9143999" cy="6858000"/>
          </a:xfrm>
          <a:prstGeom prst="rect">
            <a:avLst/>
          </a:prstGeom>
        </p:spPr>
      </p:pic>
      <p:pic>
        <p:nvPicPr>
          <p:cNvPr id="6" name="Рисунок 5" descr="00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62" y="152628"/>
            <a:ext cx="7500990" cy="6553496"/>
          </a:xfrm>
          <a:prstGeom prst="rect">
            <a:avLst/>
          </a:prstGeom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fl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346" cy="6858000"/>
          </a:xfrm>
          <a:prstGeom prst="rect">
            <a:avLst/>
          </a:prstGeom>
        </p:spPr>
      </p:pic>
      <p:pic>
        <p:nvPicPr>
          <p:cNvPr id="2" name="Рисунок 1" descr="bogatyrev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  <p:pic>
        <p:nvPicPr>
          <p:cNvPr id="3" name="Рисунок 2" descr="bogatyrev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0"/>
            <a:ext cx="5143500" cy="6858000"/>
          </a:xfrm>
          <a:prstGeom prst="rect">
            <a:avLst/>
          </a:prstGeom>
        </p:spPr>
      </p:pic>
      <p:pic>
        <p:nvPicPr>
          <p:cNvPr id="4" name="Рисунок 3" descr="mountain-climb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142852"/>
            <a:ext cx="8286776" cy="6215082"/>
          </a:xfrm>
          <a:prstGeom prst="rect">
            <a:avLst/>
          </a:prstGeom>
        </p:spPr>
      </p:pic>
    </p:spTree>
  </p:cSld>
  <p:clrMapOvr>
    <a:masterClrMapping/>
  </p:clrMapOvr>
  <p:transition spd="slow"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139255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4"/>
            <a:ext cx="9144000" cy="68587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139255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4"/>
            <a:ext cx="9144000" cy="68587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ownloads\139255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4"/>
            <a:ext cx="9144000" cy="685877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42844" y="142852"/>
            <a:ext cx="8501122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dirty="0" err="1" smtClean="0">
                <a:solidFill>
                  <a:schemeClr val="bg1"/>
                </a:solidFill>
              </a:rPr>
              <a:t>Альпини́зм</a:t>
            </a:r>
            <a:r>
              <a:rPr lang="ru-RU" dirty="0" smtClean="0"/>
              <a:t> —</a:t>
            </a:r>
            <a:r>
              <a:rPr lang="ru-RU" sz="2800" dirty="0" smtClean="0">
                <a:solidFill>
                  <a:schemeClr val="bg1"/>
                </a:solidFill>
              </a:rPr>
              <a:t> </a:t>
            </a:r>
            <a:r>
              <a:rPr lang="ru-RU" sz="2800" b="1" u="sng" dirty="0" smtClean="0">
                <a:solidFill>
                  <a:schemeClr val="bg1"/>
                </a:solidFill>
                <a:hlinkClick r:id="rId3" tooltip="Вид спорта"/>
              </a:rPr>
              <a:t>вид спорта</a:t>
            </a:r>
            <a:r>
              <a:rPr lang="ru-RU" sz="2800" b="1" dirty="0" smtClean="0">
                <a:solidFill>
                  <a:schemeClr val="bg1"/>
                </a:solidFill>
              </a:rPr>
              <a:t> и </a:t>
            </a:r>
            <a:r>
              <a:rPr lang="ru-RU" sz="2800" b="1" u="sng" dirty="0" smtClean="0">
                <a:solidFill>
                  <a:schemeClr val="bg1"/>
                </a:solidFill>
                <a:hlinkClick r:id="rId4" tooltip="Активный отдых"/>
              </a:rPr>
              <a:t>активного отдыха</a:t>
            </a:r>
            <a:r>
              <a:rPr lang="ru-RU" sz="2800" b="1" u="sng" baseline="30000" dirty="0" smtClean="0">
                <a:solidFill>
                  <a:schemeClr val="bg1"/>
                </a:solidFill>
                <a:hlinkClick r:id="rId5"/>
              </a:rPr>
              <a:t>[1][2]</a:t>
            </a:r>
            <a:r>
              <a:rPr lang="ru-RU" sz="2800" b="1" dirty="0" smtClean="0">
                <a:solidFill>
                  <a:schemeClr val="bg1"/>
                </a:solidFill>
              </a:rPr>
              <a:t>, целью которого является восхождение на </a:t>
            </a:r>
            <a:r>
              <a:rPr lang="ru-RU" sz="2800" b="1" u="sng" dirty="0" smtClean="0">
                <a:solidFill>
                  <a:schemeClr val="bg1"/>
                </a:solidFill>
                <a:hlinkClick r:id="rId6" tooltip="Гора"/>
              </a:rPr>
              <a:t>вершины</a:t>
            </a:r>
            <a:r>
              <a:rPr lang="ru-RU" sz="2800" b="1" dirty="0" smtClean="0">
                <a:solidFill>
                  <a:schemeClr val="bg1"/>
                </a:solidFill>
              </a:rPr>
              <a:t> </a:t>
            </a:r>
            <a:r>
              <a:rPr lang="ru-RU" sz="2800" b="1" u="sng" dirty="0" smtClean="0">
                <a:solidFill>
                  <a:schemeClr val="bg1"/>
                </a:solidFill>
                <a:hlinkClick r:id="rId6" tooltip="Гора"/>
              </a:rPr>
              <a:t>гор</a:t>
            </a:r>
            <a:r>
              <a:rPr lang="ru-RU" sz="2800" b="1" dirty="0" smtClean="0">
                <a:solidFill>
                  <a:schemeClr val="bg1"/>
                </a:solidFill>
              </a:rPr>
              <a:t>. Спортивная сущность альпинизма состоит в преодолении препятствий, создаваемых </a:t>
            </a:r>
            <a:r>
              <a:rPr lang="ru-RU" sz="2800" b="1" u="sng" dirty="0" smtClean="0">
                <a:solidFill>
                  <a:schemeClr val="bg1"/>
                </a:solidFill>
                <a:hlinkClick r:id="rId7" tooltip="Природа"/>
              </a:rPr>
              <a:t>природой</a:t>
            </a:r>
            <a:r>
              <a:rPr lang="ru-RU" sz="2800" b="1" dirty="0" smtClean="0">
                <a:solidFill>
                  <a:schemeClr val="bg1"/>
                </a:solidFill>
              </a:rPr>
              <a:t> (</a:t>
            </a:r>
            <a:r>
              <a:rPr lang="ru-RU" sz="2800" b="1" u="sng" dirty="0" smtClean="0">
                <a:solidFill>
                  <a:schemeClr val="bg1"/>
                </a:solidFill>
                <a:hlinkClick r:id="rId8" tooltip="Высота"/>
              </a:rPr>
              <a:t>высота</a:t>
            </a:r>
            <a:r>
              <a:rPr lang="ru-RU" sz="2800" b="1" dirty="0" smtClean="0">
                <a:solidFill>
                  <a:schemeClr val="bg1"/>
                </a:solidFill>
              </a:rPr>
              <a:t>, </a:t>
            </a:r>
            <a:r>
              <a:rPr lang="ru-RU" sz="2800" b="1" u="sng" dirty="0" smtClean="0">
                <a:solidFill>
                  <a:schemeClr val="bg1"/>
                </a:solidFill>
                <a:hlinkClick r:id="rId9" tooltip="Рельеф"/>
              </a:rPr>
              <a:t>рельеф</a:t>
            </a:r>
            <a:r>
              <a:rPr lang="ru-RU" sz="2800" b="1" dirty="0" smtClean="0">
                <a:solidFill>
                  <a:schemeClr val="bg1"/>
                </a:solidFill>
              </a:rPr>
              <a:t>, </a:t>
            </a:r>
            <a:r>
              <a:rPr lang="ru-RU" sz="2800" b="1" u="sng" dirty="0" smtClean="0">
                <a:solidFill>
                  <a:schemeClr val="bg1"/>
                </a:solidFill>
                <a:hlinkClick r:id="rId10" tooltip="Погода"/>
              </a:rPr>
              <a:t>погода</a:t>
            </a:r>
            <a:r>
              <a:rPr lang="ru-RU" sz="2800" b="1" dirty="0" smtClean="0">
                <a:solidFill>
                  <a:schemeClr val="bg1"/>
                </a:solidFill>
              </a:rPr>
              <a:t>), на пути к вершине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93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86800" cy="838200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Придумай задания к схеме…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Месяц 3"/>
          <p:cNvSpPr/>
          <p:nvPr/>
        </p:nvSpPr>
        <p:spPr>
          <a:xfrm rot="5400000">
            <a:off x="5479261" y="1950235"/>
            <a:ext cx="457200" cy="2128846"/>
          </a:xfrm>
          <a:prstGeom prst="mo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инус 5"/>
          <p:cNvSpPr/>
          <p:nvPr/>
        </p:nvSpPr>
        <p:spPr>
          <a:xfrm>
            <a:off x="1928794" y="2500306"/>
            <a:ext cx="3000396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Минус 7"/>
          <p:cNvSpPr/>
          <p:nvPr/>
        </p:nvSpPr>
        <p:spPr>
          <a:xfrm>
            <a:off x="1928794" y="3286124"/>
            <a:ext cx="3000396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Минус 8"/>
          <p:cNvSpPr/>
          <p:nvPr/>
        </p:nvSpPr>
        <p:spPr>
          <a:xfrm>
            <a:off x="4214810" y="3286124"/>
            <a:ext cx="3000396" cy="914400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3286124"/>
            <a:ext cx="21431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200" dirty="0" err="1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Мужч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06" y="2285992"/>
            <a:ext cx="2155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Женщ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.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85984" y="2143116"/>
            <a:ext cx="23280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чел.</a:t>
            </a:r>
            <a:endParaRPr lang="ru-RU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 rot="16200000">
            <a:off x="4263214" y="2023275"/>
            <a:ext cx="571504" cy="4525963"/>
          </a:xfrm>
          <a:prstGeom prst="mo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3071810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r>
              <a:rPr lang="en-US" sz="28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 </a:t>
            </a:r>
            <a:r>
              <a:rPr lang="ru-RU" sz="2800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</a:t>
            </a:r>
            <a:r>
              <a:rPr lang="ru-RU" sz="2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2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00430" y="4786322"/>
            <a:ext cx="135806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 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</a:rPr>
              <a:t>чел</a:t>
            </a:r>
            <a:r>
              <a:rPr lang="ru-RU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36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6715140" y="2357430"/>
            <a:ext cx="785818" cy="2357454"/>
          </a:xfrm>
          <a:prstGeom prst="rightBrace">
            <a:avLst/>
          </a:prstGeom>
          <a:ln w="111125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7572396" y="3214686"/>
            <a:ext cx="15716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</a:rPr>
              <a:t>  </a:t>
            </a:r>
            <a:endParaRPr lang="ru-RU" sz="3600" b="1" spc="50" dirty="0">
              <a:ln w="11430"/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wnloads\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352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Объясни  решение задачи по действиям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28802"/>
            <a:ext cx="8686800" cy="4525963"/>
          </a:xfrm>
        </p:spPr>
        <p:txBody>
          <a:bodyPr/>
          <a:lstStyle/>
          <a:p>
            <a:pPr marL="514350" indent="-514350"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1) 1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+ 1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en-US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(чел.) – мужчин</a:t>
            </a:r>
          </a:p>
          <a:p>
            <a:pPr marL="514350" indent="-51435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= 3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(чел.) – всего</a:t>
            </a:r>
            <a:endParaRPr lang="en-US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Ответ. Всего 36 шахтинцев занимаются альпинизмом.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515</TotalTime>
  <Words>659</Words>
  <Application>Microsoft Office PowerPoint</Application>
  <PresentationFormat>Экран (4:3)</PresentationFormat>
  <Paragraphs>106</Paragraphs>
  <Slides>24</Slides>
  <Notes>3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Придумай задания к схеме…</vt:lpstr>
      <vt:lpstr>Объясни  решение задачи по действиям</vt:lpstr>
      <vt:lpstr>Слайд 10</vt:lpstr>
      <vt:lpstr>запиши  решение задачи выражением</vt:lpstr>
      <vt:lpstr>ЛЕДОРУБ – 2 тыс. руб. сколько  нужно ЗАплатить  за 9 шт.? </vt:lpstr>
      <vt:lpstr>Слайд 13</vt:lpstr>
      <vt:lpstr>   Сложение одинаковых   чисел    - УМНОЖЕНИЕ</vt:lpstr>
      <vt:lpstr>12 + 12 + 12 = </vt:lpstr>
      <vt:lpstr>Слайд 16</vt:lpstr>
      <vt:lpstr>РАБОТА  В ПАРЕ</vt:lpstr>
      <vt:lpstr>Найди лишнее выражение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2012-12-06T20:08:15Z</dcterms:created>
  <dcterms:modified xsi:type="dcterms:W3CDTF">2014-01-19T18:02:19Z</dcterms:modified>
</cp:coreProperties>
</file>