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1"/>
  </p:notesMasterIdLst>
  <p:sldIdLst>
    <p:sldId id="271" r:id="rId2"/>
    <p:sldId id="273" r:id="rId3"/>
    <p:sldId id="274" r:id="rId4"/>
    <p:sldId id="256" r:id="rId5"/>
    <p:sldId id="257" r:id="rId6"/>
    <p:sldId id="275" r:id="rId7"/>
    <p:sldId id="259" r:id="rId8"/>
    <p:sldId id="25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FB6"/>
    <a:srgbClr val="CC3300"/>
    <a:srgbClr val="0000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6B0EE7-5517-4AE5-B185-5E101B80E96B}" type="datetimeFigureOut">
              <a:rPr lang="ru-RU"/>
              <a:pPr>
                <a:defRPr/>
              </a:pPr>
              <a:t>17.11.2012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BEED63-9F5E-4406-A8AE-E47BD85EC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834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01CE6F-5F57-4452-BB90-2A030A314DDB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AD035-0107-4F34-960C-FCB88D6469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0F5BF8-C584-42D4-BAFF-F589E448B1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73BBB-674E-4745-B5CA-234B48D82F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88D8A-642A-493D-9942-D13ADAF1AC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B39B5-416C-460C-8203-D2D99F6CA0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C43A55-2196-47A1-9AA2-68756A00D5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7A9E1B-CE55-489C-953E-A8B32221ED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8020FE-1E70-4A36-8242-E989D24B7F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A7615C-825F-4867-9E73-6D7A345800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A6ADD-423A-4827-8DFA-45046A68CD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C1DB7-1F4A-4B02-A753-16CCCFF352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23BBC10-0B72-4221-954F-79C06B6782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allforchildren.ru/pictures/showimg/school21/school2120jpg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allforchildren.ru/pictures/showimg/school21/school2144jpg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allforchildren.ru/pictures/showimg/school21/school2132jpg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allforchildren.ru/pictures/showimg/school21/school2132jpg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allforchildren.ru/pictures/showimg/school23/school2314jpg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allforchildren.ru/pictures/showimg/school21/school2146jpg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allforchildren.ru/pictures/showimg/school21/school2187jpg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allforchildren.ru/pictures/showimg/school21/school2151jpg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allforchildren.ru/pictures/showimg/school21/school2150jpg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allforchildren.ru/pictures/showimg/school3/school0316jpg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allforchildren.ru/pictures/showimg/school25/school2538jpg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428604"/>
            <a:ext cx="6571030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Почему </a:t>
            </a:r>
            <a:endParaRPr lang="en-US" sz="60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defRPr/>
            </a:pP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школьник </a:t>
            </a:r>
            <a:endParaRPr lang="en-US" sz="60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defRPr/>
            </a:pP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плохо </a:t>
            </a:r>
            <a:r>
              <a:rPr lang="ru-RU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учится?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67744" y="494116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Учитель начальных классов: </a:t>
            </a:r>
            <a:r>
              <a:rPr lang="ru-RU" dirty="0" err="1" smtClean="0"/>
              <a:t>Алленова</a:t>
            </a:r>
            <a:r>
              <a:rPr lang="ru-RU" dirty="0" smtClean="0"/>
              <a:t> Л.Ю.</a:t>
            </a:r>
          </a:p>
          <a:p>
            <a:pPr algn="ctr"/>
            <a:r>
              <a:rPr lang="ru-RU" dirty="0" smtClean="0"/>
              <a:t>МБОУ СОШ № 30 г. Подольск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88337" cy="52562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</a:t>
            </a:r>
            <a:r>
              <a:rPr lang="en-US" sz="3600" smtClean="0">
                <a:solidFill>
                  <a:srgbClr val="CC3300"/>
                </a:solidFill>
              </a:rPr>
              <a:t>Перед тем, как обвинять ребёнка, присмотритесь к себе. Помните простую истину: поведение детей – это зеркало нашего к ним отношения.</a:t>
            </a:r>
            <a:r>
              <a:rPr lang="en-US" smtClean="0"/>
              <a:t> </a:t>
            </a: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750888"/>
          </a:xfrm>
        </p:spPr>
        <p:txBody>
          <a:bodyPr/>
          <a:lstStyle/>
          <a:p>
            <a:pPr algn="ctr" eaLnBrk="1" hangingPunct="1"/>
            <a:r>
              <a:rPr lang="en-US" smtClean="0"/>
              <a:t>4. Конфликты с родителями. </a:t>
            </a:r>
            <a:endParaRPr lang="ru-RU" smtClean="0"/>
          </a:p>
        </p:txBody>
      </p:sp>
      <p:pic>
        <p:nvPicPr>
          <p:cNvPr id="12292" name="Picture 6" descr="http://allforchildren.ru/pictures/school21_s/school2120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0" y="4357688"/>
            <a:ext cx="2071688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820150" cy="5184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 </a:t>
            </a:r>
            <a:r>
              <a:rPr lang="en-US" sz="3600" smtClean="0">
                <a:solidFill>
                  <a:srgbClr val="CC3300"/>
                </a:solidFill>
              </a:rPr>
              <a:t>Это серьёзное препятствие на пути овладения новым материалом. Посоветуйте ребёнку обратиться к ранее изученному. </a:t>
            </a:r>
            <a:br>
              <a:rPr lang="en-US" sz="3600" smtClean="0">
                <a:solidFill>
                  <a:srgbClr val="CC3300"/>
                </a:solidFill>
              </a:rPr>
            </a:br>
            <a:r>
              <a:rPr lang="en-US" smtClean="0"/>
              <a:t/>
            </a:r>
            <a:br>
              <a:rPr lang="en-US" smtClean="0"/>
            </a:br>
            <a:endParaRPr lang="ru-RU" smtClean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89535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5. Пробелы в ранее усвоенных знаниях. </a:t>
            </a:r>
            <a:endParaRPr lang="ru-RU" sz="3200" smtClean="0"/>
          </a:p>
        </p:txBody>
      </p:sp>
      <p:pic>
        <p:nvPicPr>
          <p:cNvPr id="13316" name="Picture 6" descr="http://allforchildren.ru/pictures/school21_s/school2144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38" y="4214813"/>
            <a:ext cx="1566862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8" descr="http://allforchildren.ru/pictures/school21_s/school2132.jpg">
            <a:hlinkClick r:id="rId4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25" y="4214813"/>
            <a:ext cx="18573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359775" cy="5113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</a:t>
            </a:r>
            <a:r>
              <a:rPr lang="en-US" sz="3600" smtClean="0">
                <a:solidFill>
                  <a:srgbClr val="CC3300"/>
                </a:solidFill>
              </a:rPr>
              <a:t>Попробуйте помочь ребёнку распределять время и силы. Пусть сначала он выполняет то задание, которое вызывает у него наибольшие трудности. </a:t>
            </a:r>
            <a:br>
              <a:rPr lang="en-US" sz="3600" smtClean="0">
                <a:solidFill>
                  <a:srgbClr val="CC3300"/>
                </a:solidFill>
              </a:rPr>
            </a:br>
            <a:r>
              <a:rPr lang="en-US" smtClean="0"/>
              <a:t/>
            </a:r>
            <a:br>
              <a:rPr lang="en-US" smtClean="0"/>
            </a:br>
            <a:endParaRPr lang="ru-RU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1039813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6. Неумение организовать свою домашнюю работу. </a:t>
            </a:r>
            <a:endParaRPr lang="ru-RU" sz="3200" smtClean="0"/>
          </a:p>
        </p:txBody>
      </p:sp>
      <p:pic>
        <p:nvPicPr>
          <p:cNvPr id="14340" name="Picture 6" descr="http://allforchildren.ru/pictures/school21_s/school2132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38" y="4500563"/>
            <a:ext cx="192881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88337" cy="5184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 </a:t>
            </a:r>
            <a:r>
              <a:rPr lang="en-US" sz="3200" smtClean="0">
                <a:solidFill>
                  <a:srgbClr val="CC3300"/>
                </a:solidFill>
              </a:rPr>
              <a:t>Компьютер, телевизор и прочие развлечения должны знать своё место. Не позволяйте их электронным душам слишком долго находиться в центре внимания ребёнка, если он только не использует их для обучения. </a:t>
            </a:r>
            <a:br>
              <a:rPr lang="en-US" sz="3200" smtClean="0">
                <a:solidFill>
                  <a:srgbClr val="CC3300"/>
                </a:solidFill>
              </a:rPr>
            </a:br>
            <a:r>
              <a:rPr lang="en-US" smtClean="0"/>
              <a:t/>
            </a:r>
            <a:br>
              <a:rPr lang="en-US" smtClean="0"/>
            </a:br>
            <a:endParaRPr lang="ru-RU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679450"/>
          </a:xfrm>
        </p:spPr>
        <p:txBody>
          <a:bodyPr/>
          <a:lstStyle/>
          <a:p>
            <a:pPr algn="ctr" eaLnBrk="1" hangingPunct="1"/>
            <a:r>
              <a:rPr lang="en-US" smtClean="0"/>
              <a:t>7. Отвлекающие факторы. </a:t>
            </a:r>
            <a:endParaRPr lang="ru-RU" smtClean="0"/>
          </a:p>
        </p:txBody>
      </p:sp>
      <p:pic>
        <p:nvPicPr>
          <p:cNvPr id="15364" name="Picture 7" descr="http://allforchildren.ru/pictures/school23_s/school2314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75" y="4929188"/>
            <a:ext cx="20970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27213"/>
            <a:ext cx="8215312" cy="4770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smtClean="0"/>
              <a:t>  </a:t>
            </a:r>
            <a:r>
              <a:rPr lang="en-US" sz="2400" smtClean="0">
                <a:solidFill>
                  <a:srgbClr val="CC3300"/>
                </a:solidFill>
              </a:rPr>
              <a:t>Мотивация — это своего рода двигатель, приводящий в движение деятельность. Почти любые действия начинаются и продолжаются благодаря мотивации. Когда у подростка она сильна, говорят, что он настойчив и добивается своих целей. Подростков, которым не хватает мотивации, часто называют «неудачниками». У них нет целей, которые бы заставляли их хорошо учиться, поэтому они не используют весь свой интеллектуальный потенциал.</a:t>
            </a:r>
            <a:br>
              <a:rPr lang="en-US" sz="2400" smtClean="0">
                <a:solidFill>
                  <a:srgbClr val="CC3300"/>
                </a:solidFill>
              </a:rPr>
            </a:br>
            <a:r>
              <a:rPr lang="en-US" sz="2100" smtClean="0"/>
              <a:t/>
            </a:r>
            <a:br>
              <a:rPr lang="en-US" sz="2100" smtClean="0"/>
            </a:br>
            <a:endParaRPr lang="ru-RU" sz="210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1039813"/>
          </a:xfrm>
        </p:spPr>
        <p:txBody>
          <a:bodyPr/>
          <a:lstStyle/>
          <a:p>
            <a:pPr algn="ctr" eaLnBrk="1" hangingPunct="1"/>
            <a:r>
              <a:rPr lang="ru-RU" sz="3200" smtClean="0"/>
              <a:t>8</a:t>
            </a:r>
            <a:r>
              <a:rPr lang="en-US" sz="3200" smtClean="0"/>
              <a:t>. Отсутствие мотивации к учебной деятельности. </a:t>
            </a:r>
            <a:endParaRPr 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827213"/>
            <a:ext cx="8359775" cy="4770437"/>
          </a:xfrm>
        </p:spPr>
        <p:txBody>
          <a:bodyPr/>
          <a:lstStyle/>
          <a:p>
            <a:pPr marL="0" indent="538163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CC3300"/>
                </a:solidFill>
              </a:rPr>
              <a:t>Основной симптом этой проблемы проявляется тогда, когда выполнение домашнего задания становится источником постоянных конфликтов в семье.</a:t>
            </a:r>
            <a:endParaRPr lang="ru-RU" sz="3200" smtClean="0">
              <a:solidFill>
                <a:srgbClr val="CC3300"/>
              </a:solidFill>
            </a:endParaRPr>
          </a:p>
          <a:p>
            <a:pPr marL="0" indent="538163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CC3300"/>
                </a:solidFill>
              </a:rPr>
              <a:t>Для начала спросите ребёнка о том, зачем он учится и попытайтесь объяснить, для кого он это делает. </a:t>
            </a:r>
            <a:r>
              <a:rPr lang="en-US" sz="2500" smtClean="0">
                <a:solidFill>
                  <a:srgbClr val="CC3300"/>
                </a:solidFill>
              </a:rPr>
              <a:t/>
            </a:r>
            <a:br>
              <a:rPr lang="en-US" sz="2500" smtClean="0">
                <a:solidFill>
                  <a:srgbClr val="CC3300"/>
                </a:solidFill>
              </a:rPr>
            </a:br>
            <a:r>
              <a:rPr lang="en-US" sz="2500" smtClean="0"/>
              <a:t/>
            </a:r>
            <a:br>
              <a:rPr lang="en-US" sz="2500" smtClean="0"/>
            </a:br>
            <a:endParaRPr lang="ru-RU" sz="250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571500" y="214313"/>
            <a:ext cx="7313613" cy="982662"/>
          </a:xfrm>
        </p:spPr>
        <p:txBody>
          <a:bodyPr/>
          <a:lstStyle/>
          <a:p>
            <a:pPr eaLnBrk="1" hangingPunct="1"/>
            <a:r>
              <a:rPr lang="ru-RU" sz="3200" smtClean="0"/>
              <a:t>9.Недостаточное умение учиться</a:t>
            </a:r>
          </a:p>
        </p:txBody>
      </p:sp>
      <p:pic>
        <p:nvPicPr>
          <p:cNvPr id="17412" name="Picture 4" descr="CA2FYX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8238" y="0"/>
            <a:ext cx="1655762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 </a:t>
            </a:r>
            <a:r>
              <a:rPr lang="en-US" sz="3200" smtClean="0">
                <a:solidFill>
                  <a:srgbClr val="CC3300"/>
                </a:solidFill>
              </a:rPr>
              <a:t>Начать исправлять можно уже сегодня. Надеюсь, легко найдёте подходящие способы. Затрудняетесь? Почему бы не посоветоваться со школьным психологом? </a:t>
            </a:r>
            <a:br>
              <a:rPr lang="en-US" sz="3200" smtClean="0">
                <a:solidFill>
                  <a:srgbClr val="CC3300"/>
                </a:solidFill>
              </a:rPr>
            </a:br>
            <a:r>
              <a:rPr lang="en-US" smtClean="0"/>
              <a:t/>
            </a:r>
            <a:br>
              <a:rPr lang="en-US" smtClean="0"/>
            </a:br>
            <a:endParaRPr lang="ru-RU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smtClean="0"/>
              <a:t>1</a:t>
            </a:r>
            <a:r>
              <a:rPr lang="ru-RU" sz="3200" smtClean="0"/>
              <a:t>0</a:t>
            </a:r>
            <a:r>
              <a:rPr lang="en-US" sz="3200" smtClean="0"/>
              <a:t>. Проблемы с развитием внимания и памяти. </a:t>
            </a:r>
            <a:endParaRPr lang="ru-RU" sz="3200" smtClean="0"/>
          </a:p>
        </p:txBody>
      </p:sp>
      <p:pic>
        <p:nvPicPr>
          <p:cNvPr id="18436" name="Picture 4" descr="CAZJN1W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868863"/>
            <a:ext cx="18002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359775" cy="5113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</a:t>
            </a:r>
            <a:r>
              <a:rPr lang="en-US" smtClean="0">
                <a:solidFill>
                  <a:srgbClr val="CC3300"/>
                </a:solidFill>
              </a:rPr>
              <a:t>«Какие там такие проблемы могут быть в его-то возрасте. Одни фантазии!». Если вы можете согласиться с этим высказыванием, то, скорее всего, вашему ребёнку сильно не повезло – ему трудно будет поделиться с вами проблемой, ведь она для вас просто пустяк, а для него беда.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ru-RU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750888"/>
          </a:xfrm>
        </p:spPr>
        <p:txBody>
          <a:bodyPr/>
          <a:lstStyle/>
          <a:p>
            <a:pPr algn="ctr" eaLnBrk="1" hangingPunct="1"/>
            <a:r>
              <a:rPr lang="en-US" smtClean="0"/>
              <a:t>1</a:t>
            </a:r>
            <a:r>
              <a:rPr lang="ru-RU" smtClean="0"/>
              <a:t>1</a:t>
            </a:r>
            <a:r>
              <a:rPr lang="en-US" smtClean="0"/>
              <a:t>. Личные проблемы. </a:t>
            </a:r>
            <a:endParaRPr lang="ru-RU" smtClean="0"/>
          </a:p>
        </p:txBody>
      </p:sp>
      <p:pic>
        <p:nvPicPr>
          <p:cNvPr id="19460" name="Picture 6" descr="http://allforchildren.ru/pictures/school21_s/school2146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13" y="4786313"/>
            <a:ext cx="178593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</a:t>
            </a:r>
            <a:r>
              <a:rPr lang="en-US" smtClean="0">
                <a:solidFill>
                  <a:srgbClr val="CC3300"/>
                </a:solidFill>
              </a:rPr>
              <a:t>Постарайтесь укрепить его иммунитет и не давайте тратить драгоценное время впустую. </a:t>
            </a:r>
            <a:br>
              <a:rPr lang="en-US" smtClean="0">
                <a:solidFill>
                  <a:srgbClr val="CC3300"/>
                </a:solidFill>
              </a:rPr>
            </a:br>
            <a:r>
              <a:rPr lang="en-US" smtClean="0"/>
              <a:t/>
            </a:r>
            <a:br>
              <a:rPr lang="en-US" smtClean="0"/>
            </a:br>
            <a:endParaRPr lang="ru-RU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750888"/>
          </a:xfrm>
        </p:spPr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ru-RU" smtClean="0"/>
              <a:t>2</a:t>
            </a:r>
            <a:r>
              <a:rPr lang="en-US" smtClean="0"/>
              <a:t>. Ребёнок часто болеет. </a:t>
            </a: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0" y="1357313"/>
            <a:ext cx="7826375" cy="5286375"/>
          </a:xfrm>
        </p:spPr>
        <p:txBody>
          <a:bodyPr/>
          <a:lstStyle/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ru-RU" dirty="0" smtClean="0"/>
              <a:t>Не развиты учебная мотивация и навыки эффективного обучения.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ru-RU" dirty="0" smtClean="0"/>
              <a:t>Семейная обстановка в доме.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ru-RU" dirty="0" smtClean="0"/>
              <a:t>Ученик, учитель и семья.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ru-RU" dirty="0" smtClean="0"/>
          </a:p>
          <a:p>
            <a:pPr marL="0" indent="538163">
              <a:buFont typeface="Wingdings" pitchFamily="2" charset="2"/>
              <a:buNone/>
              <a:defRPr/>
            </a:pPr>
            <a:r>
              <a:rPr lang="ru-RU" dirty="0" smtClean="0"/>
              <a:t>Нужно постараться все свои усилия сосредоточить на увеличении положительных моментов, а не на уменьшении отрицательных.</a:t>
            </a:r>
            <a:endParaRPr lang="ru-RU" dirty="0"/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428750" y="0"/>
            <a:ext cx="7313613" cy="785813"/>
          </a:xfrm>
        </p:spPr>
        <p:txBody>
          <a:bodyPr/>
          <a:lstStyle/>
          <a:p>
            <a:r>
              <a:rPr lang="ru-RU" smtClean="0"/>
              <a:t>Заключение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8775">
              <a:buFont typeface="Wingdings" pitchFamily="2" charset="2"/>
              <a:buNone/>
            </a:pPr>
            <a:r>
              <a:rPr lang="ru-RU" sz="3600" smtClean="0"/>
              <a:t>Выявить причины неуспеваемости и найти совместными усилиями пути решения</a:t>
            </a:r>
          </a:p>
        </p:txBody>
      </p:sp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57313" y="142875"/>
            <a:ext cx="7313612" cy="928688"/>
          </a:xfrm>
        </p:spPr>
        <p:txBody>
          <a:bodyPr/>
          <a:lstStyle/>
          <a:p>
            <a:r>
              <a:rPr lang="ru-RU" smtClean="0"/>
              <a:t>Цель: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428750" y="1785938"/>
            <a:ext cx="7313613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1.Вступительное слово классного руководителя.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2.Что такое неуспеваемость?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3.Три категории неуспеваемости.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4.Заключение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8"/>
          <p:cNvSpPr>
            <a:spLocks noGrp="1" noChangeArrowheads="1"/>
          </p:cNvSpPr>
          <p:nvPr>
            <p:ph idx="1"/>
          </p:nvPr>
        </p:nvSpPr>
        <p:spPr>
          <a:xfrm>
            <a:off x="179388" y="1557338"/>
            <a:ext cx="8504237" cy="5040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500" smtClean="0"/>
              <a:t>   </a:t>
            </a:r>
            <a:r>
              <a:rPr lang="en-US" sz="2500" smtClean="0"/>
              <a:t>Ребёнок – не робот, привязанный к книжкам, </a:t>
            </a:r>
            <a:br>
              <a:rPr lang="en-US" sz="2500" smtClean="0"/>
            </a:br>
            <a:r>
              <a:rPr lang="en-US" sz="2500" smtClean="0"/>
              <a:t>Гулять и играть должен юный мальчишка, </a:t>
            </a:r>
            <a:br>
              <a:rPr lang="en-US" sz="2500" smtClean="0"/>
            </a:br>
            <a:r>
              <a:rPr lang="en-US" sz="2500" smtClean="0"/>
              <a:t>Девчонка не хочет всегда сидеть дома, – </a:t>
            </a:r>
            <a:br>
              <a:rPr lang="en-US" sz="2500" smtClean="0"/>
            </a:br>
            <a:r>
              <a:rPr lang="en-US" sz="2500" smtClean="0"/>
              <a:t>Такая проблема всем взрослым знакома! </a:t>
            </a:r>
            <a:br>
              <a:rPr lang="en-US" sz="2500" smtClean="0"/>
            </a:br>
            <a:r>
              <a:rPr lang="en-US" sz="2500" smtClean="0"/>
              <a:t>Как всё же ребёнка заставить учиться, </a:t>
            </a:r>
            <a:br>
              <a:rPr lang="en-US" sz="2500" smtClean="0"/>
            </a:br>
            <a:r>
              <a:rPr lang="en-US" sz="2500" smtClean="0"/>
              <a:t>За книжкой упорно весь вечер сидеть, </a:t>
            </a:r>
            <a:br>
              <a:rPr lang="en-US" sz="2500" smtClean="0"/>
            </a:br>
            <a:r>
              <a:rPr lang="en-US" sz="2500" smtClean="0"/>
              <a:t>В то время как может он просто влюбиться </a:t>
            </a:r>
            <a:br>
              <a:rPr lang="en-US" sz="2500" smtClean="0"/>
            </a:br>
            <a:r>
              <a:rPr lang="en-US" sz="2500" smtClean="0"/>
              <a:t>И в мыслях в другие миры улететь? </a:t>
            </a:r>
            <a:br>
              <a:rPr lang="en-US" sz="2500" smtClean="0"/>
            </a:br>
            <a:r>
              <a:rPr lang="en-US" sz="2500" smtClean="0"/>
              <a:t>Не надо ребёнка ругать бесконечно. </a:t>
            </a:r>
            <a:br>
              <a:rPr lang="en-US" sz="2500" smtClean="0"/>
            </a:br>
            <a:r>
              <a:rPr lang="en-US" sz="2500" smtClean="0"/>
              <a:t>Попробуйте лучше в нём волю развить, </a:t>
            </a:r>
            <a:br>
              <a:rPr lang="en-US" sz="2500" smtClean="0"/>
            </a:br>
            <a:r>
              <a:rPr lang="en-US" sz="2500" smtClean="0"/>
              <a:t>С ним вместе вам надо учиться, конечно, </a:t>
            </a:r>
            <a:br>
              <a:rPr lang="en-US" sz="2500" smtClean="0"/>
            </a:br>
            <a:r>
              <a:rPr lang="en-US" sz="2500" smtClean="0"/>
              <a:t>А главное – просто ребёнка любить</a:t>
            </a:r>
            <a:r>
              <a:rPr lang="ru-RU" sz="2500" smtClean="0"/>
              <a:t>. </a:t>
            </a:r>
          </a:p>
        </p:txBody>
      </p:sp>
      <p:sp>
        <p:nvSpPr>
          <p:cNvPr id="6146" name="Rectangle 6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6794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mtClean="0"/>
              <a:t>Почему школьник плохо учится?</a:t>
            </a:r>
          </a:p>
        </p:txBody>
      </p:sp>
      <p:pic>
        <p:nvPicPr>
          <p:cNvPr id="6148" name="Picture 9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4581525"/>
            <a:ext cx="1314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893175" cy="518477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99"/>
                </a:solidFill>
              </a:rPr>
              <a:t>Ребёнок может ненавидеть школу, плохо вести себя на уроке и ничего не запоминать… Неуспеваемость способна испортить не только его самооценку, но и изуродовать жизнь, превратив годы в учёбы в ад. Между тем часто причины неуспеваемости лежат на поверхности, да и устранить их реально. Рассмотрим некоторые из них. </a:t>
            </a:r>
            <a:endParaRPr lang="ru-RU" smtClean="0">
              <a:solidFill>
                <a:srgbClr val="000099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24765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3200" smtClean="0"/>
          </a:p>
        </p:txBody>
      </p:sp>
      <p:pic>
        <p:nvPicPr>
          <p:cNvPr id="7172" name="Picture 6" descr="http://allforchildren.ru/pictures/school21_s/school2187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63" y="5143500"/>
            <a:ext cx="2071687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530725"/>
          </a:xfrm>
        </p:spPr>
        <p:txBody>
          <a:bodyPr/>
          <a:lstStyle/>
          <a:p>
            <a:pPr marL="0" indent="538163">
              <a:buFont typeface="Wingdings" pitchFamily="2" charset="2"/>
              <a:buNone/>
            </a:pPr>
            <a:r>
              <a:rPr lang="ru-RU" smtClean="0"/>
              <a:t>Несоответствие подготовки учащихся требованиям содержания образования, фиксируемое по истечении какого – либо значительного отрезка процесса обучения – цепочки уроков, посвященных изучению одной темы или раздела курса, учебной четверти, полугодия, года.</a:t>
            </a:r>
          </a:p>
        </p:txBody>
      </p:sp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Неуспеваемость -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</a:t>
            </a:r>
            <a:r>
              <a:rPr lang="en-US" smtClean="0">
                <a:solidFill>
                  <a:srgbClr val="CC3300"/>
                </a:solidFill>
              </a:rPr>
              <a:t>Помните: интерес нельзя привить насильно. Попытайтесь понять, что именно стало причиной его потери и как давно это произошло</a:t>
            </a:r>
            <a:r>
              <a:rPr lang="ru-RU" smtClean="0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895350"/>
          </a:xfrm>
        </p:spPr>
        <p:txBody>
          <a:bodyPr/>
          <a:lstStyle/>
          <a:p>
            <a:pPr eaLnBrk="1" hangingPunct="1"/>
            <a:r>
              <a:rPr lang="en-US" smtClean="0"/>
              <a:t>1. Отсутствие интереса к учёбе</a:t>
            </a:r>
            <a:r>
              <a:rPr lang="ru-RU" smtClean="0"/>
              <a:t> </a:t>
            </a:r>
          </a:p>
        </p:txBody>
      </p:sp>
      <p:pic>
        <p:nvPicPr>
          <p:cNvPr id="9220" name="Picture 6" descr="http://allforchildren.ru/pictures/school21_s/school2151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4143375"/>
            <a:ext cx="1404938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8" descr="http://allforchildren.ru/pictures/school21_s/school2150.jpg">
            <a:hlinkClick r:id="rId4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500" y="4143375"/>
            <a:ext cx="1785938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28775"/>
            <a:ext cx="84328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   </a:t>
            </a:r>
            <a:r>
              <a:rPr lang="ru-RU" smtClean="0">
                <a:solidFill>
                  <a:srgbClr val="CC3300"/>
                </a:solidFill>
              </a:rPr>
              <a:t>Н</a:t>
            </a:r>
            <a:r>
              <a:rPr lang="en-US" smtClean="0">
                <a:solidFill>
                  <a:srgbClr val="CC3300"/>
                </a:solidFill>
              </a:rPr>
              <a:t>е понижать авторитет преподавателя в глазах ребёнка, быть осторожным при осуждении его действий. Ещё сильнее «опустив» педагога в глазах ребёнка, вы рискуете тем, что у него ваш сын или дочь уже совсем ничему не научится. Более того, ребёнок может привыкнуть списывать свои собственные неудачи на учителей и в дальнейшем. </a:t>
            </a:r>
            <a:br>
              <a:rPr lang="en-US" smtClean="0">
                <a:solidFill>
                  <a:srgbClr val="CC3300"/>
                </a:solidFill>
              </a:rPr>
            </a:br>
            <a:r>
              <a:rPr lang="en-US" smtClean="0"/>
              <a:t/>
            </a:r>
            <a:br>
              <a:rPr lang="en-US" smtClean="0"/>
            </a:br>
            <a:endParaRPr lang="ru-RU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679450"/>
          </a:xfrm>
        </p:spPr>
        <p:txBody>
          <a:bodyPr/>
          <a:lstStyle/>
          <a:p>
            <a:pPr eaLnBrk="1" hangingPunct="1"/>
            <a:r>
              <a:rPr lang="en-US" smtClean="0"/>
              <a:t>2. Конфликты с педагогами. </a:t>
            </a:r>
            <a:endParaRPr lang="ru-RU" smtClean="0"/>
          </a:p>
        </p:txBody>
      </p:sp>
      <p:pic>
        <p:nvPicPr>
          <p:cNvPr id="10244" name="Picture 6" descr="http://allforchildren.ru/pictures/school3_s/school0316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5286375"/>
            <a:ext cx="15716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359775" cy="5184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</a:t>
            </a:r>
            <a:r>
              <a:rPr lang="en-US" smtClean="0">
                <a:solidFill>
                  <a:srgbClr val="CC3300"/>
                </a:solidFill>
              </a:rPr>
              <a:t>Ребёнок захвачен конфликтом, и он отнимает большую часть его ресурсов, которые могли бы быть потрачены на обучение. Чем дольше это продолжается, тем больше школьник изматывается. Для начала попытайтесь поговорить с ребёнком. В качестве профилактики обучите его приёмам бесконфликтного общения. </a:t>
            </a:r>
            <a:br>
              <a:rPr lang="en-US" smtClean="0">
                <a:solidFill>
                  <a:srgbClr val="CC3300"/>
                </a:solidFill>
              </a:rPr>
            </a:br>
            <a:r>
              <a:rPr lang="en-US" smtClean="0"/>
              <a:t/>
            </a:r>
            <a:br>
              <a:rPr lang="en-US" smtClean="0"/>
            </a:br>
            <a:endParaRPr lang="ru-RU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823913"/>
          </a:xfrm>
        </p:spPr>
        <p:txBody>
          <a:bodyPr/>
          <a:lstStyle/>
          <a:p>
            <a:pPr eaLnBrk="1" hangingPunct="1"/>
            <a:r>
              <a:rPr lang="en-US" sz="3200" smtClean="0"/>
              <a:t>3. Конфликты с товарищами по учёбе, с ребятами во дворе и т. д. </a:t>
            </a:r>
            <a:endParaRPr lang="ru-RU" sz="3200" smtClean="0"/>
          </a:p>
        </p:txBody>
      </p:sp>
      <p:pic>
        <p:nvPicPr>
          <p:cNvPr id="11268" name="Picture 6" descr="http://allforchildren.ru/pictures/school25_s/school2538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2875" y="4786313"/>
            <a:ext cx="13811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195</TotalTime>
  <Words>628</Words>
  <Application>Microsoft Office PowerPoint</Application>
  <PresentationFormat>Экран (4:3)</PresentationFormat>
  <Paragraphs>49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Презентация PowerPoint</vt:lpstr>
      <vt:lpstr>Цель:</vt:lpstr>
      <vt:lpstr>Содержание</vt:lpstr>
      <vt:lpstr>Почему школьник плохо учится?</vt:lpstr>
      <vt:lpstr>Презентация PowerPoint</vt:lpstr>
      <vt:lpstr>Неуспеваемость - </vt:lpstr>
      <vt:lpstr>1. Отсутствие интереса к учёбе </vt:lpstr>
      <vt:lpstr>2. Конфликты с педагогами. </vt:lpstr>
      <vt:lpstr>3. Конфликты с товарищами по учёбе, с ребятами во дворе и т. д. </vt:lpstr>
      <vt:lpstr>4. Конфликты с родителями. </vt:lpstr>
      <vt:lpstr>5. Пробелы в ранее усвоенных знаниях. </vt:lpstr>
      <vt:lpstr>6. Неумение организовать свою домашнюю работу. </vt:lpstr>
      <vt:lpstr>7. Отвлекающие факторы. </vt:lpstr>
      <vt:lpstr>8. Отсутствие мотивации к учебной деятельности. </vt:lpstr>
      <vt:lpstr>9.Недостаточное умение учиться</vt:lpstr>
      <vt:lpstr>10. Проблемы с развитием внимания и памяти. </vt:lpstr>
      <vt:lpstr>11. Личные проблемы. </vt:lpstr>
      <vt:lpstr>12. Ребёнок часто болеет. </vt:lpstr>
      <vt:lpstr>Заключение</vt:lpstr>
    </vt:vector>
  </TitlesOfParts>
  <Company>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Почему школьник плохо учится?</dc:title>
  <dc:creator>Учитель</dc:creator>
  <cp:lastModifiedBy>mikrozar</cp:lastModifiedBy>
  <cp:revision>22</cp:revision>
  <dcterms:created xsi:type="dcterms:W3CDTF">2010-01-21T09:53:16Z</dcterms:created>
  <dcterms:modified xsi:type="dcterms:W3CDTF">2012-11-17T11:21:14Z</dcterms:modified>
</cp:coreProperties>
</file>