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73" r:id="rId4"/>
    <p:sldId id="274" r:id="rId5"/>
    <p:sldId id="259" r:id="rId6"/>
    <p:sldId id="276" r:id="rId7"/>
    <p:sldId id="278" r:id="rId8"/>
    <p:sldId id="279" r:id="rId9"/>
    <p:sldId id="261" r:id="rId10"/>
    <p:sldId id="263" r:id="rId11"/>
    <p:sldId id="265" r:id="rId12"/>
    <p:sldId id="280" r:id="rId13"/>
    <p:sldId id="277" r:id="rId14"/>
    <p:sldId id="275" r:id="rId15"/>
  </p:sldIdLst>
  <p:sldSz cx="9144000" cy="6858000" type="screen4x3"/>
  <p:notesSz cx="6797675" cy="9926638"/>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69401" cy="6873876"/>
            <a:chOff x="-8466" y="-8468"/>
            <a:chExt cx="9169804" cy="6874935"/>
          </a:xfrm>
        </p:grpSpPr>
        <p:cxnSp>
          <p:nvCxnSpPr>
            <p:cNvPr id="5" name="Straight Connector 16"/>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endParaRPr lang="ru-RU"/>
          </a:p>
        </p:txBody>
      </p:sp>
      <p:sp>
        <p:nvSpPr>
          <p:cNvPr id="16" name="Footer Placeholder 4"/>
          <p:cNvSpPr>
            <a:spLocks noGrp="1"/>
          </p:cNvSpPr>
          <p:nvPr>
            <p:ph type="ftr" sz="quarter" idx="11"/>
          </p:nvPr>
        </p:nvSpPr>
        <p:spPr/>
        <p:txBody>
          <a:bodyPr/>
          <a:lstStyle>
            <a:lvl1pPr>
              <a:defRPr/>
            </a:lvl1pPr>
          </a:lstStyle>
          <a:p>
            <a:pPr>
              <a:defRPr/>
            </a:pPr>
            <a:endParaRPr lang="ru-RU"/>
          </a:p>
        </p:txBody>
      </p:sp>
      <p:sp>
        <p:nvSpPr>
          <p:cNvPr id="17" name="Slide Number Placeholder 5"/>
          <p:cNvSpPr>
            <a:spLocks noGrp="1"/>
          </p:cNvSpPr>
          <p:nvPr>
            <p:ph type="sldNum" sz="quarter" idx="12"/>
          </p:nvPr>
        </p:nvSpPr>
        <p:spPr/>
        <p:txBody>
          <a:bodyPr/>
          <a:lstStyle>
            <a:lvl1pPr>
              <a:defRPr/>
            </a:lvl1pPr>
          </a:lstStyle>
          <a:p>
            <a:fld id="{107B5B5F-7159-4D39-8D1C-339432BA9330}" type="slidenum">
              <a:rPr lang="ru-RU" altLang="ru-RU"/>
              <a:pPr/>
              <a:t>‹#›</a:t>
            </a:fld>
            <a:endParaRPr lang="ru-RU" altLang="ru-RU"/>
          </a:p>
        </p:txBody>
      </p:sp>
    </p:spTree>
    <p:extLst>
      <p:ext uri="{BB962C8B-B14F-4D97-AF65-F5344CB8AC3E}">
        <p14:creationId xmlns:p14="http://schemas.microsoft.com/office/powerpoint/2010/main" val="214027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18999A13-A150-4206-AFF4-B6BCE495112A}" type="slidenum">
              <a:rPr lang="ru-RU" altLang="ru-RU"/>
              <a:pPr/>
              <a:t>‹#›</a:t>
            </a:fld>
            <a:endParaRPr lang="ru-RU" altLang="ru-RU"/>
          </a:p>
        </p:txBody>
      </p:sp>
    </p:spTree>
    <p:extLst>
      <p:ext uri="{BB962C8B-B14F-4D97-AF65-F5344CB8AC3E}">
        <p14:creationId xmlns:p14="http://schemas.microsoft.com/office/powerpoint/2010/main" val="402458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8000" smtClean="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8000" smtClean="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fld id="{D3A7E75D-4EFA-4442-A529-8302B6457E23}" type="slidenum">
              <a:rPr lang="ru-RU" altLang="ru-RU"/>
              <a:pPr/>
              <a:t>‹#›</a:t>
            </a:fld>
            <a:endParaRPr lang="ru-RU" altLang="ru-RU"/>
          </a:p>
        </p:txBody>
      </p:sp>
    </p:spTree>
    <p:extLst>
      <p:ext uri="{BB962C8B-B14F-4D97-AF65-F5344CB8AC3E}">
        <p14:creationId xmlns:p14="http://schemas.microsoft.com/office/powerpoint/2010/main" val="194987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8E0FC843-DD44-4DE9-8BFF-52FA30B647C6}" type="slidenum">
              <a:rPr lang="ru-RU" altLang="ru-RU"/>
              <a:pPr/>
              <a:t>‹#›</a:t>
            </a:fld>
            <a:endParaRPr lang="ru-RU" altLang="ru-RU"/>
          </a:p>
        </p:txBody>
      </p:sp>
    </p:spTree>
    <p:extLst>
      <p:ext uri="{BB962C8B-B14F-4D97-AF65-F5344CB8AC3E}">
        <p14:creationId xmlns:p14="http://schemas.microsoft.com/office/powerpoint/2010/main" val="328083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8000" smtClean="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8000" smtClean="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fld id="{166E5E2F-E16D-453D-ADD3-EC2ED39DFCE3}" type="slidenum">
              <a:rPr lang="ru-RU" altLang="ru-RU"/>
              <a:pPr/>
              <a:t>‹#›</a:t>
            </a:fld>
            <a:endParaRPr lang="ru-RU" altLang="ru-RU"/>
          </a:p>
        </p:txBody>
      </p:sp>
    </p:spTree>
    <p:extLst>
      <p:ext uri="{BB962C8B-B14F-4D97-AF65-F5344CB8AC3E}">
        <p14:creationId xmlns:p14="http://schemas.microsoft.com/office/powerpoint/2010/main" val="121095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fld id="{A85370F2-7EF2-482C-80B3-F2CB7073AA20}" type="slidenum">
              <a:rPr lang="ru-RU" altLang="ru-RU"/>
              <a:pPr/>
              <a:t>‹#›</a:t>
            </a:fld>
            <a:endParaRPr lang="ru-RU" altLang="ru-RU"/>
          </a:p>
        </p:txBody>
      </p:sp>
    </p:spTree>
    <p:extLst>
      <p:ext uri="{BB962C8B-B14F-4D97-AF65-F5344CB8AC3E}">
        <p14:creationId xmlns:p14="http://schemas.microsoft.com/office/powerpoint/2010/main" val="518192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654CB171-BDF0-4895-922C-9D8F94C2DA8B}" type="slidenum">
              <a:rPr lang="ru-RU" altLang="ru-RU"/>
              <a:pPr/>
              <a:t>‹#›</a:t>
            </a:fld>
            <a:endParaRPr lang="ru-RU" altLang="ru-RU"/>
          </a:p>
        </p:txBody>
      </p:sp>
    </p:spTree>
    <p:extLst>
      <p:ext uri="{BB962C8B-B14F-4D97-AF65-F5344CB8AC3E}">
        <p14:creationId xmlns:p14="http://schemas.microsoft.com/office/powerpoint/2010/main" val="4150872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46AE1970-4C0D-4C3D-9E8F-BE06DB6F1670}" type="slidenum">
              <a:rPr lang="ru-RU" altLang="ru-RU"/>
              <a:pPr/>
              <a:t>‹#›</a:t>
            </a:fld>
            <a:endParaRPr lang="ru-RU" altLang="ru-RU"/>
          </a:p>
        </p:txBody>
      </p:sp>
    </p:spTree>
    <p:extLst>
      <p:ext uri="{BB962C8B-B14F-4D97-AF65-F5344CB8AC3E}">
        <p14:creationId xmlns:p14="http://schemas.microsoft.com/office/powerpoint/2010/main" val="390908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751C3721-D660-4394-B82B-1A900231436E}" type="slidenum">
              <a:rPr lang="ru-RU" altLang="ru-RU"/>
              <a:pPr/>
              <a:t>‹#›</a:t>
            </a:fld>
            <a:endParaRPr lang="ru-RU" altLang="ru-RU"/>
          </a:p>
        </p:txBody>
      </p:sp>
    </p:spTree>
    <p:extLst>
      <p:ext uri="{BB962C8B-B14F-4D97-AF65-F5344CB8AC3E}">
        <p14:creationId xmlns:p14="http://schemas.microsoft.com/office/powerpoint/2010/main" val="68883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A76DB542-8260-466D-BDB7-BB103B2E9065}" type="slidenum">
              <a:rPr lang="ru-RU" altLang="ru-RU"/>
              <a:pPr/>
              <a:t>‹#›</a:t>
            </a:fld>
            <a:endParaRPr lang="ru-RU" altLang="ru-RU"/>
          </a:p>
        </p:txBody>
      </p:sp>
    </p:spTree>
    <p:extLst>
      <p:ext uri="{BB962C8B-B14F-4D97-AF65-F5344CB8AC3E}">
        <p14:creationId xmlns:p14="http://schemas.microsoft.com/office/powerpoint/2010/main" val="109595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D4A95A19-45BE-4E5E-A353-16023CAAD51B}" type="slidenum">
              <a:rPr lang="ru-RU" altLang="ru-RU"/>
              <a:pPr/>
              <a:t>‹#›</a:t>
            </a:fld>
            <a:endParaRPr lang="ru-RU" altLang="ru-RU"/>
          </a:p>
        </p:txBody>
      </p:sp>
    </p:spTree>
    <p:extLst>
      <p:ext uri="{BB962C8B-B14F-4D97-AF65-F5344CB8AC3E}">
        <p14:creationId xmlns:p14="http://schemas.microsoft.com/office/powerpoint/2010/main" val="85750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4C30189C-D9AF-485B-AD77-03E23A3C7979}" type="slidenum">
              <a:rPr lang="ru-RU" altLang="ru-RU"/>
              <a:pPr/>
              <a:t>‹#›</a:t>
            </a:fld>
            <a:endParaRPr lang="ru-RU" altLang="ru-RU"/>
          </a:p>
        </p:txBody>
      </p:sp>
    </p:spTree>
    <p:extLst>
      <p:ext uri="{BB962C8B-B14F-4D97-AF65-F5344CB8AC3E}">
        <p14:creationId xmlns:p14="http://schemas.microsoft.com/office/powerpoint/2010/main" val="115364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E34DA4AC-8481-4F51-AE7E-4E454D98AA4C}" type="slidenum">
              <a:rPr lang="ru-RU" altLang="ru-RU"/>
              <a:pPr/>
              <a:t>‹#›</a:t>
            </a:fld>
            <a:endParaRPr lang="ru-RU" altLang="ru-RU"/>
          </a:p>
        </p:txBody>
      </p:sp>
    </p:spTree>
    <p:extLst>
      <p:ext uri="{BB962C8B-B14F-4D97-AF65-F5344CB8AC3E}">
        <p14:creationId xmlns:p14="http://schemas.microsoft.com/office/powerpoint/2010/main" val="343492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0353AC34-555E-436B-A28E-A84346E663F0}" type="slidenum">
              <a:rPr lang="ru-RU" altLang="ru-RU"/>
              <a:pPr/>
              <a:t>‹#›</a:t>
            </a:fld>
            <a:endParaRPr lang="ru-RU" altLang="ru-RU"/>
          </a:p>
        </p:txBody>
      </p:sp>
    </p:spTree>
    <p:extLst>
      <p:ext uri="{BB962C8B-B14F-4D97-AF65-F5344CB8AC3E}">
        <p14:creationId xmlns:p14="http://schemas.microsoft.com/office/powerpoint/2010/main" val="167391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CCFCA157-01C1-4119-B738-340D58005D99}" type="slidenum">
              <a:rPr lang="ru-RU" altLang="ru-RU"/>
              <a:pPr/>
              <a:t>‹#›</a:t>
            </a:fld>
            <a:endParaRPr lang="ru-RU" altLang="ru-RU"/>
          </a:p>
        </p:txBody>
      </p:sp>
    </p:spTree>
    <p:extLst>
      <p:ext uri="{BB962C8B-B14F-4D97-AF65-F5344CB8AC3E}">
        <p14:creationId xmlns:p14="http://schemas.microsoft.com/office/powerpoint/2010/main" val="391083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ADF93B5D-3124-44C2-9337-F00E1EC6ECF3}" type="slidenum">
              <a:rPr lang="ru-RU" altLang="ru-RU"/>
              <a:pPr/>
              <a:t>‹#›</a:t>
            </a:fld>
            <a:endParaRPr lang="ru-RU" altLang="ru-RU"/>
          </a:p>
        </p:txBody>
      </p:sp>
    </p:spTree>
    <p:extLst>
      <p:ext uri="{BB962C8B-B14F-4D97-AF65-F5344CB8AC3E}">
        <p14:creationId xmlns:p14="http://schemas.microsoft.com/office/powerpoint/2010/main" val="376815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заголовка</a:t>
            </a:r>
            <a:endParaRPr lang="en-US" altLang="ru-RU" smtClean="0"/>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hangingPunct="1">
              <a:defRPr sz="900">
                <a:solidFill>
                  <a:schemeClr val="tx1">
                    <a:tint val="75000"/>
                  </a:schemeClr>
                </a:solidFill>
                <a:latin typeface="Arial" panose="020B0604020202020204" pitchFamily="34" charset="0"/>
              </a:defRPr>
            </a:lvl1pPr>
          </a:lstStyle>
          <a:p>
            <a:pPr>
              <a:defRPr/>
            </a:pPr>
            <a:endParaRPr lang="ru-RU"/>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defRPr>
            </a:lvl1pPr>
          </a:lstStyle>
          <a:p>
            <a:pPr>
              <a:defRPr/>
            </a:pPr>
            <a:endParaRPr lang="ru-RU"/>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9427F04B-5F49-4D4C-9FFB-3128337008CC}"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41"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42" r:id="rId11"/>
    <p:sldLayoutId id="2147483737" r:id="rId12"/>
    <p:sldLayoutId id="2147483743" r:id="rId13"/>
    <p:sldLayoutId id="2147483738" r:id="rId14"/>
    <p:sldLayoutId id="2147483739" r:id="rId15"/>
    <p:sldLayoutId id="2147483740"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73138" y="404813"/>
            <a:ext cx="9290051" cy="3095625"/>
          </a:xfrm>
        </p:spPr>
        <p:txBody>
          <a:bodyPr anchor="ctr"/>
          <a:lstStyle/>
          <a:p>
            <a:pPr algn="ctr" eaLnBrk="1" hangingPunct="1"/>
            <a:r>
              <a:rPr lang="ru-RU" altLang="ru-RU" sz="3200" dirty="0" err="1" smtClean="0"/>
              <a:t>Здоровьесберегающие</a:t>
            </a:r>
            <a:r>
              <a:rPr lang="ru-RU" altLang="ru-RU" sz="3200" dirty="0" smtClean="0"/>
              <a:t> технологии</a:t>
            </a:r>
            <a:br>
              <a:rPr lang="ru-RU" altLang="ru-RU" sz="3200" dirty="0" smtClean="0"/>
            </a:br>
            <a:r>
              <a:rPr lang="ru-RU" altLang="ru-RU" sz="3200" dirty="0" smtClean="0"/>
              <a:t> на уроках</a:t>
            </a:r>
            <a:br>
              <a:rPr lang="ru-RU" altLang="ru-RU" sz="3200" dirty="0" smtClean="0"/>
            </a:br>
            <a:r>
              <a:rPr lang="ru-RU" altLang="ru-RU" sz="3200" dirty="0" smtClean="0"/>
              <a:t>английского языка в соответствии с требованиями ФГОС </a:t>
            </a:r>
          </a:p>
        </p:txBody>
      </p:sp>
      <p:pic>
        <p:nvPicPr>
          <p:cNvPr id="5123" name="Рисунок 6" descr="pup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644900"/>
            <a:ext cx="33845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17588" y="53975"/>
            <a:ext cx="6348412" cy="1320800"/>
          </a:xfrm>
        </p:spPr>
        <p:txBody>
          <a:bodyPr rtlCol="0">
            <a:normAutofit fontScale="90000"/>
          </a:bodyPr>
          <a:lstStyle/>
          <a:p>
            <a:pPr eaLnBrk="1" fontAlgn="auto" hangingPunct="1">
              <a:spcAft>
                <a:spcPts val="0"/>
              </a:spcAft>
              <a:defRPr/>
            </a:pPr>
            <a:r>
              <a:rPr lang="ru-RU" sz="2800" dirty="0"/>
              <a:t>Пример комплексной релаксации. Продолжительность 3-5 минут.</a:t>
            </a:r>
            <a:r>
              <a:rPr lang="en-US" sz="2800" dirty="0"/>
              <a:t/>
            </a:r>
            <a:br>
              <a:rPr lang="en-US" sz="2800" dirty="0"/>
            </a:br>
            <a:r>
              <a:rPr lang="en-US" sz="2800" dirty="0"/>
              <a:t>(Quiet music)</a:t>
            </a:r>
            <a:endParaRPr lang="ru-RU" sz="2800" dirty="0"/>
          </a:p>
        </p:txBody>
      </p:sp>
      <p:sp>
        <p:nvSpPr>
          <p:cNvPr id="14339" name="Rectangle 3"/>
          <p:cNvSpPr>
            <a:spLocks noGrp="1" noChangeArrowheads="1"/>
          </p:cNvSpPr>
          <p:nvPr>
            <p:ph idx="1"/>
          </p:nvPr>
        </p:nvSpPr>
        <p:spPr>
          <a:xfrm>
            <a:off x="250825" y="1398588"/>
            <a:ext cx="7416800" cy="5459412"/>
          </a:xfrm>
        </p:spPr>
        <p:txBody>
          <a:bodyPr/>
          <a:lstStyle/>
          <a:p>
            <a:pPr eaLnBrk="1" hangingPunct="1">
              <a:lnSpc>
                <a:spcPct val="80000"/>
              </a:lnSpc>
            </a:pPr>
            <a:r>
              <a:rPr lang="en-US" altLang="ru-RU" sz="2400" smtClean="0"/>
              <a:t>Sit comfortably. Close your eyes.</a:t>
            </a:r>
          </a:p>
          <a:p>
            <a:pPr eaLnBrk="1" hangingPunct="1">
              <a:lnSpc>
                <a:spcPct val="80000"/>
              </a:lnSpc>
            </a:pPr>
            <a:r>
              <a:rPr lang="en-US" altLang="ru-RU" sz="2400" smtClean="0"/>
              <a:t>Breathe in. Breathe out.</a:t>
            </a:r>
          </a:p>
          <a:p>
            <a:pPr eaLnBrk="1" hangingPunct="1">
              <a:lnSpc>
                <a:spcPct val="80000"/>
              </a:lnSpc>
            </a:pPr>
            <a:r>
              <a:rPr lang="en-US" altLang="ru-RU" sz="2400" smtClean="0"/>
              <a:t>Let’s pretend it’s summer. You are lying on a sandy beach. The weather is fine. The light wind is blowing from the sea. The birds are singing. You have no troubles. No serious problems. You are quiet. Your brain relaxes. There is calm in your body. Nothing diverts your attention. you are relaxing. (Pause)</a:t>
            </a:r>
          </a:p>
          <a:p>
            <a:pPr eaLnBrk="1" hangingPunct="1">
              <a:lnSpc>
                <a:spcPct val="80000"/>
              </a:lnSpc>
            </a:pPr>
            <a:r>
              <a:rPr lang="en-US" altLang="ru-RU" sz="2400" smtClean="0"/>
              <a:t>Your troubles float away.</a:t>
            </a:r>
          </a:p>
          <a:p>
            <a:pPr eaLnBrk="1" hangingPunct="1">
              <a:lnSpc>
                <a:spcPct val="80000"/>
              </a:lnSpc>
            </a:pPr>
            <a:r>
              <a:rPr lang="en-US" altLang="ru-RU" sz="2400" smtClean="0"/>
              <a:t>You love your relatives, your school, your friends. They love you too. Learn to appreciate every good thing. The Earth is full of wonders. You can do anything. You are sure of yourself, that you have much energy. </a:t>
            </a:r>
            <a:endParaRPr lang="ru-RU" altLang="ru-RU" sz="2400" smtClean="0"/>
          </a:p>
          <a:p>
            <a:pPr eaLnBrk="1" hangingPunct="1">
              <a:lnSpc>
                <a:spcPct val="80000"/>
              </a:lnSpc>
            </a:pPr>
            <a:r>
              <a:rPr lang="en-US" altLang="ru-RU" sz="2400" smtClean="0"/>
              <a:t>Open your eyes. How do you feel?</a:t>
            </a:r>
            <a:endParaRPr lang="ru-RU" altLang="ru-RU" sz="2400" smtClean="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49225"/>
            <a:ext cx="1012825"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93" y="54052"/>
            <a:ext cx="1777907" cy="1403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ru-RU" sz="4000"/>
              <a:t>Песня </a:t>
            </a:r>
            <a:r>
              <a:rPr lang="ru-RU" sz="4000" i="1"/>
              <a:t>«</a:t>
            </a:r>
            <a:r>
              <a:rPr lang="en-US" sz="4000" i="1"/>
              <a:t>Imagine</a:t>
            </a:r>
            <a:r>
              <a:rPr lang="ru-RU" sz="4000" i="1"/>
              <a:t>»</a:t>
            </a:r>
            <a:r>
              <a:rPr lang="ru-RU" sz="4000"/>
              <a:t> из творчества Джона Леннона.</a:t>
            </a:r>
          </a:p>
        </p:txBody>
      </p:sp>
      <p:sp>
        <p:nvSpPr>
          <p:cNvPr id="15363" name="Rectangle 3"/>
          <p:cNvSpPr>
            <a:spLocks noGrp="1" noChangeArrowheads="1"/>
          </p:cNvSpPr>
          <p:nvPr>
            <p:ph idx="1"/>
          </p:nvPr>
        </p:nvSpPr>
        <p:spPr/>
        <p:txBody>
          <a:bodyPr/>
          <a:lstStyle/>
          <a:p>
            <a:pPr eaLnBrk="1" hangingPunct="1">
              <a:lnSpc>
                <a:spcPct val="90000"/>
              </a:lnSpc>
              <a:buFontTx/>
              <a:buNone/>
            </a:pPr>
            <a:r>
              <a:rPr lang="en-US" altLang="ru-RU" sz="2400" smtClean="0"/>
              <a:t>Imagine there’s no heaven</a:t>
            </a:r>
          </a:p>
          <a:p>
            <a:pPr eaLnBrk="1" hangingPunct="1">
              <a:lnSpc>
                <a:spcPct val="90000"/>
              </a:lnSpc>
              <a:buFontTx/>
              <a:buNone/>
            </a:pPr>
            <a:r>
              <a:rPr lang="en-US" altLang="ru-RU" sz="2400" smtClean="0"/>
              <a:t>It’s easy if you try</a:t>
            </a:r>
          </a:p>
          <a:p>
            <a:pPr eaLnBrk="1" hangingPunct="1">
              <a:lnSpc>
                <a:spcPct val="90000"/>
              </a:lnSpc>
              <a:buFontTx/>
              <a:buNone/>
            </a:pPr>
            <a:r>
              <a:rPr lang="en-US" altLang="ru-RU" sz="2400" smtClean="0"/>
              <a:t>No hell below us</a:t>
            </a:r>
          </a:p>
          <a:p>
            <a:pPr eaLnBrk="1" hangingPunct="1">
              <a:lnSpc>
                <a:spcPct val="90000"/>
              </a:lnSpc>
              <a:buFontTx/>
              <a:buNone/>
            </a:pPr>
            <a:r>
              <a:rPr lang="en-US" altLang="ru-RU" sz="2400" smtClean="0"/>
              <a:t>Above us only sky</a:t>
            </a:r>
          </a:p>
          <a:p>
            <a:pPr eaLnBrk="1" hangingPunct="1">
              <a:lnSpc>
                <a:spcPct val="90000"/>
              </a:lnSpc>
              <a:buFontTx/>
              <a:buNone/>
            </a:pPr>
            <a:r>
              <a:rPr lang="en-US" altLang="ru-RU" sz="2400" smtClean="0"/>
              <a:t>Imagine all the people</a:t>
            </a:r>
          </a:p>
          <a:p>
            <a:pPr eaLnBrk="1" hangingPunct="1">
              <a:lnSpc>
                <a:spcPct val="90000"/>
              </a:lnSpc>
              <a:buFontTx/>
              <a:buNone/>
            </a:pPr>
            <a:r>
              <a:rPr lang="en-US" altLang="ru-RU" sz="2400" smtClean="0"/>
              <a:t>Living for today</a:t>
            </a:r>
          </a:p>
          <a:p>
            <a:pPr eaLnBrk="1" hangingPunct="1">
              <a:lnSpc>
                <a:spcPct val="90000"/>
              </a:lnSpc>
              <a:buFontTx/>
              <a:buNone/>
            </a:pPr>
            <a:r>
              <a:rPr lang="en-US" altLang="ru-RU" sz="2400" smtClean="0"/>
              <a:t>Imagine there’s no countries</a:t>
            </a:r>
          </a:p>
          <a:p>
            <a:pPr eaLnBrk="1" hangingPunct="1">
              <a:lnSpc>
                <a:spcPct val="90000"/>
              </a:lnSpc>
              <a:buFontTx/>
              <a:buNone/>
            </a:pPr>
            <a:r>
              <a:rPr lang="en-US" altLang="ru-RU" sz="2400" smtClean="0"/>
              <a:t>It isn’t hard to do…</a:t>
            </a:r>
            <a:endParaRPr lang="ru-RU" altLang="ru-RU" sz="2400" smtClean="0"/>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420938"/>
            <a:ext cx="3700463"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srcRect l="22329" t="19485" r="42805" b="33266"/>
          <a:stretch/>
        </p:blipFill>
        <p:spPr>
          <a:xfrm rot="21212999">
            <a:off x="4856163" y="3860800"/>
            <a:ext cx="3902075" cy="2974975"/>
          </a:xfrm>
          <a:prstGeom prst="rect">
            <a:avLst/>
          </a:prstGeom>
          <a:ln>
            <a:noFill/>
          </a:ln>
          <a:effectLst>
            <a:outerShdw blurRad="292100" dist="139700" dir="2700000" algn="tl" rotWithShape="0">
              <a:srgbClr val="333333">
                <a:alpha val="65000"/>
              </a:srgbClr>
            </a:outerShdw>
          </a:effectLst>
        </p:spPr>
      </p:pic>
      <p:sp>
        <p:nvSpPr>
          <p:cNvPr id="16387" name="Заголовок 1"/>
          <p:cNvSpPr>
            <a:spLocks noGrp="1"/>
          </p:cNvSpPr>
          <p:nvPr>
            <p:ph type="title"/>
          </p:nvPr>
        </p:nvSpPr>
        <p:spPr>
          <a:xfrm>
            <a:off x="323850" y="260350"/>
            <a:ext cx="6346825" cy="1320800"/>
          </a:xfrm>
        </p:spPr>
        <p:txBody>
          <a:bodyPr/>
          <a:lstStyle/>
          <a:p>
            <a:pPr eaLnBrk="1" hangingPunct="1"/>
            <a:r>
              <a:rPr lang="ru-RU" altLang="ru-RU" smtClean="0"/>
              <a:t>Физкультминутки</a:t>
            </a:r>
          </a:p>
        </p:txBody>
      </p:sp>
      <p:pic>
        <p:nvPicPr>
          <p:cNvPr id="4" name="Рисунок 3"/>
          <p:cNvPicPr>
            <a:picLocks noChangeAspect="1"/>
          </p:cNvPicPr>
          <p:nvPr/>
        </p:nvPicPr>
        <p:blipFill rotWithShape="1">
          <a:blip r:embed="rId3"/>
          <a:srcRect l="16794" t="19688" r="37271" b="33266"/>
          <a:stretch/>
        </p:blipFill>
        <p:spPr>
          <a:xfrm rot="20444562">
            <a:off x="107950" y="1773238"/>
            <a:ext cx="4305300" cy="2478087"/>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4"/>
          <a:srcRect l="16794" t="24407" r="36717" b="29329"/>
          <a:stretch/>
        </p:blipFill>
        <p:spPr>
          <a:xfrm rot="631418">
            <a:off x="4556125" y="1389063"/>
            <a:ext cx="4430713" cy="2479675"/>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5"/>
          <a:srcRect l="16794" t="24407" r="36717" b="29329"/>
          <a:stretch/>
        </p:blipFill>
        <p:spPr>
          <a:xfrm>
            <a:off x="468313" y="4378325"/>
            <a:ext cx="4862512" cy="2720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endParaRPr lang="ru-RU" altLang="ru-RU" smtClean="0"/>
          </a:p>
        </p:txBody>
      </p:sp>
      <p:sp>
        <p:nvSpPr>
          <p:cNvPr id="17411" name="Объект 2"/>
          <p:cNvSpPr>
            <a:spLocks noGrp="1"/>
          </p:cNvSpPr>
          <p:nvPr>
            <p:ph idx="1"/>
          </p:nvPr>
        </p:nvSpPr>
        <p:spPr/>
        <p:txBody>
          <a:bodyPr/>
          <a:lstStyle/>
          <a:p>
            <a:pPr eaLnBrk="1" hangingPunct="1"/>
            <a:endParaRPr lang="ru-RU" altLang="ru-RU" smtClean="0"/>
          </a:p>
        </p:txBody>
      </p:sp>
      <p:pic>
        <p:nvPicPr>
          <p:cNvPr id="22530" name="Picture 2" descr="http://iyazyki.ru/wp-content/uploads/2012/02/health-map_kolodova-e1329316758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78922" cy="659735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68313" y="715963"/>
            <a:ext cx="8229601" cy="4525962"/>
          </a:xfrm>
        </p:spPr>
        <p:txBody>
          <a:bodyPr/>
          <a:lstStyle/>
          <a:p>
            <a:pPr lvl="1" eaLnBrk="1" hangingPunct="1"/>
            <a:r>
              <a:rPr lang="ru-RU" altLang="ru-RU" sz="2800" b="1" smtClean="0"/>
              <a:t>Каждый урок должен оставлять в душе ребенка только положительные эмоции.</a:t>
            </a:r>
            <a:r>
              <a:rPr lang="ru-RU" altLang="ru-RU" sz="2800" smtClean="0"/>
              <a:t> </a:t>
            </a:r>
            <a:endParaRPr lang="ru-RU" altLang="ru-RU" sz="2800" b="1" smtClean="0"/>
          </a:p>
          <a:p>
            <a:pPr lvl="1" eaLnBrk="1" hangingPunct="1"/>
            <a:r>
              <a:rPr lang="ru-RU" altLang="ru-RU" sz="2800" b="1" smtClean="0"/>
              <a:t>Ребенок должен постоянно ощущать себя счастливым, помогите ему в этом.</a:t>
            </a:r>
            <a:r>
              <a:rPr lang="ru-RU" altLang="ru-RU" sz="2800" smtClean="0"/>
              <a:t> </a:t>
            </a:r>
            <a:endParaRPr lang="ru-RU" altLang="ru-RU" sz="2800" b="1" smtClean="0"/>
          </a:p>
          <a:p>
            <a:pPr lvl="1" eaLnBrk="1" hangingPunct="1"/>
            <a:r>
              <a:rPr lang="ru-RU" altLang="ru-RU" sz="2800" b="1" smtClean="0"/>
              <a:t>Дети должны испытывать ощущение комфорта, защищенности и, безусловно, интерес  к   уроку.</a:t>
            </a:r>
            <a:r>
              <a:rPr lang="ru-RU" altLang="ru-RU" sz="2800" smtClean="0"/>
              <a:t> </a:t>
            </a:r>
          </a:p>
          <a:p>
            <a:pPr eaLnBrk="1" hangingPunct="1"/>
            <a:endParaRPr lang="ru-RU" altLang="ru-RU" smtClean="0"/>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124325"/>
            <a:ext cx="304165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0" y="404813"/>
            <a:ext cx="7832725" cy="4525962"/>
          </a:xfrm>
        </p:spPr>
        <p:txBody>
          <a:bodyPr/>
          <a:lstStyle/>
          <a:p>
            <a:pPr eaLnBrk="1" hangingPunct="1">
              <a:buFontTx/>
              <a:buNone/>
            </a:pPr>
            <a:r>
              <a:rPr lang="ru-RU" altLang="ru-RU" smtClean="0"/>
              <a:t>     </a:t>
            </a:r>
            <a:r>
              <a:rPr lang="ru-RU" altLang="ru-RU" sz="5400" smtClean="0"/>
              <a:t>Я не знаю большей красоты, чем здоровье. (Г. Гейне)</a:t>
            </a:r>
          </a:p>
        </p:txBody>
      </p:sp>
      <p:pic>
        <p:nvPicPr>
          <p:cNvPr id="61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860800"/>
            <a:ext cx="36449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468313" y="404813"/>
            <a:ext cx="7543800"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3700">
                <a:solidFill>
                  <a:schemeClr val="tx2"/>
                </a:solidFill>
                <a:latin typeface="Monotype Corsiva" panose="03010101010201010101" pitchFamily="66" charset="0"/>
              </a:rPr>
              <a:t>Здоровье - это состояние полного физического, психического и социального благополучия, а не только отсутствие болезней или физических дефектов.</a:t>
            </a:r>
          </a:p>
        </p:txBody>
      </p:sp>
      <p:sp>
        <p:nvSpPr>
          <p:cNvPr id="7171" name="Rectangle 5"/>
          <p:cNvSpPr>
            <a:spLocks noChangeArrowheads="1"/>
          </p:cNvSpPr>
          <p:nvPr/>
        </p:nvSpPr>
        <p:spPr bwMode="auto">
          <a:xfrm>
            <a:off x="3203575" y="3068638"/>
            <a:ext cx="5761038"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r>
              <a:rPr lang="ru-RU" altLang="ru-RU" sz="3200" b="1" i="1">
                <a:latin typeface="Times New Roman" panose="02020603050405020304" pitchFamily="18" charset="0"/>
              </a:rPr>
              <a:t>Физическое здоровье</a:t>
            </a:r>
          </a:p>
          <a:p>
            <a:pPr eaLnBrk="1" hangingPunct="1">
              <a:spcBef>
                <a:spcPct val="20000"/>
              </a:spcBef>
              <a:buFontTx/>
              <a:buChar char="•"/>
            </a:pPr>
            <a:r>
              <a:rPr lang="ru-RU" altLang="ru-RU" sz="3200" b="1" i="1">
                <a:latin typeface="Times New Roman" panose="02020603050405020304" pitchFamily="18" charset="0"/>
              </a:rPr>
              <a:t>Психическое здоровье</a:t>
            </a:r>
            <a:endParaRPr lang="en-GB" altLang="ru-RU" sz="3200" b="1" i="1">
              <a:latin typeface="Times New Roman" panose="02020603050405020304" pitchFamily="18" charset="0"/>
            </a:endParaRPr>
          </a:p>
          <a:p>
            <a:pPr eaLnBrk="1" hangingPunct="1">
              <a:spcBef>
                <a:spcPct val="20000"/>
              </a:spcBef>
              <a:buFontTx/>
              <a:buChar char="•"/>
            </a:pPr>
            <a:r>
              <a:rPr lang="ru-RU" altLang="ru-RU" sz="3200" b="1" i="1">
                <a:latin typeface="Times New Roman" panose="02020603050405020304" pitchFamily="18" charset="0"/>
              </a:rPr>
              <a:t>Социальное здоровье </a:t>
            </a:r>
          </a:p>
          <a:p>
            <a:pPr eaLnBrk="1" hangingPunct="1">
              <a:spcBef>
                <a:spcPct val="20000"/>
              </a:spcBef>
              <a:buFontTx/>
              <a:buChar char="•"/>
            </a:pPr>
            <a:r>
              <a:rPr lang="ru-RU" altLang="ru-RU" sz="3200" b="1" i="1">
                <a:latin typeface="Times New Roman" panose="02020603050405020304" pitchFamily="18" charset="0"/>
              </a:rPr>
              <a:t>Нравственное здоровье </a:t>
            </a:r>
          </a:p>
          <a:p>
            <a:pPr eaLnBrk="1" hangingPunct="1">
              <a:spcBef>
                <a:spcPct val="20000"/>
              </a:spcBef>
              <a:buFontTx/>
              <a:buChar char="•"/>
            </a:pPr>
            <a:r>
              <a:rPr lang="ru-RU" altLang="ru-RU" sz="3200" b="1" i="1">
                <a:latin typeface="Times New Roman" panose="02020603050405020304" pitchFamily="18" charset="0"/>
              </a:rPr>
              <a:t>Духовное здоровье</a:t>
            </a:r>
            <a:r>
              <a:rPr lang="ru-RU" altLang="ru-RU" sz="3200" i="1">
                <a:latin typeface="Times New Roman" panose="02020603050405020304" pitchFamily="18" charset="0"/>
              </a:rPr>
              <a:t> </a:t>
            </a:r>
          </a:p>
        </p:txBody>
      </p:sp>
      <p:pic>
        <p:nvPicPr>
          <p:cNvPr id="194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46775"/>
            <a:ext cx="1957388" cy="3502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417638"/>
            <a:ext cx="7067550" cy="4459287"/>
          </a:xfrm>
        </p:spPr>
        <p:txBody>
          <a:bodyPr rtlCol="0">
            <a:normAutofit fontScale="92500" lnSpcReduction="10000"/>
          </a:bodyPr>
          <a:lstStyle/>
          <a:p>
            <a:pPr eaLnBrk="1" fontAlgn="auto" hangingPunct="1">
              <a:spcAft>
                <a:spcPts val="0"/>
              </a:spcAft>
              <a:buFontTx/>
              <a:buNone/>
              <a:defRPr/>
            </a:pPr>
            <a:r>
              <a:rPr lang="ru-RU" sz="2600" b="1" dirty="0">
                <a:solidFill>
                  <a:schemeClr val="tx1">
                    <a:lumMod val="75000"/>
                    <a:lumOff val="25000"/>
                  </a:schemeClr>
                </a:solidFill>
                <a:latin typeface="Monotype Corsiva" panose="03010101010201010101" pitchFamily="66" charset="0"/>
              </a:rPr>
              <a:t>    а) в физическом плане – умеет преодолевать усталость, здоровье позволяет ему справляться с учебной нагрузкой; </a:t>
            </a:r>
            <a:br>
              <a:rPr lang="ru-RU" sz="2600" b="1" dirty="0">
                <a:solidFill>
                  <a:schemeClr val="tx1">
                    <a:lumMod val="75000"/>
                    <a:lumOff val="25000"/>
                  </a:schemeClr>
                </a:solidFill>
                <a:latin typeface="Monotype Corsiva" panose="03010101010201010101" pitchFamily="66" charset="0"/>
              </a:rPr>
            </a:br>
            <a:r>
              <a:rPr lang="ru-RU" sz="2600" b="1" dirty="0">
                <a:solidFill>
                  <a:schemeClr val="tx1">
                    <a:lumMod val="75000"/>
                    <a:lumOff val="25000"/>
                  </a:schemeClr>
                </a:solidFill>
                <a:latin typeface="Monotype Corsiva" panose="03010101010201010101" pitchFamily="66" charset="0"/>
              </a:rPr>
              <a:t>б) в интеллектуальном плане – проявляет хорошие умственные способности, наблюдательность, воображение, </a:t>
            </a:r>
            <a:r>
              <a:rPr lang="ru-RU" sz="2600" b="1" dirty="0" err="1">
                <a:solidFill>
                  <a:schemeClr val="tx1">
                    <a:lumMod val="75000"/>
                    <a:lumOff val="25000"/>
                  </a:schemeClr>
                </a:solidFill>
                <a:latin typeface="Monotype Corsiva" panose="03010101010201010101" pitchFamily="66" charset="0"/>
              </a:rPr>
              <a:t>самообучаемость</a:t>
            </a:r>
            <a:r>
              <a:rPr lang="ru-RU" sz="2600" b="1" dirty="0">
                <a:solidFill>
                  <a:schemeClr val="tx1">
                    <a:lumMod val="75000"/>
                    <a:lumOff val="25000"/>
                  </a:schemeClr>
                </a:solidFill>
                <a:latin typeface="Monotype Corsiva" panose="03010101010201010101" pitchFamily="66" charset="0"/>
              </a:rPr>
              <a:t>; </a:t>
            </a:r>
            <a:br>
              <a:rPr lang="ru-RU" sz="2600" b="1" dirty="0">
                <a:solidFill>
                  <a:schemeClr val="tx1">
                    <a:lumMod val="75000"/>
                    <a:lumOff val="25000"/>
                  </a:schemeClr>
                </a:solidFill>
                <a:latin typeface="Monotype Corsiva" panose="03010101010201010101" pitchFamily="66" charset="0"/>
              </a:rPr>
            </a:br>
            <a:r>
              <a:rPr lang="ru-RU" sz="2600" b="1" dirty="0">
                <a:solidFill>
                  <a:schemeClr val="tx1">
                    <a:lumMod val="75000"/>
                    <a:lumOff val="25000"/>
                  </a:schemeClr>
                </a:solidFill>
                <a:latin typeface="Monotype Corsiva" panose="03010101010201010101" pitchFamily="66" charset="0"/>
              </a:rPr>
              <a:t>в) в нравственном плане – честен, самокритичен, эмпатичен;</a:t>
            </a:r>
            <a:br>
              <a:rPr lang="ru-RU" sz="2600" b="1" dirty="0">
                <a:solidFill>
                  <a:schemeClr val="tx1">
                    <a:lumMod val="75000"/>
                    <a:lumOff val="25000"/>
                  </a:schemeClr>
                </a:solidFill>
                <a:latin typeface="Monotype Corsiva" panose="03010101010201010101" pitchFamily="66" charset="0"/>
              </a:rPr>
            </a:br>
            <a:r>
              <a:rPr lang="ru-RU" sz="2600" b="1" dirty="0">
                <a:solidFill>
                  <a:schemeClr val="tx1">
                    <a:lumMod val="75000"/>
                    <a:lumOff val="25000"/>
                  </a:schemeClr>
                </a:solidFill>
                <a:latin typeface="Monotype Corsiva" panose="03010101010201010101" pitchFamily="66" charset="0"/>
              </a:rPr>
              <a:t>г) в социальном плане – коммуникабелен, понимает юмор, сам умеет шутить; </a:t>
            </a:r>
            <a:br>
              <a:rPr lang="ru-RU" sz="2600" b="1" dirty="0">
                <a:solidFill>
                  <a:schemeClr val="tx1">
                    <a:lumMod val="75000"/>
                    <a:lumOff val="25000"/>
                  </a:schemeClr>
                </a:solidFill>
                <a:latin typeface="Monotype Corsiva" panose="03010101010201010101" pitchFamily="66" charset="0"/>
              </a:rPr>
            </a:br>
            <a:r>
              <a:rPr lang="ru-RU" sz="2600" b="1" dirty="0">
                <a:solidFill>
                  <a:schemeClr val="tx1">
                    <a:lumMod val="75000"/>
                    <a:lumOff val="25000"/>
                  </a:schemeClr>
                </a:solidFill>
                <a:latin typeface="Monotype Corsiva" panose="03010101010201010101" pitchFamily="66" charset="0"/>
              </a:rPr>
              <a:t>д) в эмоциональном плане – уравновешен, способен удивляться и восхищаться. </a:t>
            </a:r>
            <a:br>
              <a:rPr lang="ru-RU" sz="2600" b="1" dirty="0">
                <a:solidFill>
                  <a:schemeClr val="tx1">
                    <a:lumMod val="75000"/>
                    <a:lumOff val="25000"/>
                  </a:schemeClr>
                </a:solidFill>
                <a:latin typeface="Monotype Corsiva" panose="03010101010201010101" pitchFamily="66" charset="0"/>
              </a:rPr>
            </a:br>
            <a:endParaRPr lang="ru-RU" sz="2600" b="1" dirty="0">
              <a:solidFill>
                <a:schemeClr val="tx1">
                  <a:lumMod val="75000"/>
                  <a:lumOff val="25000"/>
                </a:schemeClr>
              </a:solidFill>
              <a:latin typeface="Monotype Corsiva" panose="03010101010201010101" pitchFamily="66" charset="0"/>
            </a:endParaRPr>
          </a:p>
        </p:txBody>
      </p:sp>
      <p:sp>
        <p:nvSpPr>
          <p:cNvPr id="8195" name="Rectangle 4"/>
          <p:cNvSpPr>
            <a:spLocks noChangeArrowheads="1"/>
          </p:cNvSpPr>
          <p:nvPr/>
        </p:nvSpPr>
        <p:spPr bwMode="auto">
          <a:xfrm>
            <a:off x="46038" y="122238"/>
            <a:ext cx="757078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4400">
                <a:solidFill>
                  <a:schemeClr val="tx2"/>
                </a:solidFill>
                <a:latin typeface="Monotype Corsiva" panose="03010101010201010101" pitchFamily="66" charset="0"/>
              </a:rPr>
              <a:t>Можно считать, что здоровье ученика в норме, если:</a:t>
            </a:r>
          </a:p>
        </p:txBody>
      </p:sp>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5243513"/>
            <a:ext cx="1993900" cy="1614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260350"/>
            <a:ext cx="6346825" cy="1320800"/>
          </a:xfrm>
        </p:spPr>
        <p:txBody>
          <a:bodyPr/>
          <a:lstStyle/>
          <a:p>
            <a:pPr eaLnBrk="1" hangingPunct="1"/>
            <a:r>
              <a:rPr lang="ru-RU" altLang="ru-RU" sz="2800" smtClean="0"/>
              <a:t>На уроках английского языка, прежде всего, создаются условия для здорового развития детей:</a:t>
            </a:r>
          </a:p>
        </p:txBody>
      </p:sp>
      <p:sp>
        <p:nvSpPr>
          <p:cNvPr id="9219" name="Rectangle 3"/>
          <p:cNvSpPr>
            <a:spLocks noGrp="1" noChangeArrowheads="1"/>
          </p:cNvSpPr>
          <p:nvPr>
            <p:ph idx="1"/>
          </p:nvPr>
        </p:nvSpPr>
        <p:spPr>
          <a:xfrm>
            <a:off x="-20638" y="2068513"/>
            <a:ext cx="7905751" cy="5257800"/>
          </a:xfrm>
        </p:spPr>
        <p:txBody>
          <a:bodyPr/>
          <a:lstStyle/>
          <a:p>
            <a:pPr eaLnBrk="1" hangingPunct="1">
              <a:lnSpc>
                <a:spcPct val="80000"/>
              </a:lnSpc>
            </a:pPr>
            <a:r>
              <a:rPr lang="ru-RU" altLang="ru-RU" sz="2800" smtClean="0"/>
              <a:t>1. Соблюдаются физиологические основы учебно-воспитательного режима (учитывается время трудоспособности, утомляемость, учебная нагрузка, проводятся физкультминутки).</a:t>
            </a:r>
          </a:p>
          <a:p>
            <a:pPr eaLnBrk="1" hangingPunct="1">
              <a:lnSpc>
                <a:spcPct val="80000"/>
              </a:lnSpc>
            </a:pPr>
            <a:r>
              <a:rPr lang="ru-RU" altLang="ru-RU" sz="2800" smtClean="0"/>
              <a:t>2. Производится гигиеническая оценка условий и технологий обучения (воздушно-тепловой, световой режим, режим и организация учебно-воспитательного процесса).</a:t>
            </a:r>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4868863"/>
            <a:ext cx="201612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4868863"/>
            <a:ext cx="201612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Заголовок 1"/>
          <p:cNvSpPr>
            <a:spLocks noGrp="1"/>
          </p:cNvSpPr>
          <p:nvPr>
            <p:ph type="title"/>
          </p:nvPr>
        </p:nvSpPr>
        <p:spPr>
          <a:xfrm>
            <a:off x="468313" y="260350"/>
            <a:ext cx="6346825" cy="1320800"/>
          </a:xfrm>
        </p:spPr>
        <p:txBody>
          <a:bodyPr/>
          <a:lstStyle/>
          <a:p>
            <a:pPr eaLnBrk="1" hangingPunct="1"/>
            <a:r>
              <a:rPr lang="ru-RU" altLang="ru-RU" sz="2800" smtClean="0"/>
              <a:t>На уроках английского языка, прежде всего, создаются условия для здорового развития детей:</a:t>
            </a:r>
          </a:p>
        </p:txBody>
      </p:sp>
      <p:sp>
        <p:nvSpPr>
          <p:cNvPr id="3" name="Объект 2"/>
          <p:cNvSpPr>
            <a:spLocks noGrp="1"/>
          </p:cNvSpPr>
          <p:nvPr>
            <p:ph idx="1"/>
          </p:nvPr>
        </p:nvSpPr>
        <p:spPr>
          <a:xfrm>
            <a:off x="0" y="2160588"/>
            <a:ext cx="8027988" cy="4697412"/>
          </a:xfrm>
        </p:spPr>
        <p:txBody>
          <a:bodyPr rtlCol="0">
            <a:normAutofit fontScale="77500" lnSpcReduction="20000"/>
          </a:bodyPr>
          <a:lstStyle/>
          <a:p>
            <a:pPr eaLnBrk="1" fontAlgn="auto" hangingPunct="1">
              <a:spcAft>
                <a:spcPts val="0"/>
              </a:spcAft>
              <a:buFont typeface="Wingdings 3" charset="2"/>
              <a:buChar char=""/>
              <a:defRPr/>
            </a:pPr>
            <a:r>
              <a:rPr lang="ru-RU" sz="3600" dirty="0">
                <a:solidFill>
                  <a:schemeClr val="tx1">
                    <a:lumMod val="75000"/>
                    <a:lumOff val="25000"/>
                  </a:schemeClr>
                </a:solidFill>
              </a:rPr>
              <a:t>3. Формируется здоровый образ жизни</a:t>
            </a:r>
            <a:r>
              <a:rPr lang="ru-RU" sz="3600" dirty="0" smtClean="0">
                <a:solidFill>
                  <a:schemeClr val="tx1">
                    <a:lumMod val="75000"/>
                    <a:lumOff val="25000"/>
                  </a:schemeClr>
                </a:solidFill>
              </a:rPr>
              <a:t>.</a:t>
            </a:r>
          </a:p>
          <a:p>
            <a:pPr eaLnBrk="1" fontAlgn="auto" hangingPunct="1">
              <a:spcAft>
                <a:spcPts val="0"/>
              </a:spcAft>
              <a:buFont typeface="Wingdings 3" charset="2"/>
              <a:buChar char=""/>
              <a:defRPr/>
            </a:pPr>
            <a:r>
              <a:rPr lang="ru-RU" sz="3600" dirty="0" smtClean="0">
                <a:solidFill>
                  <a:schemeClr val="tx1">
                    <a:lumMod val="75000"/>
                    <a:lumOff val="25000"/>
                  </a:schemeClr>
                </a:solidFill>
              </a:rPr>
              <a:t>Учителями </a:t>
            </a:r>
            <a:r>
              <a:rPr lang="ru-RU" sz="3600" dirty="0">
                <a:solidFill>
                  <a:schemeClr val="tx1">
                    <a:lumMod val="75000"/>
                    <a:lumOff val="25000"/>
                  </a:schemeClr>
                </a:solidFill>
              </a:rPr>
              <a:t>английского языка широко используются игровые моменты во время проведения урока. Обязательным условием проведения всех уроков являются мероприятия по профилактике утомления, нарушения осанки, зрения (физкультминутки, гимнастика для глаз). Учебная нагрузка соответствует санитарно-гигиеническим нормам. Строго ограничен объем домашних </a:t>
            </a:r>
            <a:r>
              <a:rPr lang="ru-RU" sz="3600" dirty="0" smtClean="0">
                <a:solidFill>
                  <a:schemeClr val="tx1">
                    <a:lumMod val="75000"/>
                    <a:lumOff val="25000"/>
                  </a:schemeClr>
                </a:solidFill>
              </a:rPr>
              <a:t>заданий.</a:t>
            </a:r>
            <a:endParaRPr lang="ru-RU" sz="3600" dirty="0">
              <a:solidFill>
                <a:schemeClr val="tx1">
                  <a:lumMod val="75000"/>
                  <a:lumOff val="25000"/>
                </a:schemeClr>
              </a:solidFill>
            </a:endParaRPr>
          </a:p>
          <a:p>
            <a:pPr eaLnBrk="1" fontAlgn="auto" hangingPunct="1">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2"/>
          <p:cNvSpPr>
            <a:spLocks noGrp="1"/>
          </p:cNvSpPr>
          <p:nvPr>
            <p:ph idx="1"/>
          </p:nvPr>
        </p:nvSpPr>
        <p:spPr>
          <a:xfrm>
            <a:off x="395288" y="549275"/>
            <a:ext cx="7129462" cy="6624638"/>
          </a:xfrm>
        </p:spPr>
        <p:txBody>
          <a:bodyPr/>
          <a:lstStyle/>
          <a:p>
            <a:pPr eaLnBrk="1" hangingPunct="1"/>
            <a:r>
              <a:rPr lang="ru-RU" altLang="ru-RU" sz="2400" b="1" smtClean="0">
                <a:solidFill>
                  <a:schemeClr val="accent2"/>
                </a:solidFill>
                <a:latin typeface="Calibri" panose="020F0502020204030204" pitchFamily="34" charset="0"/>
                <a:cs typeface="Times New Roman" panose="02020603050405020304" pitchFamily="18" charset="0"/>
              </a:rPr>
              <a:t>Английский язык </a:t>
            </a:r>
            <a:r>
              <a:rPr lang="ru-RU" altLang="ru-RU" sz="2400" smtClean="0">
                <a:solidFill>
                  <a:schemeClr val="accent2"/>
                </a:solidFill>
                <a:latin typeface="Calibri" panose="020F0502020204030204" pitchFamily="34" charset="0"/>
                <a:cs typeface="Times New Roman" panose="02020603050405020304" pitchFamily="18" charset="0"/>
              </a:rPr>
              <a:t>- серьёзный и сложный предмет. На уроках учащимся приходится много запоминать, говорить, писать, читать, слушать и анализировать информацию, поэтому, учитель должен уделять особое внимание здоровьесберегающим технологиям.</a:t>
            </a:r>
          </a:p>
          <a:p>
            <a:pPr eaLnBrk="1" hangingPunct="1"/>
            <a:endParaRPr lang="ru-RU" altLang="ru-RU" b="1" smtClean="0">
              <a:solidFill>
                <a:schemeClr val="tx1"/>
              </a:solidFill>
              <a:latin typeface="Arial" panose="020B0604020202020204" pitchFamily="34" charset="0"/>
            </a:endParaRPr>
          </a:p>
          <a:p>
            <a:pPr eaLnBrk="1" hangingPunct="1">
              <a:spcBef>
                <a:spcPct val="0"/>
              </a:spcBef>
              <a:buClrTx/>
              <a:buSzTx/>
              <a:buFont typeface="Wingdings 3" panose="05040102010807070707" pitchFamily="18" charset="2"/>
              <a:buNone/>
            </a:pPr>
            <a:r>
              <a:rPr lang="ru-RU" altLang="ru-RU" sz="2800" b="1" u="sng" smtClean="0">
                <a:solidFill>
                  <a:srgbClr val="000000"/>
                </a:solidFill>
                <a:latin typeface="Calibri" panose="020F0502020204030204" pitchFamily="34" charset="0"/>
                <a:cs typeface="Times New Roman" panose="02020603050405020304" pitchFamily="18" charset="0"/>
              </a:rPr>
              <a:t>Смена видов работ</a:t>
            </a:r>
            <a:r>
              <a:rPr lang="ru-RU" altLang="ru-RU" sz="2800" smtClean="0">
                <a:solidFill>
                  <a:srgbClr val="000000"/>
                </a:solidFill>
                <a:latin typeface="Calibri" panose="020F0502020204030204" pitchFamily="34" charset="0"/>
                <a:cs typeface="Times New Roman" panose="02020603050405020304" pitchFamily="18" charset="0"/>
              </a:rPr>
              <a:t>: </a:t>
            </a:r>
          </a:p>
          <a:p>
            <a:pPr eaLnBrk="1" hangingPunct="1">
              <a:spcBef>
                <a:spcPct val="0"/>
              </a:spcBef>
              <a:buClrTx/>
              <a:buSzTx/>
              <a:buFont typeface="Arial" panose="020B0604020202020204" pitchFamily="34" charset="0"/>
              <a:buChar char="•"/>
            </a:pPr>
            <a:r>
              <a:rPr lang="ru-RU" altLang="ru-RU" sz="2400" b="1" smtClean="0">
                <a:solidFill>
                  <a:schemeClr val="tx1"/>
                </a:solidFill>
                <a:latin typeface="Calibri" panose="020F0502020204030204" pitchFamily="34" charset="0"/>
                <a:cs typeface="Times New Roman" panose="02020603050405020304" pitchFamily="18" charset="0"/>
              </a:rPr>
              <a:t>самостоятельная работа, </a:t>
            </a:r>
          </a:p>
          <a:p>
            <a:pPr eaLnBrk="1" hangingPunct="1">
              <a:spcBef>
                <a:spcPct val="0"/>
              </a:spcBef>
              <a:buClrTx/>
              <a:buSzTx/>
              <a:buFont typeface="Arial" panose="020B0604020202020204" pitchFamily="34" charset="0"/>
              <a:buChar char="•"/>
            </a:pPr>
            <a:r>
              <a:rPr lang="ru-RU" altLang="ru-RU" sz="2400" b="1" smtClean="0">
                <a:solidFill>
                  <a:schemeClr val="tx1"/>
                </a:solidFill>
                <a:latin typeface="Calibri" panose="020F0502020204030204" pitchFamily="34" charset="0"/>
                <a:cs typeface="Times New Roman" panose="02020603050405020304" pitchFamily="18" charset="0"/>
              </a:rPr>
              <a:t>чтение, письмо, </a:t>
            </a:r>
          </a:p>
          <a:p>
            <a:pPr eaLnBrk="1" hangingPunct="1">
              <a:spcBef>
                <a:spcPct val="0"/>
              </a:spcBef>
              <a:buClrTx/>
              <a:buSzTx/>
              <a:buFont typeface="Arial" panose="020B0604020202020204" pitchFamily="34" charset="0"/>
              <a:buChar char="•"/>
            </a:pPr>
            <a:r>
              <a:rPr lang="ru-RU" altLang="ru-RU" sz="2400" b="1" smtClean="0">
                <a:solidFill>
                  <a:schemeClr val="tx1"/>
                </a:solidFill>
                <a:latin typeface="Calibri" panose="020F0502020204030204" pitchFamily="34" charset="0"/>
                <a:cs typeface="Times New Roman" panose="02020603050405020304" pitchFamily="18" charset="0"/>
              </a:rPr>
              <a:t>слушание, ответы на вопросы,</a:t>
            </a:r>
          </a:p>
          <a:p>
            <a:pPr eaLnBrk="1" hangingPunct="1">
              <a:spcBef>
                <a:spcPct val="0"/>
              </a:spcBef>
              <a:buClrTx/>
              <a:buSzTx/>
              <a:buFont typeface="Arial" panose="020B0604020202020204" pitchFamily="34" charset="0"/>
              <a:buChar char="•"/>
            </a:pPr>
            <a:r>
              <a:rPr lang="ru-RU" altLang="ru-RU" sz="2400" b="1" smtClean="0">
                <a:solidFill>
                  <a:schemeClr val="tx1"/>
                </a:solidFill>
                <a:latin typeface="Calibri" panose="020F0502020204030204" pitchFamily="34" charset="0"/>
                <a:cs typeface="Times New Roman" panose="02020603050405020304" pitchFamily="18" charset="0"/>
              </a:rPr>
              <a:t> работа с учебником (устно и письменно), </a:t>
            </a:r>
          </a:p>
          <a:p>
            <a:pPr eaLnBrk="1" hangingPunct="1">
              <a:spcBef>
                <a:spcPct val="0"/>
              </a:spcBef>
              <a:buClrTx/>
              <a:buSzTx/>
              <a:buFont typeface="Arial" panose="020B0604020202020204" pitchFamily="34" charset="0"/>
              <a:buChar char="•"/>
            </a:pPr>
            <a:r>
              <a:rPr lang="ru-RU" altLang="ru-RU" sz="2400" b="1" smtClean="0">
                <a:solidFill>
                  <a:schemeClr val="tx1"/>
                </a:solidFill>
                <a:latin typeface="Calibri" panose="020F0502020204030204" pitchFamily="34" charset="0"/>
                <a:cs typeface="Times New Roman" panose="02020603050405020304" pitchFamily="18" charset="0"/>
              </a:rPr>
              <a:t>творческие задания, </a:t>
            </a:r>
          </a:p>
          <a:p>
            <a:pPr eaLnBrk="1" hangingPunct="1">
              <a:spcBef>
                <a:spcPct val="0"/>
              </a:spcBef>
              <a:buClrTx/>
              <a:buSzTx/>
              <a:buFont typeface="Arial" panose="020B0604020202020204" pitchFamily="34" charset="0"/>
              <a:buChar char="•"/>
            </a:pPr>
            <a:r>
              <a:rPr lang="ru-RU" altLang="ru-RU" sz="2400" b="1" smtClean="0">
                <a:solidFill>
                  <a:schemeClr val="tx1"/>
                </a:solidFill>
                <a:latin typeface="Calibri" panose="020F0502020204030204" pitchFamily="34" charset="0"/>
                <a:cs typeface="Times New Roman" panose="02020603050405020304" pitchFamily="18" charset="0"/>
              </a:rPr>
              <a:t>“мозговой штурм”.</a:t>
            </a:r>
          </a:p>
          <a:p>
            <a:pPr eaLnBrk="1" hangingPunct="1">
              <a:spcBef>
                <a:spcPct val="0"/>
              </a:spcBef>
              <a:buClrTx/>
              <a:buSzTx/>
              <a:buFont typeface="Wingdings 3" panose="05040102010807070707" pitchFamily="18" charset="2"/>
              <a:buNone/>
            </a:pPr>
            <a:endParaRPr lang="ru-RU" altLang="ru-RU" sz="2000" smtClean="0">
              <a:solidFill>
                <a:srgbClr val="000000"/>
              </a:solidFill>
              <a:latin typeface="Calibri" panose="020F0502020204030204" pitchFamily="34" charset="0"/>
              <a:cs typeface="Times New Roman" panose="02020603050405020304" pitchFamily="18" charset="0"/>
            </a:endParaRPr>
          </a:p>
          <a:p>
            <a:pPr eaLnBrk="1" hangingPunct="1">
              <a:spcBef>
                <a:spcPct val="0"/>
              </a:spcBef>
              <a:buClrTx/>
              <a:buSzTx/>
              <a:buFont typeface="Wingdings 3" panose="05040102010807070707" pitchFamily="18" charset="2"/>
              <a:buNone/>
            </a:pPr>
            <a:r>
              <a:rPr lang="ru-RU" altLang="ru-RU" sz="2000" smtClean="0">
                <a:solidFill>
                  <a:srgbClr val="000000"/>
                </a:solidFill>
                <a:latin typeface="Calibri" panose="020F0502020204030204" pitchFamily="34" charset="0"/>
                <a:cs typeface="Times New Roman" panose="02020603050405020304" pitchFamily="18" charset="0"/>
              </a:rPr>
              <a:t> Способствуют развитию мыслительных операций, памяти и одновременно отдыху учеников.</a:t>
            </a:r>
            <a:endParaRPr lang="ru-RU" altLang="ru-RU" sz="2000" smtClean="0">
              <a:solidFill>
                <a:schemeClr val="tx1"/>
              </a:solidFill>
              <a:latin typeface="Arial" panose="020B0604020202020204" pitchFamily="34" charset="0"/>
            </a:endParaRPr>
          </a:p>
          <a:p>
            <a:pPr eaLnBrk="1" hangingPunct="1"/>
            <a:endParaRPr lang="ru-RU" altLang="ru-RU" smtClean="0"/>
          </a:p>
        </p:txBody>
      </p:sp>
      <p:pic>
        <p:nvPicPr>
          <p:cNvPr id="112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2205038"/>
            <a:ext cx="1670050"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ъект 2"/>
          <p:cNvSpPr>
            <a:spLocks noGrp="1"/>
          </p:cNvSpPr>
          <p:nvPr>
            <p:ph idx="1"/>
          </p:nvPr>
        </p:nvSpPr>
        <p:spPr>
          <a:xfrm>
            <a:off x="0" y="549275"/>
            <a:ext cx="7921625" cy="4319588"/>
          </a:xfrm>
        </p:spPr>
        <p:txBody>
          <a:bodyPr/>
          <a:lstStyle/>
          <a:p>
            <a:pPr eaLnBrk="1" hangingPunct="1"/>
            <a:r>
              <a:rPr lang="ru-RU" altLang="ru-RU" sz="2800" smtClean="0">
                <a:solidFill>
                  <a:srgbClr val="000000"/>
                </a:solidFill>
                <a:latin typeface="Calibri" panose="020F0502020204030204" pitchFamily="34" charset="0"/>
                <a:cs typeface="Times New Roman" panose="02020603050405020304" pitchFamily="18" charset="0"/>
              </a:rPr>
              <a:t>На каждом уроке английского языка в любом классе проводятся в течение урока физкультминутки, игровые паузы (драматизация диалогов, текстовых отрывков), зрительная гимнастика и, конечно, эмоциональная разгрузка.</a:t>
            </a:r>
            <a:endParaRPr lang="ru-RU" altLang="ru-RU" sz="2800" smtClean="0">
              <a:solidFill>
                <a:schemeClr val="tx1"/>
              </a:solidFill>
              <a:latin typeface="Arial" panose="020B0604020202020204" pitchFamily="34" charset="0"/>
            </a:endParaRPr>
          </a:p>
        </p:txBody>
      </p:sp>
      <p:pic>
        <p:nvPicPr>
          <p:cNvPr id="24578" name="Picture 2" descr="http://chudo-detochki.ru/uploads/posts/2013-01/1359110520_fizkultminutka-dlya-detskogo-sa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138067"/>
            <a:ext cx="6048672" cy="3719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ru-RU" altLang="ru-RU" smtClean="0"/>
              <a:t>Зарядка для глаз. </a:t>
            </a:r>
          </a:p>
        </p:txBody>
      </p:sp>
      <p:sp>
        <p:nvSpPr>
          <p:cNvPr id="13315" name="Rectangle 3"/>
          <p:cNvSpPr>
            <a:spLocks noGrp="1" noChangeArrowheads="1"/>
          </p:cNvSpPr>
          <p:nvPr>
            <p:ph idx="1"/>
          </p:nvPr>
        </p:nvSpPr>
        <p:spPr>
          <a:xfrm>
            <a:off x="468313" y="1557338"/>
            <a:ext cx="8229600" cy="4525962"/>
          </a:xfrm>
        </p:spPr>
        <p:txBody>
          <a:bodyPr/>
          <a:lstStyle/>
          <a:p>
            <a:pPr eaLnBrk="1" hangingPunct="1">
              <a:lnSpc>
                <a:spcPct val="90000"/>
              </a:lnSpc>
            </a:pPr>
            <a:r>
              <a:rPr lang="ru-RU" altLang="ru-RU" sz="2800" smtClean="0"/>
              <a:t> Look left, right </a:t>
            </a:r>
          </a:p>
          <a:p>
            <a:pPr eaLnBrk="1" hangingPunct="1">
              <a:lnSpc>
                <a:spcPct val="90000"/>
              </a:lnSpc>
            </a:pPr>
            <a:r>
              <a:rPr lang="ru-RU" altLang="ru-RU" sz="2800" smtClean="0"/>
              <a:t></a:t>
            </a:r>
            <a:r>
              <a:rPr lang="en-US" altLang="ru-RU" sz="2800" smtClean="0"/>
              <a:t> Look up, look down </a:t>
            </a:r>
            <a:endParaRPr lang="ru-RU" altLang="ru-RU" sz="2800" smtClean="0"/>
          </a:p>
          <a:p>
            <a:pPr eaLnBrk="1" hangingPunct="1">
              <a:lnSpc>
                <a:spcPct val="90000"/>
              </a:lnSpc>
            </a:pPr>
            <a:r>
              <a:rPr lang="ru-RU" altLang="ru-RU" sz="2800" smtClean="0"/>
              <a:t></a:t>
            </a:r>
            <a:r>
              <a:rPr lang="en-US" altLang="ru-RU" sz="2800" smtClean="0"/>
              <a:t> Look around. </a:t>
            </a:r>
            <a:endParaRPr lang="ru-RU" altLang="ru-RU" sz="2800" smtClean="0"/>
          </a:p>
          <a:p>
            <a:pPr eaLnBrk="1" hangingPunct="1">
              <a:lnSpc>
                <a:spcPct val="90000"/>
              </a:lnSpc>
            </a:pPr>
            <a:r>
              <a:rPr lang="ru-RU" altLang="ru-RU" sz="2800" smtClean="0"/>
              <a:t></a:t>
            </a:r>
            <a:r>
              <a:rPr lang="en-US" altLang="ru-RU" sz="2800" smtClean="0"/>
              <a:t> Look at your nose </a:t>
            </a:r>
            <a:endParaRPr lang="ru-RU" altLang="ru-RU" sz="2800" smtClean="0"/>
          </a:p>
          <a:p>
            <a:pPr eaLnBrk="1" hangingPunct="1">
              <a:lnSpc>
                <a:spcPct val="90000"/>
              </a:lnSpc>
            </a:pPr>
            <a:r>
              <a:rPr lang="ru-RU" altLang="ru-RU" sz="2800" smtClean="0"/>
              <a:t></a:t>
            </a:r>
            <a:r>
              <a:rPr lang="en-US" altLang="ru-RU" sz="2800" smtClean="0"/>
              <a:t> Look at that rose </a:t>
            </a:r>
            <a:endParaRPr lang="ru-RU" altLang="ru-RU" sz="2800" smtClean="0"/>
          </a:p>
          <a:p>
            <a:pPr eaLnBrk="1" hangingPunct="1">
              <a:lnSpc>
                <a:spcPct val="90000"/>
              </a:lnSpc>
            </a:pPr>
            <a:r>
              <a:rPr lang="ru-RU" altLang="ru-RU" sz="2800" smtClean="0"/>
              <a:t></a:t>
            </a:r>
            <a:r>
              <a:rPr lang="en-US" altLang="ru-RU" sz="2800" smtClean="0"/>
              <a:t> Close your eyes </a:t>
            </a:r>
            <a:endParaRPr lang="ru-RU" altLang="ru-RU" sz="2800" smtClean="0"/>
          </a:p>
          <a:p>
            <a:pPr eaLnBrk="1" hangingPunct="1">
              <a:lnSpc>
                <a:spcPct val="90000"/>
              </a:lnSpc>
            </a:pPr>
            <a:r>
              <a:rPr lang="ru-RU" altLang="ru-RU" sz="2800" smtClean="0"/>
              <a:t></a:t>
            </a:r>
            <a:r>
              <a:rPr lang="en-US" altLang="ru-RU" sz="2800" smtClean="0"/>
              <a:t> Open, wink and smile. </a:t>
            </a:r>
            <a:endParaRPr lang="ru-RU" altLang="ru-RU" sz="2800" smtClean="0"/>
          </a:p>
          <a:p>
            <a:pPr eaLnBrk="1" hangingPunct="1">
              <a:lnSpc>
                <a:spcPct val="90000"/>
              </a:lnSpc>
            </a:pPr>
            <a:r>
              <a:rPr lang="ru-RU" altLang="ru-RU" sz="2800" smtClean="0"/>
              <a:t></a:t>
            </a:r>
            <a:r>
              <a:rPr lang="en-US" altLang="ru-RU" sz="2800" smtClean="0"/>
              <a:t> Your eyes are happy again.</a:t>
            </a:r>
            <a:endParaRPr lang="ru-RU" altLang="ru-RU" sz="2800" smtClean="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518025"/>
            <a:ext cx="2624137"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224</TotalTime>
  <Words>561</Words>
  <Application>Microsoft Office PowerPoint</Application>
  <PresentationFormat>Экран (4:3)</PresentationFormat>
  <Paragraphs>57</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Trebuchet MS</vt:lpstr>
      <vt:lpstr>Wingdings 3</vt:lpstr>
      <vt:lpstr>Calibri</vt:lpstr>
      <vt:lpstr>Monotype Corsiva</vt:lpstr>
      <vt:lpstr>Times New Roman</vt:lpstr>
      <vt:lpstr>Грань</vt:lpstr>
      <vt:lpstr>Здоровьесберегающие технологии  на уроках английского языка в соответствии с требованиями ФГОС </vt:lpstr>
      <vt:lpstr>Презентация PowerPoint</vt:lpstr>
      <vt:lpstr>Презентация PowerPoint</vt:lpstr>
      <vt:lpstr>Презентация PowerPoint</vt:lpstr>
      <vt:lpstr>На уроках английского языка, прежде всего, создаются условия для здорового развития детей:</vt:lpstr>
      <vt:lpstr>На уроках английского языка, прежде всего, создаются условия для здорового развития детей:</vt:lpstr>
      <vt:lpstr>Презентация PowerPoint</vt:lpstr>
      <vt:lpstr>Презентация PowerPoint</vt:lpstr>
      <vt:lpstr>Зарядка для глаз. </vt:lpstr>
      <vt:lpstr>Пример комплексной релаксации. Продолжительность 3-5 минут. (Quiet music)</vt:lpstr>
      <vt:lpstr>Песня «Imagine» из творчества Джона Леннона.</vt:lpstr>
      <vt:lpstr>Физкультминутки</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Здоровьесберегающие технологии на уроках инстранного языка</dc:title>
  <dc:creator>Наталья Батицкая</dc:creator>
  <cp:lastModifiedBy>Vlad Batitsky</cp:lastModifiedBy>
  <cp:revision>15</cp:revision>
  <cp:lastPrinted>2014-02-18T07:50:29Z</cp:lastPrinted>
  <dcterms:created xsi:type="dcterms:W3CDTF">2010-12-13T14:51:57Z</dcterms:created>
  <dcterms:modified xsi:type="dcterms:W3CDTF">2014-05-09T13:59:00Z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