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5" r:id="rId5"/>
    <p:sldId id="258" r:id="rId6"/>
    <p:sldId id="265" r:id="rId7"/>
    <p:sldId id="259" r:id="rId8"/>
    <p:sldId id="276" r:id="rId9"/>
    <p:sldId id="270" r:id="rId10"/>
    <p:sldId id="266" r:id="rId11"/>
    <p:sldId id="278" r:id="rId12"/>
    <p:sldId id="273" r:id="rId13"/>
    <p:sldId id="277" r:id="rId14"/>
    <p:sldId id="260" r:id="rId15"/>
    <p:sldId id="274" r:id="rId16"/>
    <p:sldId id="261" r:id="rId17"/>
    <p:sldId id="269" r:id="rId18"/>
    <p:sldId id="26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00"/>
    <a:srgbClr val="000000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5.uploads.ru/t/V1hG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127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229485" y="857232"/>
            <a:ext cx="6685036" cy="246221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Математический </a:t>
            </a:r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КВН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7290" y="4643446"/>
            <a:ext cx="75009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«Математику уже затем учить надо, что она ум в порядок приводит»</a:t>
            </a:r>
          </a:p>
          <a:p>
            <a:r>
              <a:rPr lang="ru-RU" dirty="0" smtClean="0"/>
              <a:t>                                                                 </a:t>
            </a:r>
            <a:r>
              <a:rPr lang="ru-RU" sz="3200" b="1" dirty="0" smtClean="0">
                <a:solidFill>
                  <a:srgbClr val="00B050"/>
                </a:solidFill>
              </a:rPr>
              <a:t>М.В.Ломоносов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11268" name="Picture 4" descr="http://forum.materinstvo.ru/uploads/1318373585/post-131774-1318425243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1928802"/>
            <a:ext cx="2411851" cy="28358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rodetstvo.ru/netcat_files/Image/collage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1"/>
            <a:ext cx="8391876" cy="1412775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</p:spPr>
        <p:txBody>
          <a:bodyPr wrap="square" lIns="91440" tIns="45720" rIns="91440" bIns="45720">
            <a:prstTxWarp prst="textChevron">
              <a:avLst>
                <a:gd name="adj" fmla="val 14831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</a:t>
            </a:r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капитанов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http://nifiga-sebe.ru/uploads/posts/2009-08/thumbs/1251441774_c10-0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3789040"/>
            <a:ext cx="2520280" cy="2670844"/>
          </a:xfrm>
          <a:prstGeom prst="wedgeRoundRectCallout">
            <a:avLst/>
          </a:prstGeom>
          <a:noFill/>
          <a:scene3d>
            <a:camera prst="isometricOffAxis1Righ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251520" y="1556792"/>
            <a:ext cx="74888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Угадай число от 1 до 28, если в его написание не входят цифры 1, 5 и 7</a:t>
            </a:r>
            <a:r>
              <a:rPr lang="en-US" sz="3200" b="1" i="1" dirty="0" smtClean="0">
                <a:solidFill>
                  <a:srgbClr val="002060"/>
                </a:solidFill>
              </a:rPr>
              <a:t>.</a:t>
            </a: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Кроме того, оно нечётное и не делится на 3.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detstvo.ru/netcat_files/Image/collage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1"/>
            <a:ext cx="8391876" cy="1412775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</p:spPr>
        <p:txBody>
          <a:bodyPr wrap="square" lIns="91440" tIns="45720" rIns="91440" bIns="45720">
            <a:prstTxWarp prst="textChevron">
              <a:avLst>
                <a:gd name="adj" fmla="val 14831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</a:t>
            </a:r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капитанов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556792"/>
            <a:ext cx="74888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Угадай число от 1 до 28, если в его написание не входят цифры 1, 5 и 7</a:t>
            </a:r>
            <a:r>
              <a:rPr lang="en-US" sz="3200" b="1" i="1" dirty="0" smtClean="0">
                <a:solidFill>
                  <a:srgbClr val="002060"/>
                </a:solidFill>
              </a:rPr>
              <a:t>.</a:t>
            </a: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Кроме того, оно нечётное и не делится на 3.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4572008"/>
            <a:ext cx="79701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trike="sngStrike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ru-RU" sz="3200" b="1" dirty="0" smtClean="0"/>
              <a:t> </a:t>
            </a:r>
            <a:r>
              <a:rPr lang="ru-RU" sz="3200" b="1" u="sng" dirty="0" smtClean="0"/>
              <a:t>2</a:t>
            </a: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006600"/>
                </a:solidFill>
              </a:rPr>
              <a:t>3</a:t>
            </a:r>
            <a:r>
              <a:rPr lang="ru-RU" sz="3200" b="1" dirty="0" smtClean="0"/>
              <a:t> </a:t>
            </a:r>
            <a:r>
              <a:rPr lang="ru-RU" sz="3200" b="1" u="sng" dirty="0" smtClean="0"/>
              <a:t>4</a:t>
            </a:r>
            <a:r>
              <a:rPr lang="ru-RU" sz="3200" b="1" dirty="0" smtClean="0"/>
              <a:t> </a:t>
            </a:r>
            <a:r>
              <a:rPr lang="ru-RU" sz="3200" b="1" strike="sngStrike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ru-RU" sz="3200" b="1" dirty="0" smtClean="0"/>
              <a:t> </a:t>
            </a:r>
            <a:r>
              <a:rPr lang="ru-RU" sz="3200" b="1" u="sng" dirty="0" smtClean="0"/>
              <a:t>6</a:t>
            </a:r>
            <a:r>
              <a:rPr lang="ru-RU" sz="3200" b="1" dirty="0" smtClean="0"/>
              <a:t> </a:t>
            </a:r>
            <a:r>
              <a:rPr lang="ru-RU" sz="3200" b="1" strike="sngStrike" dirty="0" smtClean="0">
                <a:solidFill>
                  <a:schemeClr val="accent1">
                    <a:lumMod val="75000"/>
                  </a:schemeClr>
                </a:solidFill>
              </a:rPr>
              <a:t>7</a:t>
            </a:r>
            <a:r>
              <a:rPr lang="ru-RU" sz="3200" b="1" dirty="0" smtClean="0"/>
              <a:t> </a:t>
            </a:r>
            <a:r>
              <a:rPr lang="ru-RU" sz="3200" b="1" u="sng" dirty="0" smtClean="0"/>
              <a:t>8</a:t>
            </a: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006600"/>
                </a:solidFill>
              </a:rPr>
              <a:t>9</a:t>
            </a:r>
            <a:r>
              <a:rPr lang="ru-RU" sz="3200" b="1" strike="sngStrike" dirty="0" smtClean="0">
                <a:solidFill>
                  <a:schemeClr val="accent1">
                    <a:lumMod val="75000"/>
                  </a:schemeClr>
                </a:solidFill>
              </a:rPr>
              <a:t> 10 11 12 13 14 15 16 17 18 19 </a:t>
            </a:r>
            <a:r>
              <a:rPr lang="ru-RU" sz="3200" b="1" u="sng" dirty="0" smtClean="0"/>
              <a:t>20</a:t>
            </a:r>
            <a:r>
              <a:rPr lang="ru-RU" sz="3200" b="1" dirty="0" smtClean="0"/>
              <a:t> </a:t>
            </a:r>
            <a:r>
              <a:rPr lang="ru-RU" sz="3200" b="1" strike="sngStrike" dirty="0" smtClean="0">
                <a:solidFill>
                  <a:schemeClr val="accent1">
                    <a:lumMod val="75000"/>
                  </a:schemeClr>
                </a:solidFill>
              </a:rPr>
              <a:t>21</a:t>
            </a:r>
            <a:r>
              <a:rPr lang="ru-RU" sz="3200" b="1" dirty="0" smtClean="0"/>
              <a:t> </a:t>
            </a:r>
            <a:r>
              <a:rPr lang="ru-RU" sz="3200" b="1" u="sng" dirty="0" smtClean="0"/>
              <a:t>22</a:t>
            </a: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23</a:t>
            </a:r>
            <a:r>
              <a:rPr lang="ru-RU" sz="3200" b="1" dirty="0" smtClean="0"/>
              <a:t> </a:t>
            </a:r>
            <a:r>
              <a:rPr lang="ru-RU" sz="3200" b="1" u="sng" dirty="0" smtClean="0"/>
              <a:t>24</a:t>
            </a:r>
            <a:r>
              <a:rPr lang="ru-RU" sz="3200" b="1" dirty="0" smtClean="0"/>
              <a:t> </a:t>
            </a:r>
            <a:r>
              <a:rPr lang="ru-RU" sz="3200" b="1" strike="sngStrike" dirty="0" smtClean="0">
                <a:solidFill>
                  <a:schemeClr val="accent1">
                    <a:lumMod val="75000"/>
                  </a:schemeClr>
                </a:solidFill>
              </a:rPr>
              <a:t>25</a:t>
            </a:r>
            <a:r>
              <a:rPr lang="ru-RU" sz="3200" b="1" dirty="0" smtClean="0"/>
              <a:t> </a:t>
            </a:r>
            <a:r>
              <a:rPr lang="ru-RU" sz="3200" b="1" u="sng" dirty="0" smtClean="0"/>
              <a:t>26</a:t>
            </a:r>
            <a:r>
              <a:rPr lang="ru-RU" sz="3200" b="1" dirty="0" smtClean="0"/>
              <a:t> </a:t>
            </a:r>
            <a:r>
              <a:rPr lang="ru-RU" sz="3200" b="1" strike="sngStrike" dirty="0" smtClean="0">
                <a:solidFill>
                  <a:schemeClr val="accent1">
                    <a:lumMod val="75000"/>
                  </a:schemeClr>
                </a:solidFill>
              </a:rPr>
              <a:t>27</a:t>
            </a:r>
            <a:r>
              <a:rPr lang="ru-RU" sz="3200" b="1" dirty="0" smtClean="0"/>
              <a:t> </a:t>
            </a:r>
            <a:r>
              <a:rPr lang="ru-RU" sz="3200" b="1" u="sng" dirty="0" smtClean="0"/>
              <a:t>28</a:t>
            </a:r>
            <a:endParaRPr lang="ru-RU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dok.znaimo.com.ua/pars_docs/refs/33/33000/img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424936" cy="226288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пустые кружочки треугольника впишите числа от </a:t>
            </a:r>
            <a:r>
              <a:rPr lang="ru-RU" sz="28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</a:t>
            </a:r>
            <a:r>
              <a:rPr lang="ru-RU" sz="28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9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таким образом, чтобы сумма чисел, расположенных на каждой из сторон, была равна </a:t>
            </a:r>
            <a:r>
              <a:rPr lang="ru-RU" sz="28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(в вершинах треугольника размещаются числа 2; 7; 3).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 descr="C:\Users\Optimus\Desktop\1.gif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47664" y="2063979"/>
            <a:ext cx="6840760" cy="44613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79712" y="558924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220486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7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24328" y="5661248"/>
            <a:ext cx="511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3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k.znaimo.com.ua/pars_docs/refs/33/33000/img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39552" y="0"/>
            <a:ext cx="8424936" cy="226288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В пустые кружочки треугольника впишите числа от 1 до 9 таким образом, чтобы сумма чисел, расположенных на каждой из сторон, была равна 19 </a:t>
            </a:r>
            <a:r>
              <a:rPr kumimoji="0" lang="ru-RU" sz="2400" b="1" i="0" u="none" strike="noStrike" kern="1200" cap="none" spc="0" normalizeH="0" baseline="0" noProof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(в вершинах треугольника размещаются числа 2; 7; 3).</a:t>
            </a:r>
            <a:endParaRPr kumimoji="0" lang="ru-RU" sz="2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C:\Users\Optimus\Desktop\1.gif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71604" y="2143116"/>
            <a:ext cx="6840760" cy="44613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57356" y="5572140"/>
            <a:ext cx="587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57488" y="4429132"/>
            <a:ext cx="464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4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6182" y="3286124"/>
            <a:ext cx="464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6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2285992"/>
            <a:ext cx="535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7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15008" y="3286124"/>
            <a:ext cx="535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6578" y="4643447"/>
            <a:ext cx="535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8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15272" y="571501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86446" y="5715016"/>
            <a:ext cx="607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9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6182" y="5715016"/>
            <a:ext cx="678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5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nternet-vip.ru/web-master/fony_sayta/images/oranzhevyy_fon_sayta-16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8256"/>
            <a:ext cx="9144000" cy="6876256"/>
          </a:xfrm>
          <a:prstGeom prst="rect">
            <a:avLst/>
          </a:prstGeom>
          <a:noFill/>
        </p:spPr>
      </p:pic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508104" y="1052737"/>
            <a:ext cx="3635896" cy="1440159"/>
            <a:chOff x="975" y="1933"/>
            <a:chExt cx="2044" cy="1192"/>
          </a:xfrm>
        </p:grpSpPr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975" y="1933"/>
              <a:ext cx="1458" cy="1192"/>
              <a:chOff x="975" y="1933"/>
              <a:chExt cx="1458" cy="1192"/>
            </a:xfrm>
          </p:grpSpPr>
          <p:sp>
            <p:nvSpPr>
              <p:cNvPr id="7" name="WordArt 14"/>
              <p:cNvSpPr>
                <a:spLocks noChangeArrowheads="1" noChangeShapeType="1" noTextEdit="1"/>
              </p:cNvSpPr>
              <p:nvPr/>
            </p:nvSpPr>
            <p:spPr bwMode="auto">
              <a:xfrm>
                <a:off x="975" y="1933"/>
                <a:ext cx="1043" cy="111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42518"/>
                  </a:avLst>
                </a:prstTxWarp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ru-RU" sz="5400" b="1" i="1" kern="10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/>
                    <a:cs typeface="Arial"/>
                  </a:rPr>
                  <a:t>О</a:t>
                </a:r>
              </a:p>
            </p:txBody>
          </p:sp>
          <p:sp>
            <p:nvSpPr>
              <p:cNvPr id="8" name="Text Box 15"/>
              <p:cNvSpPr txBox="1">
                <a:spLocks noChangeArrowheads="1"/>
              </p:cNvSpPr>
              <p:nvPr/>
            </p:nvSpPr>
            <p:spPr bwMode="auto">
              <a:xfrm>
                <a:off x="1247" y="2113"/>
                <a:ext cx="489" cy="7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ru-RU" sz="4400" dirty="0">
                    <a:solidFill>
                      <a:srgbClr val="800000"/>
                    </a:solidFill>
                    <a:latin typeface="Comic Sans MS" pitchFamily="66" charset="0"/>
                  </a:rPr>
                  <a:t>17</a:t>
                </a:r>
              </a:p>
            </p:txBody>
          </p:sp>
          <p:sp>
            <p:nvSpPr>
              <p:cNvPr id="9" name="Text Box 16"/>
              <p:cNvSpPr txBox="1">
                <a:spLocks noChangeArrowheads="1"/>
              </p:cNvSpPr>
              <p:nvPr/>
            </p:nvSpPr>
            <p:spPr bwMode="auto">
              <a:xfrm>
                <a:off x="2109" y="2113"/>
                <a:ext cx="324" cy="10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ru-RU" sz="6000" b="1" dirty="0">
                    <a:latin typeface="Comic Sans MS" pitchFamily="66" charset="0"/>
                  </a:rPr>
                  <a:t>:</a:t>
                </a:r>
              </a:p>
            </p:txBody>
          </p:sp>
        </p:grpSp>
        <p:sp>
          <p:nvSpPr>
            <p:cNvPr id="5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2707" y="2160"/>
              <a:ext cx="312" cy="74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5400" b="1" i="1" kern="10" dirty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/>
                  <a:cs typeface="Arial"/>
                </a:rPr>
                <a:t>9</a:t>
              </a:r>
            </a:p>
          </p:txBody>
        </p:sp>
      </p:grp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0" y="2564904"/>
            <a:ext cx="4788024" cy="1198914"/>
            <a:chOff x="68" y="2251"/>
            <a:chExt cx="3460" cy="673"/>
          </a:xfrm>
        </p:grpSpPr>
        <p:grpSp>
          <p:nvGrpSpPr>
            <p:cNvPr id="12" name="Group 36"/>
            <p:cNvGrpSpPr>
              <a:grpSpLocks/>
            </p:cNvGrpSpPr>
            <p:nvPr/>
          </p:nvGrpSpPr>
          <p:grpSpPr bwMode="auto">
            <a:xfrm>
              <a:off x="68" y="2387"/>
              <a:ext cx="3460" cy="537"/>
              <a:chOff x="113" y="2387"/>
              <a:chExt cx="3460" cy="537"/>
            </a:xfrm>
          </p:grpSpPr>
          <p:grpSp>
            <p:nvGrpSpPr>
              <p:cNvPr id="14" name="Group 35"/>
              <p:cNvGrpSpPr>
                <a:grpSpLocks/>
              </p:cNvGrpSpPr>
              <p:nvPr/>
            </p:nvGrpSpPr>
            <p:grpSpPr bwMode="auto">
              <a:xfrm>
                <a:off x="113" y="2387"/>
                <a:ext cx="2676" cy="537"/>
                <a:chOff x="113" y="2387"/>
                <a:chExt cx="2676" cy="537"/>
              </a:xfrm>
            </p:grpSpPr>
            <p:sp>
              <p:nvSpPr>
                <p:cNvPr id="16" name="WordArt 26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927" y="2387"/>
                  <a:ext cx="862" cy="49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ru-RU" sz="5400" b="1" i="1" kern="10" dirty="0">
                      <a:ln w="9525">
                        <a:solidFill>
                          <a:srgbClr val="FFFF00"/>
                        </a:solidFill>
                        <a:round/>
                        <a:headEnd/>
                        <a:tailEnd/>
                      </a:ln>
                      <a:solidFill>
                        <a:srgbClr val="008000"/>
                      </a:solidFill>
                      <a:effectLst>
                        <a:outerShdw dist="35921" dir="2700000" algn="ctr" rotWithShape="0">
                          <a:srgbClr val="808080">
                            <a:alpha val="80000"/>
                          </a:srgbClr>
                        </a:outerShdw>
                      </a:effectLst>
                      <a:latin typeface="Arial"/>
                      <a:cs typeface="Arial"/>
                    </a:rPr>
                    <a:t>но</a:t>
                  </a:r>
                </a:p>
              </p:txBody>
            </p:sp>
            <p:grpSp>
              <p:nvGrpSpPr>
                <p:cNvPr id="17" name="Group 34"/>
                <p:cNvGrpSpPr>
                  <a:grpSpLocks/>
                </p:cNvGrpSpPr>
                <p:nvPr/>
              </p:nvGrpSpPr>
              <p:grpSpPr bwMode="auto">
                <a:xfrm>
                  <a:off x="113" y="2432"/>
                  <a:ext cx="784" cy="492"/>
                  <a:chOff x="113" y="2432"/>
                  <a:chExt cx="784" cy="492"/>
                </a:xfrm>
              </p:grpSpPr>
              <p:sp>
                <p:nvSpPr>
                  <p:cNvPr id="19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" y="2478"/>
                    <a:ext cx="443" cy="32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eaLnBrk="1" hangingPunct="1"/>
                    <a:r>
                      <a:rPr lang="ru-RU" sz="3200" b="1" dirty="0">
                        <a:latin typeface="Comic Sans MS" pitchFamily="66" charset="0"/>
                      </a:rPr>
                      <a:t>2</a:t>
                    </a:r>
                    <a:r>
                      <a:rPr lang="ru-RU" sz="3200" b="1" dirty="0" smtClean="0">
                        <a:latin typeface="Comic Sans MS" pitchFamily="66" charset="0"/>
                      </a:rPr>
                      <a:t>.</a:t>
                    </a:r>
                    <a:endParaRPr lang="ru-RU" sz="3200" b="1" dirty="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0" name="WordArt 30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657" y="2432"/>
                    <a:ext cx="240" cy="492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ru-RU" sz="5400" b="1" i="1" kern="1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FF0000"/>
                        </a:solidFill>
                        <a:latin typeface="Arial"/>
                        <a:cs typeface="Arial"/>
                      </a:rPr>
                      <a:t>9</a:t>
                    </a:r>
                  </a:p>
                </p:txBody>
              </p:sp>
            </p:grpSp>
            <p:sp>
              <p:nvSpPr>
                <p:cNvPr id="18" name="WordArt 31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202" y="2432"/>
                  <a:ext cx="499" cy="324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ru-RU" b="1" i="1" kern="1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000080"/>
                      </a:solidFill>
                      <a:effectLst>
                        <a:outerShdw dist="45791" dir="2021404" algn="ctr" rotWithShape="0">
                          <a:srgbClr val="B2B2B2">
                            <a:alpha val="80000"/>
                          </a:srgbClr>
                        </a:outerShdw>
                      </a:effectLst>
                      <a:latin typeface="Times New Roman"/>
                      <a:cs typeface="Times New Roman"/>
                    </a:rPr>
                    <a:t>ть</a:t>
                  </a:r>
                </a:p>
              </p:txBody>
            </p:sp>
          </p:grpSp>
          <p:sp>
            <p:nvSpPr>
              <p:cNvPr id="15" name="WordArt 33"/>
              <p:cNvSpPr>
                <a:spLocks noChangeArrowheads="1" noChangeShapeType="1" noTextEdit="1"/>
              </p:cNvSpPr>
              <p:nvPr/>
            </p:nvSpPr>
            <p:spPr bwMode="auto">
              <a:xfrm>
                <a:off x="2880" y="2432"/>
                <a:ext cx="693" cy="44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4800" b="1" i="1" kern="10" dirty="0"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800080"/>
                    </a:solidFill>
                    <a:effectLst>
                      <a:outerShdw dist="35921" dir="2700000" algn="ctr" rotWithShape="0">
                        <a:srgbClr val="808080">
                          <a:alpha val="80000"/>
                        </a:srgbClr>
                      </a:outerShdw>
                    </a:effectLst>
                    <a:latin typeface="Arial"/>
                    <a:cs typeface="Arial"/>
                  </a:rPr>
                  <a:t>100</a:t>
                </a:r>
              </a:p>
            </p:txBody>
          </p:sp>
        </p:grpSp>
        <p:sp>
          <p:nvSpPr>
            <p:cNvPr id="13" name="Line 37"/>
            <p:cNvSpPr>
              <a:spLocks noChangeShapeType="1"/>
            </p:cNvSpPr>
            <p:nvPr/>
          </p:nvSpPr>
          <p:spPr bwMode="auto">
            <a:xfrm flipV="1">
              <a:off x="1020" y="2251"/>
              <a:ext cx="817" cy="58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" name="Group 45"/>
          <p:cNvGrpSpPr>
            <a:grpSpLocks/>
          </p:cNvGrpSpPr>
          <p:nvPr/>
        </p:nvGrpSpPr>
        <p:grpSpPr bwMode="auto">
          <a:xfrm>
            <a:off x="0" y="4077072"/>
            <a:ext cx="4427984" cy="1008401"/>
            <a:chOff x="68" y="2958"/>
            <a:chExt cx="2222" cy="1088"/>
          </a:xfrm>
        </p:grpSpPr>
        <p:grpSp>
          <p:nvGrpSpPr>
            <p:cNvPr id="22" name="Group 44"/>
            <p:cNvGrpSpPr>
              <a:grpSpLocks/>
            </p:cNvGrpSpPr>
            <p:nvPr/>
          </p:nvGrpSpPr>
          <p:grpSpPr bwMode="auto">
            <a:xfrm>
              <a:off x="68" y="2958"/>
              <a:ext cx="1224" cy="1088"/>
              <a:chOff x="68" y="2958"/>
              <a:chExt cx="1224" cy="1088"/>
            </a:xfrm>
          </p:grpSpPr>
          <p:sp>
            <p:nvSpPr>
              <p:cNvPr id="25" name="WordArt 39"/>
              <p:cNvSpPr>
                <a:spLocks noChangeArrowheads="1" noChangeShapeType="1" noTextEdit="1"/>
              </p:cNvSpPr>
              <p:nvPr/>
            </p:nvSpPr>
            <p:spPr bwMode="auto">
              <a:xfrm>
                <a:off x="476" y="2958"/>
                <a:ext cx="816" cy="108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41479"/>
                  </a:avLst>
                </a:prstTxWarp>
              </a:bodyPr>
              <a:lstStyle/>
              <a:p>
                <a:pPr algn="ctr"/>
                <a:r>
                  <a:rPr lang="ru-RU" sz="4800" b="1" i="1" kern="10" dirty="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35921" dir="2700000" algn="ctr" rotWithShape="0">
                        <a:srgbClr val="808080">
                          <a:alpha val="80000"/>
                        </a:srgbClr>
                      </a:outerShdw>
                    </a:effectLst>
                    <a:latin typeface="Arial"/>
                    <a:cs typeface="Arial"/>
                  </a:rPr>
                  <a:t>О</a:t>
                </a:r>
              </a:p>
            </p:txBody>
          </p:sp>
          <p:grpSp>
            <p:nvGrpSpPr>
              <p:cNvPr id="26" name="Group 43"/>
              <p:cNvGrpSpPr>
                <a:grpSpLocks/>
              </p:cNvGrpSpPr>
              <p:nvPr/>
            </p:nvGrpSpPr>
            <p:grpSpPr bwMode="auto">
              <a:xfrm>
                <a:off x="68" y="3203"/>
                <a:ext cx="866" cy="677"/>
                <a:chOff x="68" y="3203"/>
                <a:chExt cx="866" cy="677"/>
              </a:xfrm>
            </p:grpSpPr>
            <p:sp>
              <p:nvSpPr>
                <p:cNvPr id="27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68" y="3203"/>
                  <a:ext cx="307" cy="6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ru-RU" sz="3200" b="1" dirty="0">
                      <a:latin typeface="Comic Sans MS" pitchFamily="66" charset="0"/>
                    </a:rPr>
                    <a:t>3</a:t>
                  </a:r>
                  <a:r>
                    <a:rPr lang="ru-RU" sz="3200" b="1" dirty="0" smtClean="0">
                      <a:latin typeface="Comic Sans MS" pitchFamily="66" charset="0"/>
                    </a:rPr>
                    <a:t>.</a:t>
                  </a:r>
                  <a:endParaRPr lang="ru-RU" sz="3200" b="1" dirty="0">
                    <a:latin typeface="Comic Sans MS" pitchFamily="66" charset="0"/>
                  </a:endParaRPr>
                </a:p>
              </p:txBody>
            </p:sp>
            <p:sp>
              <p:nvSpPr>
                <p:cNvPr id="28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748" y="3249"/>
                  <a:ext cx="186" cy="6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ru-RU" sz="3200" b="1" dirty="0">
                      <a:solidFill>
                        <a:srgbClr val="FF0000"/>
                      </a:solidFill>
                      <a:latin typeface="Comic Sans MS" pitchFamily="66" charset="0"/>
                    </a:rPr>
                    <a:t>7</a:t>
                  </a:r>
                </a:p>
              </p:txBody>
            </p:sp>
          </p:grpSp>
        </p:grpSp>
        <p:sp>
          <p:nvSpPr>
            <p:cNvPr id="23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1383" y="3294"/>
              <a:ext cx="253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b="1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х</a:t>
              </a:r>
            </a:p>
          </p:txBody>
        </p:sp>
        <p:sp>
          <p:nvSpPr>
            <p:cNvPr id="24" name="WordArt 42"/>
            <p:cNvSpPr>
              <a:spLocks noChangeArrowheads="1" noChangeShapeType="1" noTextEdit="1"/>
            </p:cNvSpPr>
            <p:nvPr/>
          </p:nvSpPr>
          <p:spPr bwMode="auto">
            <a:xfrm>
              <a:off x="1791" y="3158"/>
              <a:ext cx="499" cy="4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b="1" i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20</a:t>
              </a:r>
            </a:p>
          </p:txBody>
        </p:sp>
      </p:grpSp>
      <p:grpSp>
        <p:nvGrpSpPr>
          <p:cNvPr id="29" name="Group 56"/>
          <p:cNvGrpSpPr>
            <a:grpSpLocks/>
          </p:cNvGrpSpPr>
          <p:nvPr/>
        </p:nvGrpSpPr>
        <p:grpSpPr bwMode="auto">
          <a:xfrm>
            <a:off x="4860032" y="4149081"/>
            <a:ext cx="4104456" cy="1296144"/>
            <a:chOff x="884" y="3702"/>
            <a:chExt cx="2585" cy="492"/>
          </a:xfrm>
        </p:grpSpPr>
        <p:sp>
          <p:nvSpPr>
            <p:cNvPr id="30" name="WordArt 53"/>
            <p:cNvSpPr>
              <a:spLocks noChangeArrowheads="1" noChangeShapeType="1" noTextEdit="1"/>
            </p:cNvSpPr>
            <p:nvPr/>
          </p:nvSpPr>
          <p:spPr bwMode="auto">
            <a:xfrm>
              <a:off x="2653" y="3748"/>
              <a:ext cx="181" cy="2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,</a:t>
              </a:r>
            </a:p>
          </p:txBody>
        </p:sp>
        <p:grpSp>
          <p:nvGrpSpPr>
            <p:cNvPr id="31" name="Group 55"/>
            <p:cNvGrpSpPr>
              <a:grpSpLocks/>
            </p:cNvGrpSpPr>
            <p:nvPr/>
          </p:nvGrpSpPr>
          <p:grpSpPr bwMode="auto">
            <a:xfrm>
              <a:off x="884" y="3702"/>
              <a:ext cx="2585" cy="492"/>
              <a:chOff x="1202" y="3385"/>
              <a:chExt cx="2222" cy="492"/>
            </a:xfrm>
          </p:grpSpPr>
          <p:sp>
            <p:nvSpPr>
              <p:cNvPr id="32" name="Text Box 46"/>
              <p:cNvSpPr txBox="1">
                <a:spLocks noChangeArrowheads="1"/>
              </p:cNvSpPr>
              <p:nvPr/>
            </p:nvSpPr>
            <p:spPr bwMode="auto">
              <a:xfrm>
                <a:off x="1202" y="3430"/>
                <a:ext cx="332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ru-RU" sz="3200" b="1" dirty="0">
                    <a:latin typeface="Comic Sans MS" pitchFamily="66" charset="0"/>
                  </a:rPr>
                  <a:t>3</a:t>
                </a:r>
                <a:r>
                  <a:rPr lang="ru-RU" sz="3200" b="1" dirty="0" smtClean="0">
                    <a:latin typeface="Comic Sans MS" pitchFamily="66" charset="0"/>
                  </a:rPr>
                  <a:t>.</a:t>
                </a:r>
                <a:endParaRPr lang="ru-RU" sz="3200" b="1" dirty="0">
                  <a:latin typeface="Comic Sans MS" pitchFamily="66" charset="0"/>
                </a:endParaRPr>
              </a:p>
            </p:txBody>
          </p:sp>
          <p:sp>
            <p:nvSpPr>
              <p:cNvPr id="33" name="WordArt 47"/>
              <p:cNvSpPr>
                <a:spLocks noChangeArrowheads="1" noChangeShapeType="1" noTextEdit="1"/>
              </p:cNvSpPr>
              <p:nvPr/>
            </p:nvSpPr>
            <p:spPr bwMode="auto">
              <a:xfrm>
                <a:off x="1610" y="3385"/>
                <a:ext cx="400" cy="49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5400" b="1" i="1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990099"/>
                    </a:solidFill>
                    <a:effectLst>
                      <a:outerShdw dist="35921" dir="2700000" algn="ctr" rotWithShape="0">
                        <a:srgbClr val="808080">
                          <a:alpha val="80000"/>
                        </a:srgbClr>
                      </a:outerShdw>
                    </a:effectLst>
                    <a:latin typeface="Arial"/>
                    <a:cs typeface="Arial"/>
                  </a:rPr>
                  <a:t>о</a:t>
                </a:r>
              </a:p>
            </p:txBody>
          </p:sp>
          <p:sp>
            <p:nvSpPr>
              <p:cNvPr id="34" name="WordArt 4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245" y="3430"/>
                <a:ext cx="363" cy="40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4400" b="1" i="1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808080">
                          <a:alpha val="80000"/>
                        </a:srgbClr>
                      </a:outerShdw>
                    </a:effectLst>
                    <a:latin typeface="Arial"/>
                    <a:cs typeface="Arial"/>
                  </a:rPr>
                  <a:t>5</a:t>
                </a:r>
              </a:p>
            </p:txBody>
          </p:sp>
          <p:sp>
            <p:nvSpPr>
              <p:cNvPr id="35" name="WordArt 54"/>
              <p:cNvSpPr>
                <a:spLocks noChangeArrowheads="1" noChangeShapeType="1" noTextEdit="1"/>
              </p:cNvSpPr>
              <p:nvPr/>
            </p:nvSpPr>
            <p:spPr bwMode="auto">
              <a:xfrm>
                <a:off x="3061" y="3430"/>
                <a:ext cx="363" cy="33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b="1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800080"/>
                    </a:solidFill>
                    <a:effectLst>
                      <a:outerShdw dist="45791" dir="2021404" algn="ctr" rotWithShape="0">
                        <a:srgbClr val="B2B2B2">
                          <a:alpha val="80000"/>
                        </a:srgbClr>
                      </a:outerShdw>
                    </a:effectLst>
                    <a:latin typeface="Times New Roman"/>
                    <a:cs typeface="Times New Roman"/>
                  </a:rPr>
                  <a:t>а</a:t>
                </a:r>
              </a:p>
            </p:txBody>
          </p:sp>
        </p:grpSp>
      </p:grp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1" y="1340769"/>
            <a:ext cx="5395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ru-RU" sz="3200" b="1" dirty="0">
                <a:latin typeface="Comic Sans MS" pitchFamily="66" charset="0"/>
              </a:rPr>
              <a:t>1</a:t>
            </a:r>
            <a:r>
              <a:rPr lang="ru-RU" sz="3200" dirty="0">
                <a:latin typeface="Comic Sans MS" pitchFamily="66" charset="0"/>
              </a:rPr>
              <a:t>.</a:t>
            </a: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5148064" y="1340769"/>
            <a:ext cx="10081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ru-RU" sz="3200" b="1" dirty="0">
                <a:latin typeface="Comic Sans MS" pitchFamily="66" charset="0"/>
              </a:rPr>
              <a:t>1</a:t>
            </a:r>
            <a:r>
              <a:rPr lang="ru-RU" sz="3200" b="1" dirty="0" smtClean="0">
                <a:latin typeface="Comic Sans MS" pitchFamily="66" charset="0"/>
              </a:rPr>
              <a:t>.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267744" y="0"/>
            <a:ext cx="5040560" cy="110799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prstTxWarp prst="textIn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Ребусы</a:t>
            </a:r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http://le-savchen.ucoz.ru/test/Rebus/rebus_19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980728"/>
            <a:ext cx="3816424" cy="1561265"/>
          </a:xfrm>
          <a:prstGeom prst="rect">
            <a:avLst/>
          </a:prstGeom>
          <a:noFill/>
        </p:spPr>
      </p:pic>
      <p:pic>
        <p:nvPicPr>
          <p:cNvPr id="3076" name="Picture 4" descr="http://mih1s.narod.ru/Pages/metod/math_tur.files/image01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0" y="2770002"/>
            <a:ext cx="3312368" cy="1151363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5076056" y="2780928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2.</a:t>
            </a:r>
            <a:endParaRPr lang="ru-RU" sz="4400" b="1" dirty="0"/>
          </a:p>
        </p:txBody>
      </p:sp>
      <p:pic>
        <p:nvPicPr>
          <p:cNvPr id="3078" name="Picture 6" descr="http://img10.proshkolu.ru/content/media/pic/std/4000000/3415000/3414279-a31cc09778ff210a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9552" y="5229200"/>
            <a:ext cx="3073524" cy="1428750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0" y="5517232"/>
            <a:ext cx="800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4.</a:t>
            </a:r>
            <a:endParaRPr lang="ru-RU" sz="4400" b="1" dirty="0"/>
          </a:p>
        </p:txBody>
      </p:sp>
      <p:pic>
        <p:nvPicPr>
          <p:cNvPr id="3080" name="Picture 8" descr="http://www.igraza.ru/images/stories/99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425108" y="5370443"/>
            <a:ext cx="3718892" cy="1487557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4788024" y="5661248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4.</a:t>
            </a:r>
            <a:endParaRPr lang="ru-RU" sz="44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285720" y="500042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команда</a:t>
            </a:r>
            <a:endParaRPr lang="ru-RU" sz="24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429520" y="642918"/>
            <a:ext cx="187900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команда</a:t>
            </a:r>
            <a:endParaRPr lang="ru-RU" sz="24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ya-umni4ka.ru/wp-content/uploads/2012/08/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2520280"/>
          </a:xfrm>
        </p:spPr>
        <p:txBody>
          <a:bodyPr>
            <a:prstTxWarp prst="textChevronInverted">
              <a:avLst/>
            </a:prstTxWarp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БЛИЦ-ТУРНИР</a:t>
            </a:r>
            <a:endParaRPr lang="ru-RU" sz="7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8678" name="Picture 6" descr="http://img01.chitalnya.ru/upload/384/93594197183847424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3848" y="3356992"/>
            <a:ext cx="3168352" cy="3148028"/>
          </a:xfrm>
          <a:prstGeom prst="rect">
            <a:avLst/>
          </a:prstGeom>
          <a:solidFill>
            <a:srgbClr val="00000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ttachments-blog.tut.by/61414/files/2012/08/animacii_ramki70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0621"/>
            <a:ext cx="9144000" cy="6868621"/>
          </a:xfrm>
          <a:prstGeom prst="rect">
            <a:avLst/>
          </a:prstGeom>
          <a:noFill/>
        </p:spPr>
      </p:pic>
      <p:pic>
        <p:nvPicPr>
          <p:cNvPr id="2" name="Рисунок 1" descr="http://sob.znate.ru/tw_files2/urls_4/8/d-7388/7z-docs/2_html_230c5e5f.gif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2636912"/>
            <a:ext cx="597666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513" y="500042"/>
            <a:ext cx="676875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Переложи всего одну палочку так, чтобы «корова» развернулась в другую сторону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allday.ru/93/10/f1/1353089054_1-5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32" y="1714488"/>
            <a:ext cx="485778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st="60007" dir="5400000" sy="-100000" algn="bl" rotWithShape="0"/>
                </a:effectLst>
              </a:rPr>
              <a:t>Домашнее задание</a:t>
            </a:r>
            <a:endParaRPr lang="ru-RU" sz="7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eogr.msu.ru/upload/iblock/cb4/0016-016-O-poezi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://img3.proshkolu.ru/content/media/pic/std/1000000/247000/246784-10c52c82d8ed3b6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5"/>
            <a:ext cx="9144000" cy="6858025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142976" y="500043"/>
            <a:ext cx="65722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ru-RU" sz="8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</a:t>
            </a:r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r>
              <a:rPr lang="ru-RU" sz="8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</a:t>
            </a:r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Ы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2" name="Picture 2" descr="http://www.daypress.gr/UserFiles/image/%CE%95%CE%9B%CE%9B%CE%91%CE%94%CE%91/ptyxei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49" y="2143115"/>
            <a:ext cx="3776652" cy="31427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428596" y="5286388"/>
            <a:ext cx="3857652" cy="1446550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  <a:scene3d>
            <a:camera prst="obliqueBottomRight"/>
            <a:lightRig rig="threePt" dir="t"/>
          </a:scene3d>
          <a:sp3d>
            <a:bevelT w="114300" prst="artDeco"/>
          </a:sp3d>
        </p:spPr>
        <p:txBody>
          <a:bodyPr wrap="square" rtlCol="0">
            <a:prstTxWarp prst="textDeflateInflateDeflate">
              <a:avLst/>
            </a:prstTxWarp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</a:rPr>
              <a:t>«Умники и Умницы»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  <p:pic>
        <p:nvPicPr>
          <p:cNvPr id="10244" name="Picture 4" descr="http://img0.liveinternet.ru/images/attach/c/1/61/433/61433736_1bb3cd7c9eec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628" y="2071678"/>
            <a:ext cx="3972688" cy="3143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5072066" y="5286388"/>
            <a:ext cx="3571900" cy="144655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prstTxWarp prst="textDeflateInflateDeflate">
              <a:avLst/>
            </a:prstTxWarp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</a:rPr>
              <a:t>«Классные ребята»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roki-shkola.ru/wp-content/uploads/2012/10/fon_pp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3615" y="0"/>
            <a:ext cx="9177615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60649"/>
            <a:ext cx="7772400" cy="1584175"/>
          </a:xfrm>
        </p:spPr>
        <p:txBody>
          <a:bodyPr>
            <a:prstTxWarp prst="textCanDown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Математическая разминка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916832"/>
            <a:ext cx="7992888" cy="830997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Расставь знаки действий и, если надо, скобки так, чтобы выражения были верными: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92494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 команда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5292080" y="292494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 команда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3573016"/>
            <a:ext cx="27363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5 5 5 5=2</a:t>
            </a:r>
          </a:p>
          <a:p>
            <a:r>
              <a:rPr lang="ru-RU" sz="4000" dirty="0" smtClean="0"/>
              <a:t>3 3 3 3 3=13</a:t>
            </a:r>
          </a:p>
          <a:p>
            <a:r>
              <a:rPr lang="ru-RU" sz="4000" dirty="0" smtClean="0"/>
              <a:t>7 7 7 7=9</a:t>
            </a:r>
          </a:p>
          <a:p>
            <a:endParaRPr lang="ru-RU" sz="4000" dirty="0" smtClean="0"/>
          </a:p>
          <a:p>
            <a:r>
              <a:rPr lang="ru-RU" sz="4000" dirty="0" smtClean="0"/>
              <a:t>        </a:t>
            </a:r>
          </a:p>
          <a:p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929190" y="3500438"/>
            <a:ext cx="4653814" cy="193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5 5 5 5=9                </a:t>
            </a:r>
          </a:p>
          <a:p>
            <a:r>
              <a:rPr lang="ru-RU" sz="4000" dirty="0" smtClean="0"/>
              <a:t>5 5 5 5 5=31</a:t>
            </a:r>
          </a:p>
          <a:p>
            <a:r>
              <a:rPr lang="ru-RU" sz="4000" dirty="0" smtClean="0"/>
              <a:t>7 7 7 7=35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roki-shkola.ru/wp-content/uploads/2012/10/fon_pp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3615" y="0"/>
            <a:ext cx="9177615" cy="6858000"/>
          </a:xfrm>
          <a:prstGeom prst="rect">
            <a:avLst/>
          </a:prstGeom>
          <a:noFill/>
        </p:spPr>
      </p:pic>
      <p:sp>
        <p:nvSpPr>
          <p:cNvPr id="3" name="Текст 2"/>
          <p:cNvSpPr txBox="1">
            <a:spLocks/>
          </p:cNvSpPr>
          <p:nvPr/>
        </p:nvSpPr>
        <p:spPr>
          <a:xfrm>
            <a:off x="722313" y="260649"/>
            <a:ext cx="7772400" cy="1584175"/>
          </a:xfrm>
          <a:prstGeom prst="rect">
            <a:avLst/>
          </a:prstGeom>
        </p:spPr>
        <p:txBody>
          <a:bodyPr numCol="1">
            <a:prstTxWarp prst="textCanDown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6000" b="1" i="0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Математическая разминка</a:t>
            </a:r>
            <a:endParaRPr kumimoji="0" lang="ru-RU" sz="6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916832"/>
            <a:ext cx="7992888" cy="830997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Расставь знаки действий и, если надо, скобки так, чтобы выражения были верными: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92494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 команда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5292080" y="292494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 команда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3573016"/>
            <a:ext cx="34290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5</a:t>
            </a:r>
            <a:r>
              <a:rPr lang="ru-RU" sz="4000" dirty="0" smtClean="0">
                <a:solidFill>
                  <a:srgbClr val="FF0000"/>
                </a:solidFill>
              </a:rPr>
              <a:t>: </a:t>
            </a:r>
            <a:r>
              <a:rPr lang="ru-RU" sz="4000" dirty="0" smtClean="0"/>
              <a:t>5</a:t>
            </a:r>
            <a:r>
              <a:rPr lang="ru-RU" sz="4000" dirty="0" smtClean="0">
                <a:solidFill>
                  <a:srgbClr val="FF0000"/>
                </a:solidFill>
              </a:rPr>
              <a:t>+</a:t>
            </a:r>
            <a:r>
              <a:rPr lang="ru-RU" sz="4000" dirty="0" smtClean="0"/>
              <a:t> 5</a:t>
            </a:r>
            <a:r>
              <a:rPr lang="ru-RU" sz="4000" dirty="0" smtClean="0">
                <a:solidFill>
                  <a:srgbClr val="FF0000"/>
                </a:solidFill>
              </a:rPr>
              <a:t>:</a:t>
            </a:r>
            <a:r>
              <a:rPr lang="ru-RU" sz="4000" dirty="0" smtClean="0"/>
              <a:t> 5=2</a:t>
            </a:r>
          </a:p>
          <a:p>
            <a:r>
              <a:rPr lang="ru-RU" sz="4000" dirty="0" smtClean="0"/>
              <a:t>3</a:t>
            </a:r>
            <a:r>
              <a:rPr lang="ru-RU" sz="2800" dirty="0" smtClean="0">
                <a:solidFill>
                  <a:srgbClr val="FF0000"/>
                </a:solidFill>
              </a:rPr>
              <a:t>х</a:t>
            </a:r>
            <a:r>
              <a:rPr lang="ru-RU" sz="4000" dirty="0" smtClean="0"/>
              <a:t>3</a:t>
            </a:r>
            <a:r>
              <a:rPr lang="ru-RU" sz="4000" dirty="0" smtClean="0">
                <a:solidFill>
                  <a:srgbClr val="FF0000"/>
                </a:solidFill>
              </a:rPr>
              <a:t>+</a:t>
            </a:r>
            <a:r>
              <a:rPr lang="ru-RU" sz="4000" dirty="0" smtClean="0"/>
              <a:t>3</a:t>
            </a:r>
            <a:r>
              <a:rPr lang="ru-RU" sz="4000" dirty="0" smtClean="0">
                <a:solidFill>
                  <a:srgbClr val="FF0000"/>
                </a:solidFill>
              </a:rPr>
              <a:t>+</a:t>
            </a:r>
            <a:r>
              <a:rPr lang="ru-RU" sz="4000" dirty="0" smtClean="0"/>
              <a:t>3</a:t>
            </a:r>
            <a:r>
              <a:rPr lang="ru-RU" sz="4000" dirty="0" smtClean="0">
                <a:solidFill>
                  <a:srgbClr val="FF0000"/>
                </a:solidFill>
              </a:rPr>
              <a:t>:</a:t>
            </a:r>
            <a:r>
              <a:rPr lang="ru-RU" sz="4000" dirty="0" smtClean="0"/>
              <a:t>3=13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(</a:t>
            </a:r>
            <a:r>
              <a:rPr lang="ru-RU" sz="4000" dirty="0" smtClean="0"/>
              <a:t>7</a:t>
            </a:r>
            <a:r>
              <a:rPr lang="ru-RU" sz="4000" dirty="0" smtClean="0">
                <a:solidFill>
                  <a:srgbClr val="FF0000"/>
                </a:solidFill>
              </a:rPr>
              <a:t>+</a:t>
            </a:r>
            <a:r>
              <a:rPr lang="ru-RU" sz="4000" dirty="0" smtClean="0"/>
              <a:t>7</a:t>
            </a:r>
            <a:r>
              <a:rPr lang="ru-RU" sz="4000" dirty="0" smtClean="0">
                <a:solidFill>
                  <a:srgbClr val="FF0000"/>
                </a:solidFill>
              </a:rPr>
              <a:t>):</a:t>
            </a:r>
            <a:r>
              <a:rPr lang="ru-RU" sz="4000" dirty="0" smtClean="0"/>
              <a:t>7</a:t>
            </a:r>
            <a:r>
              <a:rPr lang="ru-RU" sz="4000" dirty="0" smtClean="0">
                <a:solidFill>
                  <a:srgbClr val="FF0000"/>
                </a:solidFill>
              </a:rPr>
              <a:t>+</a:t>
            </a:r>
            <a:r>
              <a:rPr lang="ru-RU" sz="4000" dirty="0" smtClean="0"/>
              <a:t>7=9</a:t>
            </a:r>
          </a:p>
          <a:p>
            <a:endParaRPr lang="ru-RU" sz="4000" dirty="0" smtClean="0"/>
          </a:p>
          <a:p>
            <a:r>
              <a:rPr lang="ru-RU" sz="4000" dirty="0" smtClean="0"/>
              <a:t>        </a:t>
            </a:r>
          </a:p>
          <a:p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929190" y="3500438"/>
            <a:ext cx="4653814" cy="193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5</a:t>
            </a:r>
            <a:r>
              <a:rPr lang="ru-RU" sz="4000" dirty="0" smtClean="0">
                <a:solidFill>
                  <a:srgbClr val="FF0000"/>
                </a:solidFill>
              </a:rPr>
              <a:t>+</a:t>
            </a:r>
            <a:r>
              <a:rPr lang="ru-RU" sz="4000" dirty="0" smtClean="0"/>
              <a:t>5</a:t>
            </a:r>
            <a:r>
              <a:rPr lang="ru-RU" sz="4000" dirty="0" smtClean="0">
                <a:solidFill>
                  <a:srgbClr val="FF0000"/>
                </a:solidFill>
              </a:rPr>
              <a:t>-</a:t>
            </a:r>
            <a:r>
              <a:rPr lang="ru-RU" sz="4000" dirty="0" smtClean="0"/>
              <a:t>5</a:t>
            </a:r>
            <a:r>
              <a:rPr lang="ru-RU" sz="4000" dirty="0" smtClean="0">
                <a:solidFill>
                  <a:srgbClr val="FF0000"/>
                </a:solidFill>
              </a:rPr>
              <a:t>:</a:t>
            </a:r>
            <a:r>
              <a:rPr lang="ru-RU" sz="4000" dirty="0" smtClean="0"/>
              <a:t>5=9                </a:t>
            </a:r>
          </a:p>
          <a:p>
            <a:r>
              <a:rPr lang="ru-RU" sz="4000" dirty="0" smtClean="0"/>
              <a:t>5</a:t>
            </a:r>
            <a:r>
              <a:rPr lang="ru-RU" sz="2800" dirty="0" smtClean="0">
                <a:solidFill>
                  <a:srgbClr val="FF0000"/>
                </a:solidFill>
              </a:rPr>
              <a:t>х</a:t>
            </a:r>
            <a:r>
              <a:rPr lang="ru-RU" sz="4000" dirty="0" smtClean="0"/>
              <a:t>5 </a:t>
            </a:r>
            <a:r>
              <a:rPr lang="ru-RU" sz="4000" dirty="0" smtClean="0">
                <a:solidFill>
                  <a:srgbClr val="FF0000"/>
                </a:solidFill>
              </a:rPr>
              <a:t>+</a:t>
            </a:r>
            <a:r>
              <a:rPr lang="ru-RU" sz="4000" dirty="0" smtClean="0"/>
              <a:t>5 </a:t>
            </a:r>
            <a:r>
              <a:rPr lang="ru-RU" sz="4000" dirty="0" smtClean="0">
                <a:solidFill>
                  <a:srgbClr val="FF0000"/>
                </a:solidFill>
              </a:rPr>
              <a:t>+</a:t>
            </a:r>
            <a:r>
              <a:rPr lang="ru-RU" sz="4000" dirty="0" smtClean="0"/>
              <a:t>5 </a:t>
            </a:r>
            <a:r>
              <a:rPr lang="ru-RU" sz="4000" dirty="0" smtClean="0">
                <a:solidFill>
                  <a:srgbClr val="FF0000"/>
                </a:solidFill>
              </a:rPr>
              <a:t>:</a:t>
            </a:r>
            <a:r>
              <a:rPr lang="ru-RU" sz="4000" dirty="0" smtClean="0"/>
              <a:t>5=31</a:t>
            </a:r>
          </a:p>
          <a:p>
            <a:r>
              <a:rPr lang="ru-RU" sz="4000" dirty="0" smtClean="0"/>
              <a:t>7</a:t>
            </a:r>
            <a:r>
              <a:rPr lang="ru-RU" sz="2800" dirty="0" smtClean="0">
                <a:solidFill>
                  <a:srgbClr val="FF0000"/>
                </a:solidFill>
              </a:rPr>
              <a:t>х</a:t>
            </a:r>
            <a:r>
              <a:rPr lang="ru-RU" sz="4000" dirty="0" smtClean="0"/>
              <a:t>7</a:t>
            </a:r>
            <a:r>
              <a:rPr lang="ru-RU" sz="4000" dirty="0" smtClean="0">
                <a:solidFill>
                  <a:srgbClr val="FF0000"/>
                </a:solidFill>
              </a:rPr>
              <a:t>-(</a:t>
            </a:r>
            <a:r>
              <a:rPr lang="ru-RU" sz="4000" dirty="0" smtClean="0"/>
              <a:t>7</a:t>
            </a:r>
            <a:r>
              <a:rPr lang="ru-RU" sz="4000" dirty="0" smtClean="0">
                <a:solidFill>
                  <a:srgbClr val="FF0000"/>
                </a:solidFill>
              </a:rPr>
              <a:t>+</a:t>
            </a:r>
            <a:r>
              <a:rPr lang="ru-RU" sz="4000" dirty="0" smtClean="0"/>
              <a:t>7</a:t>
            </a:r>
            <a:r>
              <a:rPr lang="ru-RU" sz="4000" dirty="0" smtClean="0">
                <a:solidFill>
                  <a:srgbClr val="FF0000"/>
                </a:solidFill>
              </a:rPr>
              <a:t>)</a:t>
            </a:r>
            <a:r>
              <a:rPr lang="ru-RU" sz="4000" dirty="0" smtClean="0"/>
              <a:t>=35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voyrebenok.ru/images/presentation/school/m/01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42910" y="0"/>
            <a:ext cx="771530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Доскажи пословицу</a:t>
            </a:r>
            <a:endParaRPr lang="ru-RU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857364"/>
            <a:ext cx="45720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Семь раз…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2643182"/>
            <a:ext cx="51435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Семь пятниц…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286124"/>
            <a:ext cx="62150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Семеро одного…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42908" y="4857760"/>
            <a:ext cx="82877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Одна голова хорошо,…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143379"/>
            <a:ext cx="59293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Один за всех…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eed4soft.ru/uploads/taginator/Nov-2012/fony-dlya-prezentacij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43408"/>
            <a:ext cx="9158041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1412776"/>
            <a:ext cx="8136904" cy="1200329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Замени предложения одним словом, связанным с математикой: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3212976"/>
            <a:ext cx="427855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1 </a:t>
            </a: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</a:t>
            </a:r>
          </a:p>
          <a:p>
            <a:endParaRPr lang="ru-RU" dirty="0" smtClean="0"/>
          </a:p>
          <a:p>
            <a:r>
              <a:rPr lang="ru-RU" sz="3200" b="1" dirty="0" smtClean="0">
                <a:solidFill>
                  <a:srgbClr val="7030A0"/>
                </a:solidFill>
              </a:rPr>
              <a:t>Слова на букву «</a:t>
            </a:r>
            <a:r>
              <a:rPr lang="ru-RU" sz="8800" b="1" i="1" dirty="0" smtClean="0">
                <a:solidFill>
                  <a:srgbClr val="FF0000"/>
                </a:solidFill>
              </a:rPr>
              <a:t>К</a:t>
            </a:r>
            <a:r>
              <a:rPr lang="ru-RU" sz="3200" b="1" dirty="0" smtClean="0">
                <a:solidFill>
                  <a:srgbClr val="7030A0"/>
                </a:solidFill>
              </a:rPr>
              <a:t>»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9" y="3212976"/>
            <a:ext cx="43204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2 </a:t>
            </a: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</a:t>
            </a:r>
          </a:p>
          <a:p>
            <a:endParaRPr lang="ru-RU" dirty="0" smtClean="0"/>
          </a:p>
          <a:p>
            <a:r>
              <a:rPr lang="ru-RU" sz="3200" b="1" dirty="0" smtClean="0">
                <a:solidFill>
                  <a:srgbClr val="7030A0"/>
                </a:solidFill>
              </a:rPr>
              <a:t>Слова на букву «</a:t>
            </a:r>
            <a:r>
              <a:rPr lang="ru-RU" sz="8800" b="1" i="1" dirty="0" smtClean="0">
                <a:solidFill>
                  <a:srgbClr val="FF0000"/>
                </a:solidFill>
              </a:rPr>
              <a:t>П</a:t>
            </a:r>
            <a:r>
              <a:rPr lang="ru-RU" sz="3200" b="1" dirty="0" smtClean="0">
                <a:solidFill>
                  <a:srgbClr val="7030A0"/>
                </a:solidFill>
              </a:rPr>
              <a:t>»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8194" name="Picture 2" descr="http://wiki.iteach.ru/images/4/47/Animal_995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57554" y="5214926"/>
            <a:ext cx="2500330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soldmaral.ucoz.ru/shablonPPT_2/osen_9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67745" y="0"/>
            <a:ext cx="453650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Разгадай кроссворд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980728"/>
            <a:ext cx="2160240" cy="56938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горизонтали: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Действие, обратное умножению.</a:t>
            </a:r>
            <a:b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Знак, показывающий отсутствие единиц какого-либо разряда.</a:t>
            </a:r>
            <a:b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Название знака действия.</a:t>
            </a:r>
            <a:b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 Наименьшее однозначное число.</a:t>
            </a:r>
            <a:b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92280" y="1196752"/>
            <a:ext cx="1872208" cy="45243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вертикали: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5. Наименьшая единица времени.</a:t>
            </a:r>
            <a:b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6. Число, выраженное единицей шестого разряда.</a:t>
            </a:r>
            <a:b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7. Фигура, ограниченная окружностью.</a:t>
            </a:r>
            <a:b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Рисунок 1" descr="http://sob.znate.ru/tw_files2/urls_4/8/d-7388/7z-docs/2_html_5d7fec94.gif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67744" y="2105472"/>
            <a:ext cx="4824536" cy="4419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soldmaral.ucoz.ru/shablonPPT_2/osen_9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67745" y="0"/>
            <a:ext cx="453650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Разгадай кроссворд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http://sob.znate.ru/tw_files2/urls_4/8/d-7388/7z-docs/2_html_5d7fec94.gif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3108" y="2071678"/>
            <a:ext cx="4824536" cy="4419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980728"/>
            <a:ext cx="2160240" cy="56938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горизонтали: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Действие, обратное умножению.</a:t>
            </a:r>
            <a:b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Знак, показывающий отсутствие единиц какого-либо разряда.</a:t>
            </a:r>
            <a:b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Название знака действия.</a:t>
            </a:r>
            <a:b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 Наименьшее однозначное число.</a:t>
            </a:r>
            <a:b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92280" y="1196752"/>
            <a:ext cx="1872208" cy="45243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вертикали: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5. Наименьшая единица времени.</a:t>
            </a:r>
            <a:b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6. Число, выраженное единицей шестого разряда.</a:t>
            </a:r>
            <a:b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7. Фигура, ограниченная окружностью.</a:t>
            </a:r>
            <a:b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8926" y="2000240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0364" y="2786058"/>
            <a:ext cx="442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0364" y="3357562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0364" y="4000504"/>
            <a:ext cx="431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у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0364" y="464344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н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00364" y="5214950"/>
            <a:ext cx="455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д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00364" y="5857892"/>
            <a:ext cx="509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5984" y="2714620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д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868" y="2786058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00496" y="2786058"/>
            <a:ext cx="657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00562" y="2786058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н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0628" y="2786058"/>
            <a:ext cx="452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00694" y="2786058"/>
            <a:ext cx="442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0628" y="1928802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72066" y="3500438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72066" y="4000504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72066" y="4643446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72066" y="5286388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72066" y="5857892"/>
            <a:ext cx="448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н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86446" y="3286124"/>
            <a:ext cx="576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57884" y="392906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р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57884" y="464344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у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57884" y="5286388"/>
            <a:ext cx="454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г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57422" y="4000504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н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00430" y="4000504"/>
            <a:ext cx="377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00496" y="4000504"/>
            <a:ext cx="434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ь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57422" y="5286388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71868" y="5214950"/>
            <a:ext cx="45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71934" y="5214950"/>
            <a:ext cx="37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н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86248" y="4643446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29256" y="4643446"/>
            <a:ext cx="421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н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00826" y="4643446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lastohka1962.rusedu.net/gallery/3558/Bezymyannyi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50424" y="0"/>
            <a:ext cx="919442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43808" y="3212976"/>
            <a:ext cx="3888432" cy="2304256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6732240" y="3212976"/>
            <a:ext cx="2016224" cy="2304256"/>
          </a:xfrm>
          <a:prstGeom prst="rtTriangl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 rot="16200000">
            <a:off x="755576" y="3429000"/>
            <a:ext cx="2304256" cy="1872208"/>
          </a:xfrm>
          <a:prstGeom prst="rtTriangl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>
            <a:off x="2843808" y="3212976"/>
            <a:ext cx="3888432" cy="2304256"/>
          </a:xfrm>
          <a:prstGeom prst="rtTriangl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 rot="16200000">
            <a:off x="3635898" y="2420888"/>
            <a:ext cx="2304255" cy="3888429"/>
          </a:xfrm>
          <a:prstGeom prst="rtTriangl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>
            <a:stCxn id="8" idx="5"/>
            <a:endCxn id="9" idx="2"/>
          </p:cNvCxnSpPr>
          <p:nvPr/>
        </p:nvCxnSpPr>
        <p:spPr>
          <a:xfrm>
            <a:off x="4788024" y="4365104"/>
            <a:ext cx="1944216" cy="1152126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Сосчитайте, сколько треугольников изображено на рисунке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438</Words>
  <Application>Microsoft Office PowerPoint</Application>
  <PresentationFormat>Экран (4:3)</PresentationFormat>
  <Paragraphs>134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Сосчитайте, сколько треугольников изображено на рисунке</vt:lpstr>
      <vt:lpstr>Слайд 10</vt:lpstr>
      <vt:lpstr>Слайд 11</vt:lpstr>
      <vt:lpstr>В пустые кружочки треугольника впишите числа от 1 до 9 таким образом, чтобы сумма чисел, расположенных на каждой из сторон, была равна 19 (в вершинах треугольника размещаются числа 2; 7; 3).</vt:lpstr>
      <vt:lpstr>Слайд 13</vt:lpstr>
      <vt:lpstr>Слайд 14</vt:lpstr>
      <vt:lpstr>БЛИЦ-ТУРНИР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Optimus</dc:creator>
  <cp:lastModifiedBy>Optimus</cp:lastModifiedBy>
  <cp:revision>87</cp:revision>
  <dcterms:created xsi:type="dcterms:W3CDTF">2014-01-16T04:49:27Z</dcterms:created>
  <dcterms:modified xsi:type="dcterms:W3CDTF">2014-01-29T06:20:10Z</dcterms:modified>
</cp:coreProperties>
</file>