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plotArea>
      <c:layout>
        <c:manualLayout>
          <c:layoutTarget val="inner"/>
          <c:xMode val="edge"/>
          <c:yMode val="edge"/>
          <c:x val="0.1178568824730242"/>
          <c:y val="0.18219253843269592"/>
          <c:w val="0.66475302566345873"/>
          <c:h val="0.73713942007249089"/>
        </c:manualLayout>
      </c:layout>
      <c:bubbleChart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Качество знаний %</c:v>
                </c:pt>
              </c:strCache>
            </c:strRef>
          </c:tx>
          <c:xVal>
            <c:strRef>
              <c:f>'[Диаграмма в Microsoft Office Word]Лист1'!$A$2:$A$6</c:f>
              <c:strCache>
                <c:ptCount val="5"/>
                <c:pt idx="0">
                  <c:v>Модуль 1</c:v>
                </c:pt>
                <c:pt idx="1">
                  <c:v>Модуль 2</c:v>
                </c:pt>
                <c:pt idx="2">
                  <c:v>Модуль3</c:v>
                </c:pt>
                <c:pt idx="3">
                  <c:v>Модуль 4</c:v>
                </c:pt>
                <c:pt idx="4">
                  <c:v>Модуль 5</c:v>
                </c:pt>
              </c:strCache>
            </c:strRef>
          </c:xVal>
          <c:yVal>
            <c:numRef>
              <c:f>'[Диаграмма в Microsoft Office Word]Лист1'!$B$2:$B$6</c:f>
              <c:numCache>
                <c:formatCode>General</c:formatCode>
                <c:ptCount val="5"/>
                <c:pt idx="0">
                  <c:v>72</c:v>
                </c:pt>
                <c:pt idx="1">
                  <c:v>69</c:v>
                </c:pt>
                <c:pt idx="2">
                  <c:v>73</c:v>
                </c:pt>
                <c:pt idx="3">
                  <c:v>76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1"/>
        </c:ser>
        <c:bubbleScale val="100"/>
        <c:axId val="68328448"/>
        <c:axId val="69126784"/>
      </c:bubbleChart>
      <c:valAx>
        <c:axId val="68328448"/>
        <c:scaling>
          <c:orientation val="minMax"/>
        </c:scaling>
        <c:axPos val="b"/>
        <c:tickLblPos val="nextTo"/>
        <c:crossAx val="69126784"/>
        <c:crosses val="autoZero"/>
        <c:crossBetween val="midCat"/>
      </c:valAx>
      <c:valAx>
        <c:axId val="69126784"/>
        <c:scaling>
          <c:orientation val="minMax"/>
        </c:scaling>
        <c:axPos val="l"/>
        <c:numFmt formatCode="General" sourceLinked="1"/>
        <c:tickLblPos val="nextTo"/>
        <c:crossAx val="683284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67C4DB-FD8E-4864-AFB0-3155B093613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B77BC0-B658-49C0-A08F-6773B2BBC75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2795736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700" dirty="0" smtClean="0">
                <a:solidFill>
                  <a:srgbClr val="002060"/>
                </a:solidFill>
                <a:latin typeface="+mn-lt"/>
              </a:rPr>
            </a:br>
            <a:r>
              <a:rPr lang="en-US" sz="27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700" dirty="0" smtClean="0">
                <a:solidFill>
                  <a:srgbClr val="002060"/>
                </a:solidFill>
                <a:latin typeface="+mn-lt"/>
              </a:rPr>
            </a:br>
            <a:r>
              <a:rPr lang="en-US" sz="27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700" dirty="0" smtClean="0">
                <a:solidFill>
                  <a:srgbClr val="002060"/>
                </a:solidFill>
                <a:latin typeface="+mn-lt"/>
              </a:rPr>
            </a:br>
            <a:r>
              <a:rPr lang="en-US" sz="27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700" dirty="0" smtClean="0">
                <a:solidFill>
                  <a:srgbClr val="002060"/>
                </a:solidFill>
                <a:latin typeface="+mn-lt"/>
              </a:rPr>
            </a:b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Защита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проектов </a:t>
            </a:r>
            <a:br>
              <a:rPr lang="ru-RU" sz="2700" dirty="0" smtClean="0">
                <a:solidFill>
                  <a:srgbClr val="002060"/>
                </a:solidFill>
                <a:latin typeface="+mn-lt"/>
              </a:rPr>
            </a:b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     Анализ УМК  «Английский в фокусе 2»</a:t>
            </a:r>
            <a:r>
              <a:rPr lang="en-US" sz="2700" dirty="0" smtClean="0">
                <a:solidFill>
                  <a:srgbClr val="002060"/>
                </a:solidFill>
                <a:latin typeface="+mn-lt"/>
              </a:rPr>
              <a:t>Spotlight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 2 </a:t>
            </a:r>
            <a:br>
              <a:rPr lang="ru-RU" sz="2700" dirty="0" smtClean="0">
                <a:solidFill>
                  <a:srgbClr val="002060"/>
                </a:solidFill>
                <a:latin typeface="+mn-lt"/>
              </a:rPr>
            </a:b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как средство повышения мотивации к обучению на уроках английского языка в начальной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331698"/>
            <a:ext cx="6584776" cy="28336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Составитель: Ю.Н. </a:t>
            </a:r>
            <a:r>
              <a:rPr lang="ru-RU" dirty="0" err="1" smtClean="0">
                <a:solidFill>
                  <a:srgbClr val="002060"/>
                </a:solidFill>
              </a:rPr>
              <a:t>Напылова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Учитель МБОУ </a:t>
            </a:r>
            <a:r>
              <a:rPr lang="ru-RU" dirty="0" err="1" smtClean="0">
                <a:solidFill>
                  <a:srgbClr val="002060"/>
                </a:solidFill>
              </a:rPr>
              <a:t>Вольгинская</a:t>
            </a:r>
            <a:r>
              <a:rPr lang="ru-RU" dirty="0" smtClean="0">
                <a:solidFill>
                  <a:srgbClr val="002060"/>
                </a:solidFill>
              </a:rPr>
              <a:t> СОШ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ВИПКРО 2014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Дополнительно:</a:t>
            </a: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Сказка </a:t>
            </a:r>
            <a:r>
              <a:rPr lang="en-US" i="1" dirty="0" smtClean="0">
                <a:solidFill>
                  <a:srgbClr val="002060"/>
                </a:solidFill>
              </a:rPr>
              <a:t>The Town Mouse and Country Mouse;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Модуль </a:t>
            </a:r>
            <a:r>
              <a:rPr lang="en-US" i="1" dirty="0" smtClean="0">
                <a:solidFill>
                  <a:srgbClr val="002060"/>
                </a:solidFill>
              </a:rPr>
              <a:t>Showtime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Школьная пьеса </a:t>
            </a:r>
            <a:r>
              <a:rPr lang="en-US" i="1" dirty="0" smtClean="0">
                <a:solidFill>
                  <a:srgbClr val="002060"/>
                </a:solidFill>
              </a:rPr>
              <a:t>Starlight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Страничка </a:t>
            </a:r>
            <a:r>
              <a:rPr lang="en-US" i="1" dirty="0" smtClean="0">
                <a:solidFill>
                  <a:srgbClr val="002060"/>
                </a:solidFill>
              </a:rPr>
              <a:t>Phonetics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Поурочный англо – русский словарь </a:t>
            </a:r>
            <a:r>
              <a:rPr lang="en-US" i="1" dirty="0" smtClean="0">
                <a:solidFill>
                  <a:srgbClr val="002060"/>
                </a:solidFill>
              </a:rPr>
              <a:t>Wordlist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Игры: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Chuckles says Snap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Animal walk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 spy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Up and down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What am I thinking?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 Pass the flashcards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Bingo Follow the leader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Pairs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Words and pictures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УМК «Английский в фокусе 2» Итоговый контроль изученных модулей</a:t>
            </a: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УМК </a:t>
            </a:r>
            <a:r>
              <a:rPr lang="ru-RU" b="1" dirty="0" smtClean="0">
                <a:solidFill>
                  <a:srgbClr val="002060"/>
                </a:solidFill>
              </a:rPr>
              <a:t>«Английский в фокусе 2» Итоговый контроль изученных модулей 1,2,3,4,5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19672" y="270892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УМК «Английский в фокусе 2» Результаты анкетирования родителей в процентном соотношении: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ru-RU" b="1" dirty="0" smtClean="0">
                <a:solidFill>
                  <a:srgbClr val="002060"/>
                </a:solidFill>
              </a:rPr>
              <a:t>Нравится ли Вам, что Ваш ребенок изучает «Английский язык в фокусе 2»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Нет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 очень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Требуется ли Ваша помощь ребенку в подготовке домашнего задания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Нет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 очень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Ваш ребенок изучает английский с удовольствием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Нет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 очень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Испытывает ли Ваш ребенок трудности в изучении английского языка на данном этапе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Нет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 очень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Выводы:</a:t>
            </a:r>
            <a:endParaRPr lang="ru-RU" sz="4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УМК </a:t>
            </a:r>
            <a:r>
              <a:rPr lang="ru-RU" b="1" i="1" dirty="0" smtClean="0">
                <a:solidFill>
                  <a:srgbClr val="002060"/>
                </a:solidFill>
              </a:rPr>
              <a:t>«Английский в фокусе» - первый российский УМК, одновременно ориентированный на государственный стандарт общего образования по иностранным языкам, на требование Совета Европы в области обучения иностранным языкам (</a:t>
            </a:r>
            <a:r>
              <a:rPr lang="en-US" b="1" i="1" dirty="0" smtClean="0">
                <a:solidFill>
                  <a:srgbClr val="002060"/>
                </a:solidFill>
              </a:rPr>
              <a:t>CEF A</a:t>
            </a:r>
            <a:r>
              <a:rPr lang="ru-RU" b="1" i="1" dirty="0" smtClean="0">
                <a:solidFill>
                  <a:srgbClr val="002060"/>
                </a:solidFill>
              </a:rPr>
              <a:t>1-</a:t>
            </a:r>
            <a:r>
              <a:rPr lang="en-US" b="1" i="1" dirty="0" smtClean="0">
                <a:solidFill>
                  <a:srgbClr val="002060"/>
                </a:solidFill>
              </a:rPr>
              <a:t>B</a:t>
            </a:r>
            <a:r>
              <a:rPr lang="ru-RU" b="1" i="1" dirty="0" smtClean="0">
                <a:solidFill>
                  <a:srgbClr val="002060"/>
                </a:solidFill>
              </a:rPr>
              <a:t>2 </a:t>
            </a:r>
            <a:r>
              <a:rPr lang="en-US" b="1" i="1" dirty="0" smtClean="0">
                <a:solidFill>
                  <a:srgbClr val="002060"/>
                </a:solidFill>
              </a:rPr>
              <a:t>levels</a:t>
            </a:r>
            <a:r>
              <a:rPr lang="ru-RU" b="1" i="1" dirty="0" smtClean="0">
                <a:solidFill>
                  <a:srgbClr val="002060"/>
                </a:solidFill>
              </a:rPr>
              <a:t>).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57592" cy="1935088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СПАСИБО ЗА ВНИМАНИЕ</a:t>
            </a:r>
            <a:endParaRPr lang="ru-RU" sz="6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797152"/>
            <a:ext cx="5842992" cy="15122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301608" cy="30243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</a:br>
            <a: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</a:br>
            <a: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  <a:t/>
            </a:r>
            <a:br>
              <a:rPr lang="ru-RU" sz="2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</a:br>
            <a:r>
              <a:rPr lang="ru-RU" sz="2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+mn-lt"/>
              </a:rPr>
              <a:t>Актуальность опыта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+mn-lt"/>
              </a:rPr>
              <a:t>Обучение иностранному языку позволяет как можно раньше получить непосредственный доступ к ценностям мировой культуры, в особенности к культурным ценностям страны изучаемого языка, что плодотворно сказывается на развитие ребенка как личности. Именно этим объясняется </a:t>
            </a:r>
            <a:r>
              <a:rPr lang="ru-RU" sz="2200" i="1" dirty="0" smtClean="0">
                <a:solidFill>
                  <a:srgbClr val="002060"/>
                </a:solidFill>
                <a:effectLst/>
                <a:latin typeface="+mn-lt"/>
              </a:rPr>
              <a:t>актуальность моей</a:t>
            </a:r>
            <a:r>
              <a:rPr lang="ru-RU" sz="2200" dirty="0" smtClean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effectLst/>
                <a:latin typeface="+mn-lt"/>
              </a:rPr>
              <a:t>работы.</a:t>
            </a:r>
            <a:endParaRPr lang="ru-RU" sz="2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7191299">
            <a:off x="1371600" y="333169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Цель данной работы </a:t>
            </a:r>
            <a:r>
              <a:rPr lang="ru-RU" i="1" dirty="0" smtClean="0">
                <a:solidFill>
                  <a:srgbClr val="002060"/>
                </a:solidFill>
              </a:rPr>
              <a:t>– выявить эффективность УМК «Английский в фокусе 2» повышения мотивации к обучению на уроках английского языка в начальной  школе.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задачи: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рассмотреть содержания УМК, а также особенности его использования в начальной школе;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апробировать данный УМК во 2-А классе и обобщить результаты проведённой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n-lt"/>
              </a:rPr>
              <a:t>Теоретическая база опыта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Основываясь на традиционных программах обучения, в рамках данной сверхзадачи УМК </a:t>
            </a:r>
            <a:r>
              <a:rPr lang="en-US" b="1" i="1" dirty="0" smtClean="0">
                <a:solidFill>
                  <a:srgbClr val="002060"/>
                </a:solidFill>
              </a:rPr>
              <a:t>Spotlight </a:t>
            </a:r>
            <a:r>
              <a:rPr lang="ru-RU" b="1" i="1" dirty="0" smtClean="0">
                <a:solidFill>
                  <a:srgbClr val="002060"/>
                </a:solidFill>
              </a:rPr>
              <a:t>выделяет  следующие цели по 4 аспектам: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· </a:t>
            </a:r>
            <a:r>
              <a:rPr lang="ru-RU" b="1" i="1" dirty="0" smtClean="0">
                <a:solidFill>
                  <a:srgbClr val="002060"/>
                </a:solidFill>
              </a:rPr>
              <a:t>познавательный аспект </a:t>
            </a:r>
            <a:r>
              <a:rPr lang="ru-RU" dirty="0" smtClean="0">
                <a:solidFill>
                  <a:srgbClr val="002060"/>
                </a:solidFill>
              </a:rPr>
              <a:t>– лингвострановедческая цель;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· </a:t>
            </a:r>
            <a:r>
              <a:rPr lang="ru-RU" b="1" i="1" dirty="0" smtClean="0">
                <a:solidFill>
                  <a:srgbClr val="002060"/>
                </a:solidFill>
              </a:rPr>
              <a:t>воспитательный аспект </a:t>
            </a:r>
            <a:r>
              <a:rPr lang="ru-RU" dirty="0" smtClean="0">
                <a:solidFill>
                  <a:srgbClr val="002060"/>
                </a:solidFill>
              </a:rPr>
              <a:t>– педагогическая цель;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· </a:t>
            </a:r>
            <a:r>
              <a:rPr lang="ru-RU" b="1" i="1" dirty="0" smtClean="0">
                <a:solidFill>
                  <a:srgbClr val="002060"/>
                </a:solidFill>
              </a:rPr>
              <a:t>развивающий аспект </a:t>
            </a:r>
            <a:r>
              <a:rPr lang="ru-RU" dirty="0" smtClean="0">
                <a:solidFill>
                  <a:srgbClr val="002060"/>
                </a:solidFill>
              </a:rPr>
              <a:t>– психологическая цель;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· </a:t>
            </a:r>
            <a:r>
              <a:rPr lang="ru-RU" b="1" i="1" dirty="0" smtClean="0">
                <a:solidFill>
                  <a:srgbClr val="002060"/>
                </a:solidFill>
              </a:rPr>
              <a:t>учебный аспект </a:t>
            </a:r>
            <a:r>
              <a:rPr lang="ru-RU" dirty="0" smtClean="0">
                <a:solidFill>
                  <a:srgbClr val="002060"/>
                </a:solidFill>
              </a:rPr>
              <a:t>– обучающая цель.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Новизна опыта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Согласно федеральному государственному образовательному стандарту нового поколения учителя должны развивать личность, прежде всего через формирование универсальных учебных действий (УУД), которые выступают инвариантной основой образовательного и воспитательного процесса.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Одна из главных функций универсальных учебных действий </a:t>
            </a:r>
            <a:r>
              <a:rPr lang="ru-RU" b="1" dirty="0" smtClean="0">
                <a:solidFill>
                  <a:srgbClr val="002060"/>
                </a:solidFill>
              </a:rPr>
              <a:t>включает: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обеспечение возможностей обучающегося </a:t>
            </a:r>
            <a:r>
              <a:rPr lang="ru-RU" b="1" dirty="0" smtClean="0">
                <a:solidFill>
                  <a:srgbClr val="C00000"/>
                </a:solidFill>
              </a:rPr>
              <a:t>самостоятельно</a:t>
            </a:r>
            <a:r>
              <a:rPr lang="ru-RU" b="1" dirty="0" smtClean="0">
                <a:solidFill>
                  <a:srgbClr val="002060"/>
                </a:solidFill>
              </a:rPr>
              <a:t> осуществлять деятельность учения, ставить учебные цели, искать и использовать необходимые средства способы достижения, контролировать и оценивать процесс и результаты своей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Desktop\кни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1331218" cy="19302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 descr="C:\Users\Администратор\Desktop\фле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060848"/>
            <a:ext cx="2640510" cy="34653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Компоненты УМК  </a:t>
            </a:r>
            <a:r>
              <a:rPr lang="ru-RU" b="1" i="1" dirty="0" smtClean="0">
                <a:solidFill>
                  <a:srgbClr val="002060"/>
                </a:solidFill>
              </a:rPr>
              <a:t>«Английский в фокусе 2» </a:t>
            </a:r>
            <a:r>
              <a:rPr lang="en-US" b="1" i="1" dirty="0" smtClean="0">
                <a:solidFill>
                  <a:srgbClr val="002060"/>
                </a:solidFill>
              </a:rPr>
              <a:t>Spotlight</a:t>
            </a:r>
            <a:r>
              <a:rPr lang="ru-RU" b="1" i="1" dirty="0" smtClean="0">
                <a:solidFill>
                  <a:srgbClr val="002060"/>
                </a:solidFill>
              </a:rPr>
              <a:t> 2: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УМК «Английский в фокусе 2»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Учебник (</a:t>
            </a:r>
            <a:r>
              <a:rPr lang="ru-RU" b="1" i="1" dirty="0" err="1" smtClean="0">
                <a:solidFill>
                  <a:srgbClr val="002060"/>
                </a:solidFill>
              </a:rPr>
              <a:t>Student's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Book</a:t>
            </a:r>
            <a:r>
              <a:rPr lang="ru-RU" b="1" i="1" dirty="0" smtClean="0">
                <a:solidFill>
                  <a:srgbClr val="002060"/>
                </a:solidFill>
              </a:rPr>
              <a:t>)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Рабочая тетрадь (</a:t>
            </a:r>
            <a:r>
              <a:rPr lang="ru-RU" b="1" i="1" dirty="0" err="1" smtClean="0">
                <a:solidFill>
                  <a:srgbClr val="002060"/>
                </a:solidFill>
              </a:rPr>
              <a:t>Workbook</a:t>
            </a:r>
            <a:r>
              <a:rPr lang="ru-RU" b="1" i="1" dirty="0" smtClean="0">
                <a:solidFill>
                  <a:srgbClr val="002060"/>
                </a:solidFill>
              </a:rPr>
              <a:t>)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Языковой портфель (</a:t>
            </a:r>
            <a:r>
              <a:rPr lang="en-US" b="1" i="1" dirty="0" smtClean="0">
                <a:solidFill>
                  <a:srgbClr val="002060"/>
                </a:solidFill>
              </a:rPr>
              <a:t>My Language Portfolio</a:t>
            </a:r>
            <a:r>
              <a:rPr lang="ru-RU" b="1" i="1" dirty="0" smtClean="0">
                <a:solidFill>
                  <a:srgbClr val="002060"/>
                </a:solidFill>
              </a:rPr>
              <a:t>)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Книга для учителя (</a:t>
            </a:r>
            <a:r>
              <a:rPr lang="ru-RU" b="1" i="1" dirty="0" err="1" smtClean="0">
                <a:solidFill>
                  <a:srgbClr val="002060"/>
                </a:solidFill>
              </a:rPr>
              <a:t>Teacher's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Book</a:t>
            </a:r>
            <a:r>
              <a:rPr lang="ru-RU" b="1" i="1" dirty="0" smtClean="0">
                <a:solidFill>
                  <a:srgbClr val="002060"/>
                </a:solidFill>
              </a:rPr>
              <a:t>)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Контрольные задания (</a:t>
            </a:r>
            <a:r>
              <a:rPr lang="ru-RU" b="1" i="1" dirty="0" err="1" smtClean="0">
                <a:solidFill>
                  <a:srgbClr val="002060"/>
                </a:solidFill>
              </a:rPr>
              <a:t>Test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Booklet</a:t>
            </a:r>
            <a:r>
              <a:rPr lang="ru-RU" b="1" i="1" dirty="0" smtClean="0">
                <a:solidFill>
                  <a:srgbClr val="002060"/>
                </a:solidFill>
              </a:rPr>
              <a:t>)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Буклет с раздаточным материалом (</a:t>
            </a:r>
            <a:r>
              <a:rPr lang="ru-RU" b="1" i="1" dirty="0" err="1" smtClean="0">
                <a:solidFill>
                  <a:srgbClr val="002060"/>
                </a:solidFill>
              </a:rPr>
              <a:t>Picture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Flashcards</a:t>
            </a:r>
            <a:r>
              <a:rPr lang="ru-RU" b="1" i="1" dirty="0" smtClean="0">
                <a:solidFill>
                  <a:srgbClr val="002060"/>
                </a:solidFill>
              </a:rPr>
              <a:t>) и плакаты;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Аудиокассеты/CD для работы в классе 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Аудиокассеты/CD для самостоятельной работы дома;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Видеокассета </a:t>
            </a:r>
            <a:r>
              <a:rPr lang="ru-RU" b="1" i="1" dirty="0" err="1" smtClean="0">
                <a:solidFill>
                  <a:srgbClr val="002060"/>
                </a:solidFill>
              </a:rPr>
              <a:t>www.spotlightonrussia.ru</a:t>
            </a:r>
            <a:r>
              <a:rPr lang="ru-RU" b="1" i="1" dirty="0" smtClean="0">
                <a:solidFill>
                  <a:srgbClr val="002060"/>
                </a:solidFill>
              </a:rPr>
              <a:t> сайт учебного курса Компоненты УМК.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</a:t>
            </a:r>
            <a:r>
              <a:rPr lang="ru-RU" b="1" i="1" dirty="0" smtClean="0">
                <a:solidFill>
                  <a:srgbClr val="002060"/>
                </a:solidFill>
              </a:rPr>
              <a:t>одули  и задачи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Модуль 1</a:t>
            </a:r>
            <a:r>
              <a:rPr lang="ru-RU" i="1" dirty="0" smtClean="0">
                <a:solidFill>
                  <a:srgbClr val="002060"/>
                </a:solidFill>
              </a:rPr>
              <a:t>: </a:t>
            </a:r>
            <a:r>
              <a:rPr lang="ru-RU" i="1" dirty="0" err="1" smtClean="0">
                <a:solidFill>
                  <a:srgbClr val="002060"/>
                </a:solidFill>
              </a:rPr>
              <a:t>MyHome</a:t>
            </a:r>
            <a:r>
              <a:rPr lang="ru-RU" i="1" dirty="0" smtClean="0">
                <a:solidFill>
                  <a:srgbClr val="002060"/>
                </a:solidFill>
              </a:rPr>
              <a:t>! — научить называть и описывать предметы мебели и части дома.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Модуль 2: </a:t>
            </a:r>
            <a:r>
              <a:rPr lang="ru-RU" i="1" dirty="0" err="1" smtClean="0">
                <a:solidFill>
                  <a:srgbClr val="002060"/>
                </a:solidFill>
              </a:rPr>
              <a:t>MyBirthday</a:t>
            </a:r>
            <a:r>
              <a:rPr lang="ru-RU" i="1" dirty="0" smtClean="0">
                <a:solidFill>
                  <a:srgbClr val="002060"/>
                </a:solidFill>
              </a:rPr>
              <a:t>! — научить говорить о возрасте, дне рождения и еде.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Модуль 3: </a:t>
            </a:r>
            <a:r>
              <a:rPr lang="ru-RU" i="1" dirty="0" err="1" smtClean="0">
                <a:solidFill>
                  <a:srgbClr val="002060"/>
                </a:solidFill>
              </a:rPr>
              <a:t>MyAnimals</a:t>
            </a:r>
            <a:r>
              <a:rPr lang="ru-RU" i="1" dirty="0" smtClean="0">
                <a:solidFill>
                  <a:srgbClr val="002060"/>
                </a:solidFill>
              </a:rPr>
              <a:t>! — научить называть животных, говорить о том, что они умеют/не умеют делать.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Модуль 4: </a:t>
            </a:r>
            <a:r>
              <a:rPr lang="ru-RU" i="1" dirty="0" err="1" smtClean="0">
                <a:solidFill>
                  <a:srgbClr val="002060"/>
                </a:solidFill>
              </a:rPr>
              <a:t>MyToys</a:t>
            </a:r>
            <a:r>
              <a:rPr lang="ru-RU" i="1" dirty="0" smtClean="0">
                <a:solidFill>
                  <a:srgbClr val="002060"/>
                </a:solidFill>
              </a:rPr>
              <a:t>! — научить называть игрушки, говорить, где они находятся, описывать </a:t>
            </a:r>
            <a:r>
              <a:rPr lang="ru-RU" b="1" i="1" dirty="0" smtClean="0">
                <a:solidFill>
                  <a:srgbClr val="002060"/>
                </a:solidFill>
              </a:rPr>
              <a:t>внешность.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Модуль 5: </a:t>
            </a:r>
            <a:r>
              <a:rPr lang="ru-RU" i="1" dirty="0" err="1" smtClean="0">
                <a:solidFill>
                  <a:srgbClr val="002060"/>
                </a:solidFill>
              </a:rPr>
              <a:t>MyHolidays</a:t>
            </a:r>
            <a:r>
              <a:rPr lang="ru-RU" i="1" dirty="0" smtClean="0">
                <a:solidFill>
                  <a:srgbClr val="002060"/>
                </a:solidFill>
              </a:rPr>
              <a:t>! — научить говорить о погоде, одежде, каникулах и временах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Разделы</a:t>
            </a:r>
            <a:r>
              <a:rPr lang="ru-RU" b="1" i="1" dirty="0" smtClean="0">
                <a:solidFill>
                  <a:srgbClr val="002060"/>
                </a:solidFill>
              </a:rPr>
              <a:t>: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Portfolio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Spotlight on the UK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Fun at school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Now I know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Администратор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636912"/>
            <a:ext cx="2021756" cy="28342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D467A8"/>
      </a:dk1>
      <a:lt1>
        <a:srgbClr val="FFFFFF"/>
      </a:lt1>
      <a:dk2>
        <a:srgbClr val="E29AC5"/>
      </a:dk2>
      <a:lt2>
        <a:srgbClr val="C9C2D1"/>
      </a:lt2>
      <a:accent1>
        <a:srgbClr val="C7AED6"/>
      </a:accent1>
      <a:accent2>
        <a:srgbClr val="D467A8"/>
      </a:accent2>
      <a:accent3>
        <a:srgbClr val="E29AC5"/>
      </a:accent3>
      <a:accent4>
        <a:srgbClr val="E29AC5"/>
      </a:accent4>
      <a:accent5>
        <a:srgbClr val="7E6BC9"/>
      </a:accent5>
      <a:accent6>
        <a:srgbClr val="A379BB"/>
      </a:accent6>
      <a:hlink>
        <a:srgbClr val="C7AED6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588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    Защита проектов       Анализ УМК  «Английский в фокусе 2»Spotlight 2  как средство повышения мотивации к обучению на уроках английского языка в начальной школе </vt:lpstr>
      <vt:lpstr>      Актуальность опыта Обучение иностранному языку позволяет как можно раньше получить непосредственный доступ к ценностям мировой культуры, в особенности к культурным ценностям страны изучаемого языка, что плодотворно сказывается на развитие ребенка как личности. Именно этим объясняется актуальность моей работы.</vt:lpstr>
      <vt:lpstr>Слайд 3</vt:lpstr>
      <vt:lpstr>Слайд 4</vt:lpstr>
      <vt:lpstr>Теоретическая база опыта </vt:lpstr>
      <vt:lpstr>Новизна опыта </vt:lpstr>
      <vt:lpstr>Слайд 7</vt:lpstr>
      <vt:lpstr>Слайд 8</vt:lpstr>
      <vt:lpstr>Слайд 9</vt:lpstr>
      <vt:lpstr>Слайд 10</vt:lpstr>
      <vt:lpstr>Слайд 11</vt:lpstr>
      <vt:lpstr>УМК «Английский в фокусе 2» Итоговый контроль изученных модулей</vt:lpstr>
      <vt:lpstr>УМК «Английский в фокусе 2» Результаты анкетирования родителей в процентном соотношении:  </vt:lpstr>
      <vt:lpstr>Выводы:</vt:lpstr>
      <vt:lpstr>СПАСИБО ЗА ВНИМАНИЕ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проектов       Анализ УМК  «Английский в фокусе 2»Spotlight 2  как средство повышения мотивации к обучению на уроках английского языка в начальной школе</dc:title>
  <dc:creator>XTreme.ws</dc:creator>
  <cp:lastModifiedBy>XTreme.ws</cp:lastModifiedBy>
  <cp:revision>5</cp:revision>
  <dcterms:created xsi:type="dcterms:W3CDTF">2014-03-18T00:31:13Z</dcterms:created>
  <dcterms:modified xsi:type="dcterms:W3CDTF">2014-03-18T01:20:18Z</dcterms:modified>
</cp:coreProperties>
</file>