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7" r:id="rId2"/>
    <p:sldId id="282" r:id="rId3"/>
    <p:sldId id="284" r:id="rId4"/>
    <p:sldId id="258" r:id="rId5"/>
    <p:sldId id="283" r:id="rId6"/>
    <p:sldId id="265" r:id="rId7"/>
    <p:sldId id="264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69" r:id="rId18"/>
    <p:sldId id="270" r:id="rId19"/>
    <p:sldId id="271" r:id="rId20"/>
    <p:sldId id="296" r:id="rId21"/>
    <p:sldId id="286" r:id="rId22"/>
    <p:sldId id="280" r:id="rId23"/>
    <p:sldId id="285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7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7" y="232"/>
              <a:ext cx="1861" cy="3632"/>
              <a:chOff x="3005" y="771"/>
              <a:chExt cx="1861" cy="3632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1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0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0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8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8" y="1321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5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6" y="115"/>
              <a:ext cx="356" cy="608"/>
              <a:chOff x="1734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4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3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7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1"/>
              <a:ext cx="500" cy="500"/>
              <a:chOff x="1727" y="873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3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1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4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166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166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F430-4B66-4D77-A224-CA83601AAC63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0F71E-1CD7-4D92-9BFA-6FBE4F8BB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32919-3410-4135-B521-85CCD9B7E4F2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178C0-0CDD-46B9-B14B-1CF745971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465BB-CB8E-4339-9745-A2EDD4A41005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14D1-CA24-49F5-A0EA-6D1AE6693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3854-9032-40EA-842A-B9B2419D2E8F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64B04-578C-4AED-B0BE-29A095F88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914F5-0018-45E3-B3F0-277C0DEA4F72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2CB11-8A05-4CF3-AAC6-D12440613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DC492-7FF6-4458-8D08-A4A77C989C2E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29474-6F45-4E9F-A07D-3746EAB75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4FF6F-1812-4972-A76F-5B952F094E40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2465B-A932-42BC-AD17-5E0D1B17D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DC9A0-12DF-485F-8053-6EB510729117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B7CF-AE95-47A3-91BD-FC849549F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59F36-D159-462B-8888-AD5CE1B467B2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550A-43FD-4151-9900-82D538317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F0DBD-BE71-467A-A585-9EC428CE4BBA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7321D-38C0-4572-8369-014DFF5B2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920BF-9FD5-4AF5-976B-71DED22041EC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A851-12DE-40F1-9919-11F27A007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1059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1059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59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59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060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1060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0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0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0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0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1060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0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1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7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10612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13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1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1061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1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1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1062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2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62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062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2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2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2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2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2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2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3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3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3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3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3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3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3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063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63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D59B70A-AC10-4981-8CD7-A56E61E22D84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11064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64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36FBC04-94D3-43DC-8374-3147CEA37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8.xml"/><Relationship Id="rId1" Type="http://schemas.openxmlformats.org/officeDocument/2006/relationships/audio" Target="file:///H:\Documents%20and%20Settings\&#1045;&#1083;&#1077;&#1085;&#1072;\&#1052;&#1086;&#1080;%20&#1076;&#1086;&#1082;&#1091;&#1084;&#1077;&#1085;&#1090;&#1099;\&#1055;&#1088;&#1077;&#1079;&#1077;&#1085;&#1090;&#1072;&#1094;&#1080;&#1103;%20&#1082;%20&#1091;&#1088;&#1086;&#1082;&#1091;\Zvuk-vetra(muzofon.com).mp3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8.xml"/><Relationship Id="rId1" Type="http://schemas.openxmlformats.org/officeDocument/2006/relationships/audio" Target="file:///H:\Documents%20and%20Settings\&#1045;&#1083;&#1077;&#1085;&#1072;\&#1052;&#1086;&#1080;%20&#1076;&#1086;&#1082;&#1091;&#1084;&#1077;&#1085;&#1090;&#1099;\&#1055;&#1088;&#1077;&#1079;&#1077;&#1085;&#1090;&#1072;&#1094;&#1080;&#1103;%20&#1082;%20&#1091;&#1088;&#1086;&#1082;&#1091;\0071.mp3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8.xml"/><Relationship Id="rId1" Type="http://schemas.openxmlformats.org/officeDocument/2006/relationships/audio" Target="file:///H:\Documents%20and%20Settings\&#1045;&#1083;&#1077;&#1085;&#1072;\&#1052;&#1086;&#1080;%20&#1076;&#1086;&#1082;&#1091;&#1084;&#1077;&#1085;&#1090;&#1099;\&#1055;&#1088;&#1077;&#1079;&#1077;&#1085;&#1090;&#1072;&#1094;&#1080;&#1103;%20&#1082;%20&#1091;&#1088;&#1086;&#1082;&#1091;\Zvuki-prirody-Raskat-groma(muzofon.com).mp3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Documents%20and%20Settings\&#1045;&#1083;&#1077;&#1085;&#1072;\&#1052;&#1086;&#1080;%20&#1076;&#1086;&#1082;&#1091;&#1084;&#1077;&#1085;&#1090;&#1099;\&#1055;&#1088;&#1077;&#1079;&#1077;&#1085;&#1090;&#1072;&#1094;&#1080;&#1103;%20&#1082;%20&#1091;&#1088;&#1086;&#1082;&#1091;\04_-_Lesson_2._Ex._2.1)_p._87.mp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571500"/>
            <a:ext cx="7929562" cy="414337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tx1"/>
                </a:solidFill>
                <a:latin typeface="Comic Sans MS" pitchFamily="66" charset="0"/>
              </a:rPr>
              <a:t>We see, hear, speak, do and all will be OK!</a:t>
            </a:r>
            <a:endParaRPr lang="ru-RU" sz="8000" dirty="0"/>
          </a:p>
        </p:txBody>
      </p:sp>
      <p:pic>
        <p:nvPicPr>
          <p:cNvPr id="4099" name="Picture 10" descr="http://img0.liveinternet.ru/images/attach/b/0/14834/14834843_404eff842b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26405">
            <a:off x="554038" y="4656138"/>
            <a:ext cx="2416175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http://im2-tub-ru.yandex.net/i?id=238315188-0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4643438"/>
            <a:ext cx="2751138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214688" cy="2084388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Snowy</a:t>
            </a:r>
            <a:r>
              <a:rPr lang="en-US" sz="8800" dirty="0" smtClean="0"/>
              <a:t> </a:t>
            </a:r>
            <a:endParaRPr lang="ru-RU" sz="8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/>
          <a:lstStyle/>
          <a:p>
            <a:pPr algn="ctr"/>
            <a:endParaRPr lang="en-US" sz="7200" b="1" smtClean="0"/>
          </a:p>
          <a:p>
            <a:pPr algn="ctr"/>
            <a:r>
              <a:rPr lang="en-US" sz="6000" b="1" smtClean="0"/>
              <a:t>It’s snowy.</a:t>
            </a:r>
            <a:endParaRPr lang="ru-RU" sz="6000" b="1" smtClean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164"/>
          <a:stretch>
            <a:fillRect/>
          </a:stretch>
        </p:blipFill>
        <p:spPr>
          <a:xfrm>
            <a:off x="3357563" y="785813"/>
            <a:ext cx="5767387" cy="5286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214688" cy="2084388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Sunny</a:t>
            </a:r>
            <a:r>
              <a:rPr lang="en-US" sz="8800" dirty="0" smtClean="0"/>
              <a:t> </a:t>
            </a:r>
            <a:endParaRPr lang="ru-RU" sz="8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500188"/>
            <a:ext cx="3465513" cy="4625975"/>
          </a:xfrm>
        </p:spPr>
        <p:txBody>
          <a:bodyPr/>
          <a:lstStyle/>
          <a:p>
            <a:pPr algn="ctr"/>
            <a:endParaRPr lang="en-US" sz="7200" b="1" smtClean="0"/>
          </a:p>
          <a:p>
            <a:pPr algn="ctr"/>
            <a:r>
              <a:rPr lang="en-US" sz="6000" b="1" smtClean="0"/>
              <a:t>It’s sunny.</a:t>
            </a:r>
            <a:endParaRPr lang="ru-RU" sz="6000" b="1" smtClean="0"/>
          </a:p>
        </p:txBody>
      </p:sp>
      <p:pic>
        <p:nvPicPr>
          <p:cNvPr id="14340" name="Содержимое 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7475" y="273050"/>
            <a:ext cx="5002213" cy="58531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214688" cy="2084388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Windy</a:t>
            </a:r>
            <a:r>
              <a:rPr lang="en-US" sz="8800" dirty="0" smtClean="0"/>
              <a:t> </a:t>
            </a:r>
            <a:endParaRPr lang="ru-RU" sz="8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500188"/>
            <a:ext cx="3465513" cy="4625975"/>
          </a:xfrm>
        </p:spPr>
        <p:txBody>
          <a:bodyPr/>
          <a:lstStyle/>
          <a:p>
            <a:pPr algn="ctr"/>
            <a:endParaRPr lang="en-US" sz="7200" b="1" smtClean="0"/>
          </a:p>
          <a:p>
            <a:pPr algn="ctr"/>
            <a:r>
              <a:rPr lang="en-US" sz="6000" b="1" smtClean="0"/>
              <a:t>It’s windy.</a:t>
            </a:r>
            <a:endParaRPr lang="ru-RU" sz="6000" b="1" smtClean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1164"/>
          <a:stretch>
            <a:fillRect/>
          </a:stretch>
        </p:blipFill>
        <p:spPr>
          <a:xfrm>
            <a:off x="3214688" y="571500"/>
            <a:ext cx="5929312" cy="5429250"/>
          </a:xfrm>
          <a:noFill/>
        </p:spPr>
      </p:pic>
      <p:pic>
        <p:nvPicPr>
          <p:cNvPr id="11" name="Zvuk-vetr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29625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83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214688" cy="116205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Rainy</a:t>
            </a:r>
            <a:r>
              <a:rPr lang="en-US" sz="8800" dirty="0" smtClean="0"/>
              <a:t> </a:t>
            </a:r>
            <a:endParaRPr lang="ru-RU" sz="8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1435100"/>
            <a:ext cx="3251200" cy="4691063"/>
          </a:xfrm>
        </p:spPr>
        <p:txBody>
          <a:bodyPr/>
          <a:lstStyle/>
          <a:p>
            <a:pPr algn="ctr"/>
            <a:endParaRPr lang="en-US" sz="7200" b="1" smtClean="0"/>
          </a:p>
          <a:p>
            <a:pPr algn="ctr"/>
            <a:r>
              <a:rPr lang="en-US" sz="7200" b="1" smtClean="0"/>
              <a:t>It’s rainy.</a:t>
            </a:r>
            <a:endParaRPr lang="ru-RU" sz="7200" b="1" smtClean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1317"/>
          <a:stretch>
            <a:fillRect/>
          </a:stretch>
        </p:blipFill>
        <p:spPr>
          <a:xfrm>
            <a:off x="3286125" y="642938"/>
            <a:ext cx="5715000" cy="5357812"/>
          </a:xfrm>
          <a:noFill/>
        </p:spPr>
      </p:pic>
      <p:pic>
        <p:nvPicPr>
          <p:cNvPr id="8" name="007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29625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49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357563" cy="116205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Stormy</a:t>
            </a:r>
            <a:r>
              <a:rPr lang="en-US" sz="8800" dirty="0" smtClean="0"/>
              <a:t> </a:t>
            </a:r>
            <a:endParaRPr lang="ru-RU" sz="8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/>
          <a:lstStyle/>
          <a:p>
            <a:pPr algn="ctr"/>
            <a:endParaRPr lang="en-US" sz="7200" b="1" smtClean="0"/>
          </a:p>
          <a:p>
            <a:pPr algn="ctr"/>
            <a:r>
              <a:rPr lang="en-US" sz="6000" b="1" smtClean="0"/>
              <a:t>It’s stormy.</a:t>
            </a:r>
            <a:endParaRPr lang="ru-RU" sz="6000" b="1" smtClean="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1317"/>
          <a:stretch>
            <a:fillRect/>
          </a:stretch>
        </p:blipFill>
        <p:spPr>
          <a:xfrm>
            <a:off x="3571875" y="857250"/>
            <a:ext cx="5429250" cy="5000625"/>
          </a:xfrm>
          <a:noFill/>
        </p:spPr>
      </p:pic>
      <p:pic>
        <p:nvPicPr>
          <p:cNvPr id="9" name="Zvuki-prirody-Raskat-grom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01063" y="592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6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357563" cy="116205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Cloudy</a:t>
            </a:r>
            <a:r>
              <a:rPr lang="en-US" sz="8800" dirty="0" smtClean="0"/>
              <a:t> </a:t>
            </a:r>
            <a:endParaRPr lang="ru-RU" sz="8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/>
          <a:lstStyle/>
          <a:p>
            <a:pPr algn="ctr"/>
            <a:endParaRPr lang="en-US" sz="7200" b="1" smtClean="0"/>
          </a:p>
          <a:p>
            <a:pPr algn="ctr"/>
            <a:r>
              <a:rPr lang="en-US" sz="6000" b="1" smtClean="0"/>
              <a:t>It’s cloudy.</a:t>
            </a:r>
            <a:endParaRPr lang="ru-RU" sz="6000" b="1" smtClean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450"/>
          <a:stretch>
            <a:fillRect/>
          </a:stretch>
        </p:blipFill>
        <p:spPr>
          <a:xfrm>
            <a:off x="3286125" y="571500"/>
            <a:ext cx="5773738" cy="5429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357563" cy="116205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Foggy</a:t>
            </a:r>
            <a:r>
              <a:rPr lang="en-US" sz="8800" dirty="0" smtClean="0"/>
              <a:t> </a:t>
            </a:r>
            <a:endParaRPr lang="ru-RU" sz="8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/>
          <a:lstStyle/>
          <a:p>
            <a:pPr algn="ctr"/>
            <a:endParaRPr lang="en-US" sz="7200" b="1" smtClean="0"/>
          </a:p>
          <a:p>
            <a:pPr algn="ctr"/>
            <a:r>
              <a:rPr lang="en-US" sz="6000" b="1" smtClean="0"/>
              <a:t>It’s foggy.</a:t>
            </a:r>
            <a:endParaRPr lang="ru-RU" sz="6000" b="1" smtClean="0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450"/>
          <a:stretch>
            <a:fillRect/>
          </a:stretch>
        </p:blipFill>
        <p:spPr>
          <a:xfrm>
            <a:off x="3201988" y="642938"/>
            <a:ext cx="5684837" cy="5643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14313"/>
            <a:ext cx="8429625" cy="85725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313" y="857250"/>
            <a:ext cx="8715375" cy="57864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000" b="1" smtClean="0">
                <a:latin typeface="Comic Sans MS" pitchFamily="66" charset="0"/>
              </a:rPr>
              <a:t>I like summer because </a:t>
            </a:r>
          </a:p>
          <a:p>
            <a:pPr algn="ctr" eaLnBrk="1" hangingPunct="1">
              <a:buFontTx/>
              <a:buNone/>
            </a:pPr>
            <a:r>
              <a:rPr lang="en-US" sz="6000" b="1" smtClean="0">
                <a:latin typeface="Comic Sans MS" pitchFamily="66" charset="0"/>
              </a:rPr>
              <a:t>it is sunny.</a:t>
            </a:r>
          </a:p>
          <a:p>
            <a:pPr algn="ctr" eaLnBrk="1" hangingPunct="1">
              <a:buFontTx/>
              <a:buNone/>
            </a:pPr>
            <a:endParaRPr lang="en-US" sz="1100" b="1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sz="8000" b="1" smtClean="0">
                <a:latin typeface="Comic Sans MS" pitchFamily="66" charset="0"/>
              </a:rPr>
              <a:t>I like… because </a:t>
            </a:r>
          </a:p>
          <a:p>
            <a:pPr algn="ctr" eaLnBrk="1" hangingPunct="1">
              <a:buFontTx/>
              <a:buNone/>
            </a:pPr>
            <a:r>
              <a:rPr lang="en-US" sz="8000" b="1" smtClean="0">
                <a:latin typeface="Comic Sans MS" pitchFamily="66" charset="0"/>
              </a:rPr>
              <a:t>it is… </a:t>
            </a:r>
            <a:endParaRPr lang="ru-RU" sz="8000" b="1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01125" cy="10731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Comic Sans MS" pitchFamily="66" charset="0"/>
              </a:rPr>
              <a:t>Read the text and answer </a:t>
            </a:r>
            <a:br>
              <a:rPr lang="en-US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Comic Sans MS" pitchFamily="66" charset="0"/>
              </a:rPr>
              <a:t>the question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42875" y="1000125"/>
            <a:ext cx="9001125" cy="5715000"/>
          </a:xfrm>
        </p:spPr>
        <p:txBody>
          <a:bodyPr/>
          <a:lstStyle/>
          <a:p>
            <a:pPr eaLnBrk="1" hangingPunct="1"/>
            <a:r>
              <a:rPr lang="en-US" sz="4400" smtClean="0">
                <a:latin typeface="Comic Sans MS" pitchFamily="66" charset="0"/>
              </a:rPr>
              <a:t>1: What is the weather like in </a:t>
            </a:r>
            <a:r>
              <a:rPr lang="en-US" sz="4400" b="1" smtClean="0">
                <a:latin typeface="Comic Sans MS" pitchFamily="66" charset="0"/>
              </a:rPr>
              <a:t>winter?</a:t>
            </a:r>
          </a:p>
          <a:p>
            <a:pPr eaLnBrk="1" hangingPunct="1"/>
            <a:r>
              <a:rPr lang="en-US" sz="4400" smtClean="0">
                <a:latin typeface="Comic Sans MS" pitchFamily="66" charset="0"/>
              </a:rPr>
              <a:t>2: What is the weather like in </a:t>
            </a:r>
            <a:r>
              <a:rPr lang="en-US" sz="4400" b="1" smtClean="0">
                <a:latin typeface="Comic Sans MS" pitchFamily="66" charset="0"/>
              </a:rPr>
              <a:t>spring?</a:t>
            </a:r>
          </a:p>
          <a:p>
            <a:pPr eaLnBrk="1" hangingPunct="1"/>
            <a:r>
              <a:rPr lang="en-US" sz="4400" smtClean="0">
                <a:latin typeface="Comic Sans MS" pitchFamily="66" charset="0"/>
              </a:rPr>
              <a:t>3: What is the weather like in </a:t>
            </a:r>
            <a:r>
              <a:rPr lang="en-US" sz="4400" b="1" smtClean="0">
                <a:latin typeface="Comic Sans MS" pitchFamily="66" charset="0"/>
              </a:rPr>
              <a:t>summer?</a:t>
            </a:r>
          </a:p>
          <a:p>
            <a:pPr eaLnBrk="1" hangingPunct="1"/>
            <a:r>
              <a:rPr lang="en-US" sz="4400" smtClean="0">
                <a:latin typeface="Comic Sans MS" pitchFamily="66" charset="0"/>
              </a:rPr>
              <a:t>4: What is the weather like in </a:t>
            </a:r>
            <a:r>
              <a:rPr lang="en-US" sz="4400" b="1" smtClean="0">
                <a:latin typeface="Comic Sans MS" pitchFamily="66" charset="0"/>
              </a:rPr>
              <a:t>autumn?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1826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66"/>
                </a:solidFill>
                <a:latin typeface="Comic Sans MS" pitchFamily="66" charset="0"/>
              </a:rPr>
              <a:t>What is the weather like in your region?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8715375" cy="4786312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winter it’s…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spring it’s…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summer it’s…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autumn it’s…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571500"/>
            <a:ext cx="8143875" cy="4214813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tx1"/>
                </a:solidFill>
                <a:latin typeface="Comic Sans MS" pitchFamily="66" charset="0"/>
              </a:rPr>
              <a:t>What is the weather like in Britain?</a:t>
            </a:r>
            <a:endParaRPr lang="ru-RU" sz="8000" dirty="0"/>
          </a:p>
        </p:txBody>
      </p:sp>
      <p:pic>
        <p:nvPicPr>
          <p:cNvPr id="5123" name="Picture 4" descr="http://cs9954.userapi.com/u17811913/-14/x_9f200e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0900" y="4619625"/>
            <a:ext cx="31067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http://www.turoboz.ru/cmsdb/article_images/images/20131402_1205245023_WindRainES_800x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849813"/>
            <a:ext cx="3071813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5326062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latin typeface="Comic Sans MS" pitchFamily="66" charset="0"/>
              </a:rPr>
              <a:t>What is the winter like in Scotland?</a:t>
            </a:r>
            <a:br>
              <a:rPr lang="en-US" sz="6000" b="1" dirty="0" smtClean="0">
                <a:latin typeface="Comic Sans MS" pitchFamily="66" charset="0"/>
              </a:rPr>
            </a:br>
            <a:r>
              <a:rPr lang="en-US" sz="6000" b="1" dirty="0" smtClean="0">
                <a:latin typeface="Comic Sans MS" pitchFamily="66" charset="0"/>
              </a:rPr>
              <a:t/>
            </a:r>
            <a:br>
              <a:rPr lang="en-US" sz="6000" b="1" dirty="0" smtClean="0">
                <a:latin typeface="Comic Sans MS" pitchFamily="66" charset="0"/>
              </a:rPr>
            </a:br>
            <a:r>
              <a:rPr lang="en-US" sz="6000" b="1" dirty="0" smtClean="0">
                <a:latin typeface="Comic Sans MS" pitchFamily="66" charset="0"/>
              </a:rPr>
              <a:t>What is the winter like in England?</a:t>
            </a:r>
            <a:endParaRPr lang="ru-RU" sz="6000" b="1" dirty="0">
              <a:latin typeface="Comic Sans MS" pitchFamily="66" charset="0"/>
            </a:endParaRPr>
          </a:p>
        </p:txBody>
      </p:sp>
      <p:pic>
        <p:nvPicPr>
          <p:cNvPr id="4" name="04_-_Lesson_2._Ex._2.1)_p._87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25" y="5857875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9683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66"/>
                </a:solidFill>
                <a:latin typeface="Comic Sans MS" pitchFamily="66" charset="0"/>
              </a:rPr>
              <a:t>Match the weather symbols </a:t>
            </a:r>
            <a:br>
              <a:rPr lang="en-US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000066"/>
                </a:solidFill>
                <a:latin typeface="Comic Sans MS" pitchFamily="66" charset="0"/>
              </a:rPr>
              <a:t>to the words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715375" cy="5715000"/>
          </a:xfrm>
        </p:spPr>
        <p:txBody>
          <a:bodyPr/>
          <a:lstStyle/>
          <a:p>
            <a:pPr>
              <a:defRPr/>
            </a:pP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57313" y="1000125"/>
          <a:ext cx="6143625" cy="5662613"/>
        </p:xfrm>
        <a:graphic>
          <a:graphicData uri="http://schemas.openxmlformats.org/presentationml/2006/ole">
            <p:oleObj spid="_x0000_s1026" name="Acrobat Document" r:id="rId3" imgW="5695851" imgH="8057908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2541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latin typeface="Comic Sans MS" pitchFamily="66" charset="0"/>
              </a:rPr>
              <a:t>Check each other</a:t>
            </a:r>
            <a:endParaRPr lang="ru-RU" sz="6600" b="1" dirty="0">
              <a:latin typeface="Comic Sans MS" pitchFamily="66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75" y="1600200"/>
          <a:ext cx="88582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80"/>
                <a:gridCol w="2445290"/>
                <a:gridCol w="553638"/>
                <a:gridCol w="2399132"/>
                <a:gridCol w="599796"/>
                <a:gridCol w="23529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Sunny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Hot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/>
                          </a:solidFill>
                        </a:rPr>
                        <a:t>Windy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1" dirty="0" smtClean="0"/>
                        <a:t>2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/>
                        <a:t>Rainy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/>
                        <a:t>5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/>
                        <a:t>Cold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/>
                        <a:t>8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/>
                        <a:t>Snowy</a:t>
                      </a:r>
                      <a:endParaRPr lang="ru-RU" sz="4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1" dirty="0" smtClean="0"/>
                        <a:t>3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/>
                        <a:t>Cloudy 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/>
                        <a:t>6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/>
                        <a:t>Warm 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smtClean="0"/>
                        <a:t>9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Stormy 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000066"/>
                </a:solidFill>
                <a:latin typeface="Comic Sans MS" pitchFamily="66" charset="0"/>
              </a:rPr>
              <a:t>Home task </a:t>
            </a:r>
            <a:endParaRPr lang="ru-RU" sz="66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8715375" cy="4786312"/>
          </a:xfrm>
        </p:spPr>
        <p:txBody>
          <a:bodyPr/>
          <a:lstStyle/>
          <a:p>
            <a:pPr>
              <a:defRPr/>
            </a:pP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6000" b="1" dirty="0" smtClean="0"/>
              <a:t>AB ex. 2, p.</a:t>
            </a:r>
            <a:r>
              <a:rPr lang="ru-RU" sz="6000" b="1" dirty="0" smtClean="0"/>
              <a:t>63</a:t>
            </a:r>
            <a:r>
              <a:rPr lang="en-US" sz="6000" b="1" dirty="0" smtClean="0"/>
              <a:t> 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14313"/>
            <a:ext cx="7786687" cy="928687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dirty="0" smtClean="0">
                <a:latin typeface="Comic Sans MS" pitchFamily="66" charset="0"/>
              </a:rPr>
              <a:t>Choose the drawing that reflects your spirits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26627" name="Picture 3" descr="H:\Documents and Settings\Елена\Рабочий стол\смайлики для рефлексии\a_brief_history_of_smiley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000250"/>
            <a:ext cx="2738437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:\Documents and Settings\Елена\Рабочий стол\смайлики для рефлексии\s54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571875"/>
            <a:ext cx="288131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H:\Documents and Settings\Елена\Рабочий стол\смайлики для рефлексии\smileworld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714500"/>
            <a:ext cx="27733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2913" y="103188"/>
            <a:ext cx="8243887" cy="265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200"/>
          </a:p>
        </p:txBody>
      </p:sp>
      <p:sp>
        <p:nvSpPr>
          <p:cNvPr id="6147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357188"/>
            <a:ext cx="7972425" cy="6215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2800" b="1" smtClean="0"/>
              <a:t>[k]</a:t>
            </a:r>
          </a:p>
          <a:p>
            <a:pPr algn="ctr" eaLnBrk="1" hangingPunct="1">
              <a:buFontTx/>
              <a:buNone/>
            </a:pPr>
            <a:r>
              <a:rPr lang="en-US" sz="7200" b="1" smtClean="0"/>
              <a:t>cold</a:t>
            </a:r>
            <a:endParaRPr lang="en-US" sz="8000" b="1" smtClean="0"/>
          </a:p>
          <a:p>
            <a:pPr algn="ctr" eaLnBrk="1" hangingPunct="1">
              <a:buFontTx/>
              <a:buNone/>
            </a:pPr>
            <a:r>
              <a:rPr lang="en-US" sz="8000" b="1" smtClean="0"/>
              <a:t>cloudy</a:t>
            </a:r>
          </a:p>
          <a:p>
            <a:pPr algn="ctr" eaLnBrk="1" hangingPunct="1">
              <a:buFontTx/>
              <a:buNone/>
            </a:pPr>
            <a:r>
              <a:rPr lang="en-US" sz="8000" b="1" smtClean="0"/>
              <a:t>cool</a:t>
            </a:r>
            <a:endParaRPr lang="ru-RU" sz="8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2913" y="103188"/>
            <a:ext cx="8243887" cy="265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200"/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357188"/>
            <a:ext cx="7972425" cy="6215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2800" b="1" smtClean="0"/>
              <a:t>[t]</a:t>
            </a:r>
          </a:p>
          <a:p>
            <a:pPr algn="ctr" eaLnBrk="1" hangingPunct="1">
              <a:buFontTx/>
              <a:buNone/>
            </a:pPr>
            <a:r>
              <a:rPr lang="en-US" sz="7200" b="1" smtClean="0"/>
              <a:t> </a:t>
            </a:r>
            <a:r>
              <a:rPr lang="en-US" sz="8000" b="1" smtClean="0"/>
              <a:t>frosty</a:t>
            </a:r>
          </a:p>
          <a:p>
            <a:pPr algn="ctr" eaLnBrk="1" hangingPunct="1">
              <a:buFontTx/>
              <a:buNone/>
            </a:pPr>
            <a:r>
              <a:rPr lang="en-US" sz="8000" b="1" smtClean="0"/>
              <a:t>hot</a:t>
            </a:r>
          </a:p>
          <a:p>
            <a:pPr algn="ctr" eaLnBrk="1" hangingPunct="1">
              <a:buFontTx/>
              <a:buNone/>
            </a:pPr>
            <a:r>
              <a:rPr lang="en-US" sz="8000" b="1" smtClean="0"/>
              <a:t>stormy</a:t>
            </a:r>
            <a:endParaRPr lang="ru-RU" sz="8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2913" y="103188"/>
            <a:ext cx="8243887" cy="265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200"/>
          </a:p>
        </p:txBody>
      </p:sp>
      <p:sp>
        <p:nvSpPr>
          <p:cNvPr id="819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357188"/>
            <a:ext cx="7972425" cy="6215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2800" b="1" smtClean="0"/>
              <a:t>[f]</a:t>
            </a:r>
          </a:p>
          <a:p>
            <a:pPr algn="ctr" eaLnBrk="1" hangingPunct="1">
              <a:buFontTx/>
              <a:buNone/>
            </a:pPr>
            <a:r>
              <a:rPr lang="en-US" sz="7200" b="1" smtClean="0"/>
              <a:t>frosty</a:t>
            </a:r>
          </a:p>
          <a:p>
            <a:pPr algn="ctr" eaLnBrk="1" hangingPunct="1">
              <a:buFontTx/>
              <a:buNone/>
            </a:pPr>
            <a:r>
              <a:rPr lang="en-US" sz="7200" b="1" smtClean="0"/>
              <a:t>foggy</a:t>
            </a:r>
            <a:endParaRPr lang="ru-RU" sz="8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2913" y="103188"/>
            <a:ext cx="8243887" cy="265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200"/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214313"/>
            <a:ext cx="8043863" cy="62595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2800" b="1" smtClean="0"/>
              <a:t>[w]</a:t>
            </a:r>
          </a:p>
          <a:p>
            <a:pPr algn="ctr" eaLnBrk="1" hangingPunct="1">
              <a:buFontTx/>
              <a:buNone/>
            </a:pPr>
            <a:r>
              <a:rPr lang="en-US" sz="7200" b="1" smtClean="0"/>
              <a:t> </a:t>
            </a:r>
            <a:r>
              <a:rPr lang="en-US" sz="8000" b="1" smtClean="0"/>
              <a:t>warm</a:t>
            </a:r>
          </a:p>
          <a:p>
            <a:pPr algn="ctr" eaLnBrk="1" hangingPunct="1">
              <a:buFontTx/>
              <a:buNone/>
            </a:pPr>
            <a:r>
              <a:rPr lang="en-US" sz="8000" b="1" smtClean="0"/>
              <a:t>windy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2913" y="103188"/>
            <a:ext cx="8243887" cy="265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200"/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428625"/>
            <a:ext cx="8329613" cy="6045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2800" b="1" smtClean="0"/>
              <a:t>[</a:t>
            </a:r>
            <a:r>
              <a:rPr lang="ru-RU" sz="13800" b="1" smtClean="0"/>
              <a:t>ɒ</a:t>
            </a:r>
            <a:r>
              <a:rPr lang="en-US" sz="12800" b="1" smtClean="0"/>
              <a:t>]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7200" b="1" smtClean="0"/>
              <a:t> frosty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7200" b="1" smtClean="0"/>
              <a:t>foggy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7200" b="1" smtClean="0"/>
              <a:t>hot</a:t>
            </a:r>
            <a:endParaRPr lang="ru-RU" sz="8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8800" dirty="0" smtClean="0"/>
              <a:t>Hot </a:t>
            </a:r>
            <a:endParaRPr lang="ru-RU" sz="8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1435100"/>
            <a:ext cx="3251200" cy="4691063"/>
          </a:xfrm>
        </p:spPr>
        <p:txBody>
          <a:bodyPr/>
          <a:lstStyle/>
          <a:p>
            <a:pPr algn="ctr"/>
            <a:endParaRPr lang="en-US" sz="7200" b="1" smtClean="0"/>
          </a:p>
          <a:p>
            <a:pPr algn="ctr"/>
            <a:r>
              <a:rPr lang="en-US" sz="7200" b="1" smtClean="0"/>
              <a:t>It’s hot.</a:t>
            </a:r>
            <a:endParaRPr lang="ru-RU" sz="7200" b="1" smtClean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317"/>
          <a:stretch>
            <a:fillRect/>
          </a:stretch>
        </p:blipFill>
        <p:spPr>
          <a:xfrm>
            <a:off x="3143250" y="500063"/>
            <a:ext cx="6000750" cy="5572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214688" cy="1162050"/>
          </a:xfrm>
        </p:spPr>
        <p:txBody>
          <a:bodyPr/>
          <a:lstStyle/>
          <a:p>
            <a:pPr algn="ctr">
              <a:defRPr/>
            </a:pPr>
            <a:r>
              <a:rPr lang="en-US" sz="8800" dirty="0" smtClean="0"/>
              <a:t>Cold </a:t>
            </a:r>
            <a:endParaRPr lang="ru-RU" sz="8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1435100"/>
            <a:ext cx="3251200" cy="4691063"/>
          </a:xfrm>
        </p:spPr>
        <p:txBody>
          <a:bodyPr/>
          <a:lstStyle/>
          <a:p>
            <a:pPr algn="ctr"/>
            <a:endParaRPr lang="en-US" sz="7200" b="1" smtClean="0"/>
          </a:p>
          <a:p>
            <a:pPr algn="ctr"/>
            <a:r>
              <a:rPr lang="en-US" sz="7200" b="1" smtClean="0"/>
              <a:t>It’s cold.</a:t>
            </a:r>
            <a:endParaRPr lang="ru-RU" sz="7200" b="1" smtClean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030"/>
          <a:stretch>
            <a:fillRect/>
          </a:stretch>
        </p:blipFill>
        <p:spPr>
          <a:xfrm>
            <a:off x="3000375" y="500063"/>
            <a:ext cx="6143625" cy="5643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Шары">
  <a:themeElements>
    <a:clrScheme name="Шары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223</Words>
  <PresentationFormat>Экран (4:3)</PresentationFormat>
  <Paragraphs>87</Paragraphs>
  <Slides>24</Slides>
  <Notes>0</Notes>
  <HiddenSlides>0</HiddenSlides>
  <MMClips>4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Verdana</vt:lpstr>
      <vt:lpstr>Calibri</vt:lpstr>
      <vt:lpstr>Comic Sans MS</vt:lpstr>
      <vt:lpstr>Шары</vt:lpstr>
      <vt:lpstr>Adobe Acrobat Document</vt:lpstr>
      <vt:lpstr>We see, hear, speak, do and all will be OK!</vt:lpstr>
      <vt:lpstr>What is the weather like in Britain?</vt:lpstr>
      <vt:lpstr>Слайд 3</vt:lpstr>
      <vt:lpstr>Слайд 4</vt:lpstr>
      <vt:lpstr>Слайд 5</vt:lpstr>
      <vt:lpstr>Слайд 6</vt:lpstr>
      <vt:lpstr>Слайд 7</vt:lpstr>
      <vt:lpstr>Hot </vt:lpstr>
      <vt:lpstr>Cold </vt:lpstr>
      <vt:lpstr>Snowy </vt:lpstr>
      <vt:lpstr>Sunny </vt:lpstr>
      <vt:lpstr>Windy </vt:lpstr>
      <vt:lpstr>Rainy </vt:lpstr>
      <vt:lpstr>Stormy </vt:lpstr>
      <vt:lpstr>Cloudy </vt:lpstr>
      <vt:lpstr>Foggy </vt:lpstr>
      <vt:lpstr>Слайд 17</vt:lpstr>
      <vt:lpstr>Read the text and answer  the question</vt:lpstr>
      <vt:lpstr>What is the weather like in your region?</vt:lpstr>
      <vt:lpstr>What is the winter like in Scotland?  What is the winter like in England?</vt:lpstr>
      <vt:lpstr>Match the weather symbols  to the words</vt:lpstr>
      <vt:lpstr>Check each other</vt:lpstr>
      <vt:lpstr>Home task </vt:lpstr>
      <vt:lpstr>Choose the drawing that reflects your spirits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eat to live,  but I don’t live  to eat</dc:title>
  <cp:lastModifiedBy>Елена</cp:lastModifiedBy>
  <cp:revision>27</cp:revision>
  <dcterms:modified xsi:type="dcterms:W3CDTF">2014-05-12T17:21:39Z</dcterms:modified>
</cp:coreProperties>
</file>