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60" r:id="rId5"/>
    <p:sldId id="261" r:id="rId6"/>
    <p:sldId id="262" r:id="rId7"/>
    <p:sldId id="282" r:id="rId8"/>
    <p:sldId id="264" r:id="rId9"/>
    <p:sldId id="265" r:id="rId10"/>
    <p:sldId id="284" r:id="rId11"/>
    <p:sldId id="266" r:id="rId12"/>
    <p:sldId id="281" r:id="rId13"/>
    <p:sldId id="283" r:id="rId14"/>
    <p:sldId id="286" r:id="rId15"/>
    <p:sldId id="287" r:id="rId16"/>
    <p:sldId id="285" r:id="rId17"/>
    <p:sldId id="267" r:id="rId18"/>
    <p:sldId id="269" r:id="rId19"/>
    <p:sldId id="271" r:id="rId20"/>
    <p:sldId id="273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81423" autoAdjust="0"/>
  </p:normalViewPr>
  <p:slideViewPr>
    <p:cSldViewPr>
      <p:cViewPr varScale="1">
        <p:scale>
          <a:sx n="81" d="100"/>
          <a:sy n="81" d="100"/>
        </p:scale>
        <p:origin x="-8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класс 1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класс 2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73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класс 3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92</c:v>
                </c:pt>
              </c:numCache>
            </c:numRef>
          </c:val>
        </c:ser>
        <c:dLbls/>
        <c:shape val="pyramid"/>
        <c:axId val="71280512"/>
        <c:axId val="71282048"/>
        <c:axId val="69063552"/>
      </c:bar3DChart>
      <c:catAx>
        <c:axId val="71280512"/>
        <c:scaling>
          <c:orientation val="minMax"/>
        </c:scaling>
        <c:axPos val="b"/>
        <c:numFmt formatCode="General" sourceLinked="1"/>
        <c:tickLblPos val="nextTo"/>
        <c:crossAx val="71282048"/>
        <c:crosses val="autoZero"/>
        <c:auto val="1"/>
        <c:lblAlgn val="ctr"/>
        <c:lblOffset val="100"/>
      </c:catAx>
      <c:valAx>
        <c:axId val="71282048"/>
        <c:scaling>
          <c:orientation val="minMax"/>
        </c:scaling>
        <c:axPos val="l"/>
        <c:majorGridlines/>
        <c:numFmt formatCode="General" sourceLinked="1"/>
        <c:tickLblPos val="nextTo"/>
        <c:crossAx val="71280512"/>
        <c:crosses val="autoZero"/>
        <c:crossBetween val="between"/>
      </c:valAx>
      <c:serAx>
        <c:axId val="69063552"/>
        <c:scaling>
          <c:orientation val="minMax"/>
        </c:scaling>
        <c:axPos val="b"/>
        <c:tickLblPos val="nextTo"/>
        <c:crossAx val="71282048"/>
        <c:crosses val="autoZero"/>
      </c:ser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view3D>
      <c:perspective val="30"/>
    </c:view3D>
    <c:plotArea>
      <c:layout/>
      <c:line3D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класс 1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до</c:v>
                </c:pt>
                <c:pt idx="1">
                  <c:v>после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65</c:v>
                </c:pt>
                <c:pt idx="1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класс 2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до</c:v>
                </c:pt>
                <c:pt idx="1">
                  <c:v>после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67</c:v>
                </c:pt>
                <c:pt idx="1">
                  <c:v>78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класс 3</c:v>
                </c:pt>
              </c:strCache>
            </c:strRef>
          </c:tx>
          <c:cat>
            <c:strRef>
              <c:f>Лист1!$A$2:$A$5</c:f>
              <c:strCache>
                <c:ptCount val="2"/>
                <c:pt idx="0">
                  <c:v>до</c:v>
                </c:pt>
                <c:pt idx="1">
                  <c:v>после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67</c:v>
                </c:pt>
                <c:pt idx="1">
                  <c:v>82</c:v>
                </c:pt>
              </c:numCache>
            </c:numRef>
          </c:val>
        </c:ser>
        <c:dLbls/>
        <c:axId val="56388608"/>
        <c:axId val="69518080"/>
        <c:axId val="69064000"/>
      </c:line3DChart>
      <c:catAx>
        <c:axId val="56388608"/>
        <c:scaling>
          <c:orientation val="minMax"/>
        </c:scaling>
        <c:axPos val="b"/>
        <c:numFmt formatCode="General" sourceLinked="1"/>
        <c:tickLblPos val="nextTo"/>
        <c:crossAx val="69518080"/>
        <c:crosses val="autoZero"/>
        <c:auto val="1"/>
        <c:lblAlgn val="ctr"/>
        <c:lblOffset val="100"/>
      </c:catAx>
      <c:valAx>
        <c:axId val="69518080"/>
        <c:scaling>
          <c:orientation val="minMax"/>
        </c:scaling>
        <c:axPos val="l"/>
        <c:majorGridlines/>
        <c:numFmt formatCode="General" sourceLinked="1"/>
        <c:tickLblPos val="nextTo"/>
        <c:crossAx val="56388608"/>
        <c:crosses val="autoZero"/>
        <c:crossBetween val="between"/>
      </c:valAx>
      <c:serAx>
        <c:axId val="69064000"/>
        <c:scaling>
          <c:orientation val="minMax"/>
        </c:scaling>
        <c:axPos val="b"/>
        <c:tickLblPos val="nextTo"/>
        <c:crossAx val="69518080"/>
        <c:crosses val="autoZero"/>
      </c:serAx>
    </c:plotArea>
    <c:legend>
      <c:legendPos val="r"/>
      <c:layout/>
    </c:legend>
    <c:plotVisOnly val="1"/>
    <c:dispBlanksAs val="gap"/>
  </c:chart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CD919-3480-4C64-A825-C26B52201AE8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42EF3-41FC-4A66-9B9F-2A18A248104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42EF3-41FC-4A66-9B9F-2A18A2481043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BA7D-3308-4C97-8077-E29A89EA0DF9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BF6-FABA-4DB8-9444-03BD3315A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3704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BA7D-3308-4C97-8077-E29A89EA0DF9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BF6-FABA-4DB8-9444-03BD3315A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255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BA7D-3308-4C97-8077-E29A89EA0DF9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BF6-FABA-4DB8-9444-03BD3315A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604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BA7D-3308-4C97-8077-E29A89EA0DF9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BF6-FABA-4DB8-9444-03BD3315A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472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BA7D-3308-4C97-8077-E29A89EA0DF9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BF6-FABA-4DB8-9444-03BD3315A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45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BA7D-3308-4C97-8077-E29A89EA0DF9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BF6-FABA-4DB8-9444-03BD3315A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81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BA7D-3308-4C97-8077-E29A89EA0DF9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BF6-FABA-4DB8-9444-03BD3315A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7811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BA7D-3308-4C97-8077-E29A89EA0DF9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BF6-FABA-4DB8-9444-03BD3315A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688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BA7D-3308-4C97-8077-E29A89EA0DF9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BF6-FABA-4DB8-9444-03BD3315A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99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BA7D-3308-4C97-8077-E29A89EA0DF9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BF6-FABA-4DB8-9444-03BD3315A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7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BA7D-3308-4C97-8077-E29A89EA0DF9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29BF6-FABA-4DB8-9444-03BD3315A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10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4BA7D-3308-4C97-8077-E29A89EA0DF9}" type="datetimeFigureOut">
              <a:rPr lang="ru-RU" smtClean="0"/>
              <a:pPr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29BF6-FABA-4DB8-9444-03BD3315A9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81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918648" cy="5976664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образование как средство мотивации к изучению английского языка в начальной школе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80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Фрагмент структуры программы дополнительного образования 1 класс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02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4"/>
                <a:gridCol w="1463056"/>
                <a:gridCol w="1645920"/>
                <a:gridCol w="1645920"/>
                <a:gridCol w="1645920"/>
              </a:tblGrid>
              <a:tr h="7810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разделов,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дисцип-лин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тем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 часов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Практические занятия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Игры (деловые, ролевые и </a:t>
                      </a:r>
                      <a:r>
                        <a:rPr lang="ru-RU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тд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Форма контроля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0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друзья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контрольная игра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0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солнце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контрольная</a:t>
                      </a:r>
                    </a:p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игра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0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дождь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контрольная</a:t>
                      </a:r>
                    </a:p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игра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0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 1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контрольная игра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0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игрушки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контрольная игра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3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 тематического планирования</a:t>
            </a:r>
            <a:br>
              <a:rPr lang="ru-RU" sz="3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класс</a:t>
            </a:r>
            <a:endParaRPr lang="ru-RU" sz="3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«Английский без трудностей. Начальный уровень 1»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Речевые этикетные формы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речевые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Речевые этикетные формы:</a:t>
            </a:r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5449842"/>
              </p:ext>
            </p:extLst>
          </p:nvPr>
        </p:nvGraphicFramePr>
        <p:xfrm>
          <a:off x="642910" y="2643182"/>
          <a:ext cx="799288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1998222"/>
                <a:gridCol w="1998222"/>
              </a:tblGrid>
              <a:tr h="335929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приветствия</a:t>
                      </a:r>
                    </a:p>
                    <a:p>
                      <a:endParaRPr lang="ru-RU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ответы на приветствие</a:t>
                      </a: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представление себя</a:t>
                      </a: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к маме, папе, сверстнику, учителю</a:t>
                      </a: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внимания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Hello!  / Hi! /Good morning! / How are you?</a:t>
                      </a:r>
                    </a:p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I’m fine, thank you. How are you?</a:t>
                      </a:r>
                    </a:p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Hello! I'm (Max).  My name’s (Max).</a:t>
                      </a:r>
                    </a:p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Hello, Mummy/Daddy/Teacher!  Good morning Daddy/Teacher!</a:t>
                      </a:r>
                    </a:p>
                    <a:p>
                      <a:r>
                        <a:rPr lang="en-US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Excuse me!</a:t>
                      </a:r>
                    </a:p>
                    <a:p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говорение, </a:t>
                      </a:r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аудирование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 ролевые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игры, </a:t>
                      </a:r>
                      <a:r>
                        <a:rPr lang="ru-RU" sz="1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ритмомузыкальные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игры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315753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  <a:gradFill flip="none" rotWithShape="1">
            <a:gsLst>
              <a:gs pos="0">
                <a:schemeClr val="accent5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5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5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Фрагмент тематического планирования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класс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5257800"/>
          </a:xfrm>
        </p:spPr>
        <p:txBody>
          <a:bodyPr/>
          <a:lstStyle/>
          <a:p>
            <a:pPr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«Английский без трудностей. Начальный уровень 2»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Лексико-тематические группы</a:t>
            </a:r>
          </a:p>
          <a:p>
            <a:pPr algn="ctr">
              <a:buNone/>
            </a:pPr>
            <a:endParaRPr lang="ru-RU" dirty="0" smtClean="0">
              <a:solidFill>
                <a:srgbClr val="00206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5449842"/>
              </p:ext>
            </p:extLst>
          </p:nvPr>
        </p:nvGraphicFramePr>
        <p:xfrm>
          <a:off x="683568" y="2708921"/>
          <a:ext cx="8064896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2412268"/>
                <a:gridCol w="2412268"/>
              </a:tblGrid>
              <a:tr h="381642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цвета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цифры</a:t>
                      </a: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школа</a:t>
                      </a: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Colours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blue, red, green, yellow, pink. The (ball) is (blue).</a:t>
                      </a:r>
                      <a:endParaRPr lang="ru-RU" sz="16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Numbers: one, two, three, four, five, six, seven, eight, nine, ten. Two (bananas). Count, please.</a:t>
                      </a:r>
                      <a:endParaRPr lang="ru-RU" sz="16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Book, pencil case, scissors, pencils, schoolbag, glue.  Help me, (Max). The (red pencil), please. Okay. Thank you.</a:t>
                      </a:r>
                      <a:endParaRPr lang="en-US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ролевые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игры</a:t>
                      </a:r>
                    </a:p>
                    <a:p>
                      <a:endParaRPr lang="ru-RU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аудирование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говорение, </a:t>
                      </a:r>
                      <a:r>
                        <a:rPr lang="ru-RU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ритмомузыкаль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r>
                        <a:rPr lang="ru-RU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ные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игры</a:t>
                      </a:r>
                    </a:p>
                    <a:p>
                      <a:endParaRPr lang="ru-RU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говорение, соревновательные игры.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Фрагмент тематического планирования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 класс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«Английский без трудностей. Начальный уровень 3»</a:t>
            </a: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Лексико-тематические группы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5449842"/>
              </p:ext>
            </p:extLst>
          </p:nvPr>
        </p:nvGraphicFramePr>
        <p:xfrm>
          <a:off x="428596" y="2643182"/>
          <a:ext cx="827921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6468"/>
                <a:gridCol w="2476371"/>
                <a:gridCol w="2476371"/>
              </a:tblGrid>
              <a:tr h="4053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семья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рождество</a:t>
                      </a:r>
                    </a:p>
                    <a:p>
                      <a:endParaRPr lang="ru-RU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животные на ферме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Grandpa, grandma, mummy, daddy, brother, sister, family, glasses, shirt. Put on... and then I look like that.</a:t>
                      </a:r>
                      <a:endParaRPr lang="ru-RU" sz="1600" b="0" i="0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Guitar, watch, CD. Christmas tree. Take some silver bells / a golden star / golden angels. Put them on the Christmas tree</a:t>
                      </a:r>
                      <a:r>
                        <a:rPr lang="en-US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8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Chick, hen, cow, horse, pig, bee. Hens lay eggs. Cows give milk. Bees make honey. Lots of eggs / milk / honey</a:t>
                      </a: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n-US" sz="1600" b="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говорение,</a:t>
                      </a:r>
                    </a:p>
                    <a:p>
                      <a:r>
                        <a:rPr lang="ru-RU" sz="20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аудирование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ролевые игры</a:t>
                      </a:r>
                    </a:p>
                    <a:p>
                      <a:endParaRPr lang="ru-RU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драматизация, песни</a:t>
                      </a:r>
                    </a:p>
                    <a:p>
                      <a:endParaRPr lang="ru-RU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драматизация, соревновательные игры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654164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этап Основной этап (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учебного занятия)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2000240"/>
          <a:ext cx="8401080" cy="3857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0540"/>
                <a:gridCol w="4200540"/>
              </a:tblGrid>
              <a:tr h="964413"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Действия</a:t>
                      </a:r>
                      <a:r>
                        <a:rPr lang="ru-RU" baseline="0" dirty="0" smtClean="0"/>
                        <a:t>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Действия учащихся</a:t>
                      </a:r>
                      <a:endParaRPr lang="ru-RU" dirty="0"/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r>
                        <a:rPr lang="ru-RU" dirty="0" smtClean="0"/>
                        <a:t>1) знакомит учащихся с темой учебного занятия, выявляет основные цели и задачи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1) знакомятся</a:t>
                      </a:r>
                      <a:r>
                        <a:rPr lang="ru-RU" baseline="0" dirty="0" smtClean="0"/>
                        <a:t> с основным содержанием учебного занятия</a:t>
                      </a:r>
                      <a:endParaRPr lang="ru-RU" dirty="0"/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r>
                        <a:rPr lang="ru-RU" dirty="0" smtClean="0"/>
                        <a:t>2) готовит</a:t>
                      </a:r>
                      <a:r>
                        <a:rPr lang="ru-RU" baseline="0" dirty="0" smtClean="0"/>
                        <a:t> учебные и </a:t>
                      </a:r>
                      <a:r>
                        <a:rPr lang="ru-RU" baseline="0" dirty="0" err="1" smtClean="0"/>
                        <a:t>мультимедийные</a:t>
                      </a:r>
                      <a:r>
                        <a:rPr lang="ru-RU" baseline="0" dirty="0" smtClean="0"/>
                        <a:t> материалы, используемые на учебном занятии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2) выполняют</a:t>
                      </a:r>
                      <a:r>
                        <a:rPr lang="ru-RU" baseline="0" dirty="0" smtClean="0"/>
                        <a:t> предложенные им задания</a:t>
                      </a:r>
                      <a:endParaRPr lang="ru-RU" dirty="0"/>
                    </a:p>
                  </a:txBody>
                  <a:tcPr/>
                </a:tc>
              </a:tr>
              <a:tr h="964413">
                <a:tc>
                  <a:txBody>
                    <a:bodyPr/>
                    <a:lstStyle/>
                    <a:p>
                      <a:r>
                        <a:rPr lang="ru-RU" dirty="0" smtClean="0"/>
                        <a:t>3) подводит</a:t>
                      </a:r>
                      <a:r>
                        <a:rPr lang="ru-RU" baseline="0" dirty="0" smtClean="0"/>
                        <a:t> итоги учебного занятия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3) закрепляют</a:t>
                      </a:r>
                      <a:r>
                        <a:rPr lang="ru-RU" baseline="0" dirty="0" smtClean="0"/>
                        <a:t> пройденный материал, делают выводы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6096764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654164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 Заключительный этап (подведение итогов, анализ полученных результатов)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357428"/>
          <a:ext cx="8258204" cy="2857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8204"/>
              </a:tblGrid>
              <a:tr h="714381"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Действия учителя</a:t>
                      </a:r>
                      <a:endParaRPr lang="ru-RU" dirty="0"/>
                    </a:p>
                  </a:txBody>
                  <a:tcPr/>
                </a:tc>
              </a:tr>
              <a:tr h="714381">
                <a:tc>
                  <a:txBody>
                    <a:bodyPr/>
                    <a:lstStyle/>
                    <a:p>
                      <a:r>
                        <a:rPr lang="ru-RU" dirty="0" smtClean="0"/>
                        <a:t>1) выявляет</a:t>
                      </a:r>
                      <a:r>
                        <a:rPr lang="ru-RU" baseline="0" dirty="0" smtClean="0"/>
                        <a:t> краткосрочные и долгосрочные результаты работы.</a:t>
                      </a:r>
                      <a:endParaRPr lang="ru-RU" dirty="0"/>
                    </a:p>
                  </a:txBody>
                  <a:tcPr/>
                </a:tc>
              </a:tr>
              <a:tr h="714381">
                <a:tc>
                  <a:txBody>
                    <a:bodyPr/>
                    <a:lstStyle/>
                    <a:p>
                      <a:r>
                        <a:rPr lang="ru-RU" dirty="0" smtClean="0"/>
                        <a:t>2) оценивает</a:t>
                      </a:r>
                      <a:r>
                        <a:rPr lang="ru-RU" baseline="0" dirty="0" smtClean="0"/>
                        <a:t> эффективность своей работы с помощью повторного анкетирования среди учащихся и их родителей.</a:t>
                      </a:r>
                      <a:endParaRPr lang="ru-RU" dirty="0"/>
                    </a:p>
                  </a:txBody>
                  <a:tcPr/>
                </a:tc>
              </a:tr>
              <a:tr h="714381">
                <a:tc>
                  <a:txBody>
                    <a:bodyPr/>
                    <a:lstStyle/>
                    <a:p>
                      <a:r>
                        <a:rPr lang="ru-RU" dirty="0" smtClean="0"/>
                        <a:t>3) оценивает возможные риски и планирует меры для минимизации влияния факторов риска,</a:t>
                      </a:r>
                      <a:r>
                        <a:rPr lang="ru-RU" baseline="0" dirty="0" smtClean="0"/>
                        <a:t> прогнозирует дальнейшее развитие своей работы.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6096764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Оценка эффективности реализации проекта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5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5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5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Анкета для учащихся и их родителей по мотивации изучения английского языка: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1.Хотите ли Вы изучать английский язык?   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Хотите изучать английский как первый или второй иностранный?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Вы с интересом изучаете английский язык?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Как вы оцениваете уровень сложности задания по английскому языку? Считаете ли вы его посильным?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Нужны ли открытые уроки по английскому языку?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Планируете изучение английского языка в рамках урока или в рамках кружковой работы?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Прогнозируемые краткосрочные и долгосрочные результаты 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Краткосрочные: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развитие умения взаимодействовать с окружающими при выполнении различных заданий;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развитие коммуникативных способностей;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развитие познавательной и эмоциональной сфер обучения;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развитие двух видов речевой деятельности: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аудирования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говорения.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  овладение умением координированной работы с разными компонентами УМК.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0624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848872" cy="5170646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Долгосрочные:</a:t>
            </a:r>
          </a:p>
          <a:p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представление о мире как многоязычном и поликультурным сообществе,</a:t>
            </a:r>
          </a:p>
          <a:p>
            <a:pPr marL="342900" indent="-342900">
              <a:buFontTx/>
              <a:buChar char="-"/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осознание себя гражданином своей страны,</a:t>
            </a:r>
          </a:p>
          <a:p>
            <a:pPr marL="342900" indent="-342900">
              <a:buFontTx/>
              <a:buChar char="-"/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осознание языка, в том числе иностранного, как основного средства общения между людьми.</a:t>
            </a:r>
          </a:p>
          <a:p>
            <a:pPr marL="342900" indent="-342900">
              <a:buFontTx/>
              <a:buChar char="-"/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мотивации к изучению иностранного языка.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787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контрольных финальных игр</a:t>
            </a:r>
            <a:endParaRPr lang="ru-RU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22222818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08720"/>
            <a:ext cx="8640960" cy="538609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необходимости 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научной работы</a:t>
            </a:r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Противоречия:</a:t>
            </a:r>
          </a:p>
          <a:p>
            <a:pPr algn="just"/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1)между современными требованиями обучения к учащимся и малым объемом часов в начальной школе</a:t>
            </a:r>
          </a:p>
          <a:p>
            <a:pPr algn="just"/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2)между современными стандартами ФГОС и неодинаковым уровнем владения иностранным языком учащимися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84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87493346"/>
              </p:ext>
            </p:extLst>
          </p:nvPr>
        </p:nvGraphicFramePr>
        <p:xfrm>
          <a:off x="683569" y="1484784"/>
          <a:ext cx="7888960" cy="3979872"/>
        </p:xfrm>
        <a:graphic>
          <a:graphicData uri="http://schemas.openxmlformats.org/drawingml/2006/table">
            <a:tbl>
              <a:tblPr firstRow="1" firstCol="1" bandRow="1"/>
              <a:tblGrid>
                <a:gridCol w="1673853"/>
                <a:gridCol w="2059874"/>
                <a:gridCol w="2166267"/>
                <a:gridCol w="1988966"/>
              </a:tblGrid>
              <a:tr h="30641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2013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76955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классы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 класс </a:t>
                      </a:r>
                    </a:p>
                    <a:p>
                      <a:pPr algn="ctr"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(группа)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2 класс</a:t>
                      </a:r>
                    </a:p>
                    <a:p>
                      <a:pPr algn="ctr"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(группа)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3 класс</a:t>
                      </a:r>
                    </a:p>
                    <a:p>
                      <a:pPr algn="ctr"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(группа)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90551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процентное </a:t>
                      </a: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соотношение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65%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73%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85%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182686" y="731694"/>
            <a:ext cx="32816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7050" algn="l"/>
              </a:tabLst>
            </a:pPr>
            <a:r>
              <a:rPr kumimoji="0" lang="ru-RU" altLang="ru-RU" sz="28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Таблица №2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459693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к изучению английского языка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(результаты анкетирования)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148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7067862"/>
              </p:ext>
            </p:extLst>
          </p:nvPr>
        </p:nvGraphicFramePr>
        <p:xfrm>
          <a:off x="467545" y="2204864"/>
          <a:ext cx="8064895" cy="4104456"/>
        </p:xfrm>
        <a:graphic>
          <a:graphicData uri="http://schemas.openxmlformats.org/drawingml/2006/table">
            <a:tbl>
              <a:tblPr firstRow="1" firstCol="1" bandRow="1"/>
              <a:tblGrid>
                <a:gridCol w="2359940"/>
                <a:gridCol w="2852016"/>
                <a:gridCol w="2852939"/>
              </a:tblGrid>
              <a:tr h="101720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после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1720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1 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32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32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73%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1720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2 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32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70%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32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84%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5285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3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3 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32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71%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tabLst>
                          <a:tab pos="3067050" algn="l"/>
                        </a:tabLst>
                      </a:pPr>
                      <a:r>
                        <a:rPr lang="ru-RU" sz="320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89%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92D050">
                            <a:tint val="66000"/>
                            <a:satMod val="160000"/>
                          </a:srgbClr>
                        </a:gs>
                        <a:gs pos="50000">
                          <a:srgbClr val="92D050">
                            <a:tint val="44500"/>
                            <a:satMod val="160000"/>
                          </a:srgbClr>
                        </a:gs>
                        <a:gs pos="100000">
                          <a:srgbClr val="92D05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1265756"/>
            <a:ext cx="8064896" cy="58477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670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7050" algn="l"/>
              </a:tabLst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Таблица №1</a:t>
            </a: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4412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рисков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algn="just"/>
            <a:r>
              <a:rPr lang="ru-RU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возможная опасность, связанная с тем, что ученики предпочтут дополнительные занятия индивидуальным занятиям, так как они лично ориентированы и более мотивированы;</a:t>
            </a:r>
          </a:p>
          <a:p>
            <a:pPr algn="just"/>
            <a:r>
              <a:rPr lang="ru-RU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риски, связанные с системой оценивания, так как на занятиях по дополнительному образованию оценки не ставятся и ученику предоставляется больше свободы, чем на обычных уроках.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7836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Дальнейшее развитие проекта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в учебный процесс программы дополнительного образования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еализация проекта в других учебных заведениях (размещение программы в </a:t>
            </a:r>
            <a:r>
              <a:rPr lang="ru-RU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сети Интернет)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дальнейшая разработка программ дополнительного образования на основе ИКТ технологий.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878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72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5257800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цель: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мотивации к изучению английского языка в рамках реализации дополнительного образования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формирование у детей первичных навыков общения на иностранном языке; 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создание положительной установки на дальнейшее изучение иностранных языков; 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пробуждение интереса к жизни и культуре других стран; 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воспитание активно-творческого и эмоционально-эстетического отношения к слову; 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"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децентрация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личности, то есть возможность посмотреть на мир с разных позиций;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096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содержание </a:t>
            </a: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Теоретическая - решение задач проекта</a:t>
            </a:r>
          </a:p>
          <a:p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 - создание программы дополнительного образования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087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обучения в начальной школе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гровой метод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роектная методика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етод компьютерной техники и технологии сети интернет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доровье-сберегающие технологии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372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метод обучения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методика</a:t>
            </a:r>
            <a:r>
              <a:rPr lang="ru-RU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ситуативные игры (ролевые игры: репродуктивные и </a:t>
            </a:r>
            <a:r>
              <a:rPr lang="ru-RU" sz="3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ипровизационные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соревновательные игры ("аукционы", настольно-печатные игры с лингвистическими заданиями, выполнение команд)</a:t>
            </a:r>
          </a:p>
          <a:p>
            <a:pPr>
              <a:buNone/>
            </a:pP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ритмомузыкальные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игры (хоровод, песни и танцы)</a:t>
            </a:r>
          </a:p>
          <a:p>
            <a:pPr marL="0" indent="0">
              <a:buNone/>
            </a:pPr>
            <a:endParaRPr lang="ru-RU" sz="3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художественные  игры (драматизация, изобразительные игры, словесно-творческие игры)</a:t>
            </a:r>
          </a:p>
          <a:p>
            <a:endParaRPr lang="ru-RU" sz="3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5746070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Речевая компетенция 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 устного опережения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аудирование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(восприятия речи на слух): песни, рифмовки, рассказы, сказки)</a:t>
            </a: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говорение (копирование слов, фраз и предложений, ролевые игры, драматизация).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Начальный 1: для детей 7-8 лет (1 класс)</a:t>
            </a:r>
          </a:p>
          <a:p>
            <a:pPr algn="ctr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Начальный 2: для детей 8-9 лет(2 класс)</a:t>
            </a:r>
          </a:p>
          <a:p>
            <a:pPr algn="ctr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Начальный 3: для детей 9-10 лет (3 класс)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695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Рабочий план реализации 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этапы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формирования речевой компетенции в рамках реализации дополнительного образования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1.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0586714"/>
              </p:ext>
            </p:extLst>
          </p:nvPr>
        </p:nvGraphicFramePr>
        <p:xfrm>
          <a:off x="500034" y="3429001"/>
          <a:ext cx="8286808" cy="3498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3404"/>
                <a:gridCol w="4143404"/>
              </a:tblGrid>
              <a:tr h="664060"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Действия</a:t>
                      </a:r>
                      <a:r>
                        <a:rPr lang="ru-RU" baseline="0" dirty="0" smtClean="0"/>
                        <a:t> учителя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Действия учащихся</a:t>
                      </a:r>
                      <a:endParaRPr lang="ru-RU" dirty="0"/>
                    </a:p>
                  </a:txBody>
                  <a:tcPr/>
                </a:tc>
              </a:tr>
              <a:tr h="592084">
                <a:tc>
                  <a:txBody>
                    <a:bodyPr/>
                    <a:lstStyle/>
                    <a:p>
                      <a:r>
                        <a:rPr lang="ru-RU" dirty="0" smtClean="0"/>
                        <a:t>1) проводит</a:t>
                      </a:r>
                      <a:r>
                        <a:rPr lang="ru-RU" baseline="0" dirty="0" smtClean="0"/>
                        <a:t> анкетирование и родительское собрание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1) выражают свои предпочтения</a:t>
                      </a:r>
                      <a:endParaRPr lang="ru-RU" dirty="0"/>
                    </a:p>
                  </a:txBody>
                  <a:tcPr/>
                </a:tc>
              </a:tr>
              <a:tr h="845834">
                <a:tc>
                  <a:txBody>
                    <a:bodyPr/>
                    <a:lstStyle/>
                    <a:p>
                      <a:r>
                        <a:rPr lang="ru-RU" dirty="0" smtClean="0"/>
                        <a:t>2) на</a:t>
                      </a:r>
                      <a:r>
                        <a:rPr lang="ru-RU" baseline="0" dirty="0" smtClean="0"/>
                        <a:t> основе анкетирования формирует группы, соответствующие возрасту и уровню учащегося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45834">
                <a:tc>
                  <a:txBody>
                    <a:bodyPr/>
                    <a:lstStyle/>
                    <a:p>
                      <a:r>
                        <a:rPr lang="ru-RU" dirty="0" smtClean="0"/>
                        <a:t>3) </a:t>
                      </a:r>
                      <a:r>
                        <a:rPr lang="ru-RU" dirty="0" smtClean="0"/>
                        <a:t>создает рабочую программу, составляет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расписание дополнительных занятий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833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778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1148</Words>
  <Application>Microsoft Office PowerPoint</Application>
  <PresentationFormat>Экран (4:3)</PresentationFormat>
  <Paragraphs>236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  Дополнительное образование как средство мотивации к изучению английского языка в начальной школе </vt:lpstr>
      <vt:lpstr>Слайд 2</vt:lpstr>
      <vt:lpstr>Цель и задачи </vt:lpstr>
      <vt:lpstr>Основное содержание </vt:lpstr>
      <vt:lpstr>Методы обучения в начальной школе</vt:lpstr>
      <vt:lpstr>Основной метод обучения</vt:lpstr>
      <vt:lpstr>Речевая компетенция </vt:lpstr>
      <vt:lpstr>Участники </vt:lpstr>
      <vt:lpstr>Рабочий план реализации </vt:lpstr>
      <vt:lpstr>Фрагмент структуры программы дополнительного образования 1 класс</vt:lpstr>
      <vt:lpstr>Фрагмент тематического планирования 1 класс</vt:lpstr>
      <vt:lpstr>Фрагмент тематического планирования 2 класс </vt:lpstr>
      <vt:lpstr>Фрагмент тематического планирования  3 класс</vt:lpstr>
      <vt:lpstr>2 этап Основной этап (проведение учебного занятия) </vt:lpstr>
      <vt:lpstr>3 этап Заключительный этап (подведение итогов, анализ полученных результатов)</vt:lpstr>
      <vt:lpstr>Оценка эффективности реализации проекта</vt:lpstr>
      <vt:lpstr>Прогнозируемые краткосрочные и долгосрочные результаты </vt:lpstr>
      <vt:lpstr>Слайд 18</vt:lpstr>
      <vt:lpstr>Результаты контрольных финальных игр</vt:lpstr>
      <vt:lpstr>Слайд 20</vt:lpstr>
      <vt:lpstr>Мотивация к изучению английского языка (результаты анкетирования)</vt:lpstr>
      <vt:lpstr>Слайд 22</vt:lpstr>
      <vt:lpstr>Оценка рисков</vt:lpstr>
      <vt:lpstr>Дальнейшее развитие проекта</vt:lpstr>
      <vt:lpstr>Благодарю за внимание!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проект  Дополнительное образование как средство мотивации к изучению английского языка в начальной школе</dc:title>
  <dc:creator>User-1</dc:creator>
  <cp:lastModifiedBy>user</cp:lastModifiedBy>
  <cp:revision>98</cp:revision>
  <dcterms:created xsi:type="dcterms:W3CDTF">2013-10-06T15:37:04Z</dcterms:created>
  <dcterms:modified xsi:type="dcterms:W3CDTF">2014-03-24T20:29:51Z</dcterms:modified>
</cp:coreProperties>
</file>