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8" r:id="rId12"/>
    <p:sldId id="264" r:id="rId13"/>
    <p:sldId id="269" r:id="rId14"/>
    <p:sldId id="265" r:id="rId15"/>
    <p:sldId id="270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98" autoAdjust="0"/>
  </p:normalViewPr>
  <p:slideViewPr>
    <p:cSldViewPr>
      <p:cViewPr varScale="1"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59DD0-FADE-48A9-89C6-8C8FA7DC5702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02CFC-5A2B-4B85-BB36-28A1C86B75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913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02CFC-5A2B-4B85-BB36-28A1C86B75A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642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A572-BC97-4038-9A02-9BFAD79E3AE8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2905-3C3A-4F5C-B03C-95F5D6B209C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A572-BC97-4038-9A02-9BFAD79E3AE8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2905-3C3A-4F5C-B03C-95F5D6B209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A572-BC97-4038-9A02-9BFAD79E3AE8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2905-3C3A-4F5C-B03C-95F5D6B209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A572-BC97-4038-9A02-9BFAD79E3AE8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2905-3C3A-4F5C-B03C-95F5D6B209C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A572-BC97-4038-9A02-9BFAD79E3AE8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2905-3C3A-4F5C-B03C-95F5D6B209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A572-BC97-4038-9A02-9BFAD79E3AE8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2905-3C3A-4F5C-B03C-95F5D6B209C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A572-BC97-4038-9A02-9BFAD79E3AE8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2905-3C3A-4F5C-B03C-95F5D6B209C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A572-BC97-4038-9A02-9BFAD79E3AE8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2905-3C3A-4F5C-B03C-95F5D6B209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A572-BC97-4038-9A02-9BFAD79E3AE8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2905-3C3A-4F5C-B03C-95F5D6B209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A572-BC97-4038-9A02-9BFAD79E3AE8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2905-3C3A-4F5C-B03C-95F5D6B209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A572-BC97-4038-9A02-9BFAD79E3AE8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32905-3C3A-4F5C-B03C-95F5D6B209C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94A572-BC97-4038-9A02-9BFAD79E3AE8}" type="datetimeFigureOut">
              <a:rPr lang="ru-RU" smtClean="0"/>
              <a:t>21.11.2012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C032905-3C3A-4F5C-B03C-95F5D6B209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6237311"/>
            <a:ext cx="4464496" cy="43204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Г. Бердск, МБОУ СОШ №8 Казачкова Татьяна </a:t>
            </a:r>
            <a:r>
              <a:rPr lang="ru-RU" dirty="0" smtClean="0"/>
              <a:t>Дмитриевна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052736"/>
            <a:ext cx="7848871" cy="2520280"/>
          </a:xfrm>
        </p:spPr>
        <p:txBody>
          <a:bodyPr/>
          <a:lstStyle/>
          <a:p>
            <a:r>
              <a:rPr lang="ru-RU" dirty="0" smtClean="0"/>
              <a:t>Родительское собрание</a:t>
            </a:r>
            <a:endParaRPr lang="ru-RU" dirty="0"/>
          </a:p>
        </p:txBody>
      </p:sp>
      <p:pic>
        <p:nvPicPr>
          <p:cNvPr id="1026" name="Picture 2" descr="http://cs9908.userapi.com/u138161866/150827198/x_83a9a8e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8641"/>
            <a:ext cx="3069226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bonprix-1.ru/images/14-27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71" y="3356991"/>
            <a:ext cx="2448272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56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332656"/>
            <a:ext cx="6512511" cy="576064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solidFill>
                  <a:srgbClr val="00B050"/>
                </a:solidFill>
              </a:rPr>
              <a:t>Решение №</a:t>
            </a:r>
            <a:r>
              <a:rPr lang="ru-RU" sz="3200" dirty="0" smtClean="0">
                <a:solidFill>
                  <a:srgbClr val="00B050"/>
                </a:solidFill>
              </a:rPr>
              <a:t>2</a:t>
            </a:r>
            <a:r>
              <a:rPr lang="ru-RU" sz="4800" dirty="0"/>
              <a:t/>
            </a:r>
            <a:br>
              <a:rPr lang="ru-RU" sz="48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412776"/>
            <a:ext cx="8352928" cy="4032448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3200" dirty="0" smtClean="0"/>
              <a:t>Родителям </a:t>
            </a:r>
            <a:r>
              <a:rPr lang="ru-RU" sz="3200" dirty="0"/>
              <a:t>не стоит верить обещаниям ребенка, так как дети могут увлечься игрой и  не обратить внимания на время. Данное ребенком обещание будет не выполнено. Поэтому в таких ситуациях следует придерживаться принципа «сначала дело, а развлечения потом». И никаких авансов. Если ребенок избалован, рассчитывать на его благонадежность не приходится.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804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908720"/>
            <a:ext cx="5894040" cy="1152128"/>
          </a:xfrm>
        </p:spPr>
        <p:txBody>
          <a:bodyPr/>
          <a:lstStyle/>
          <a:p>
            <a:pPr algn="l"/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2276872"/>
            <a:ext cx="6400800" cy="381642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Сначала дело – потом развлечения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97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76672"/>
            <a:ext cx="6512511" cy="1152128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solidFill>
                  <a:srgbClr val="C00000"/>
                </a:solidFill>
              </a:rPr>
              <a:t>Решение №3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844824"/>
            <a:ext cx="8064896" cy="2736304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ru-RU" sz="3200" dirty="0" smtClean="0"/>
              <a:t>Не </a:t>
            </a:r>
            <a:r>
              <a:rPr lang="ru-RU" sz="3200" dirty="0"/>
              <a:t>отмечать саму ошибку. Родители должны развить способность анализа выполненной работы по выявлению собственных ошибок. </a:t>
            </a:r>
          </a:p>
          <a:p>
            <a:pPr marL="45720" indent="0">
              <a:buNone/>
            </a:pPr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340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59" y="980728"/>
            <a:ext cx="5894041" cy="936104"/>
          </a:xfrm>
        </p:spPr>
        <p:txBody>
          <a:bodyPr/>
          <a:lstStyle/>
          <a:p>
            <a:pPr algn="l"/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2060848"/>
            <a:ext cx="6400800" cy="338437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Ребенок должен научиться анализировать свои работы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87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920879" cy="648072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>
                <a:solidFill>
                  <a:srgbClr val="0070C0"/>
                </a:solidFill>
              </a:rPr>
              <a:t>Решение №4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7920880" cy="432048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Родители</a:t>
            </a:r>
            <a:r>
              <a:rPr lang="ru-RU" sz="2800" dirty="0"/>
              <a:t>, занимаясь своим делом, должны быть рядом, всегда готовые помочь в самостоятельной работе ребенка. Возможность поговорить с мамой по поводу трудного задания – очень важный </a:t>
            </a:r>
            <a:r>
              <a:rPr lang="ru-RU" sz="2800" dirty="0" smtClean="0"/>
              <a:t>момент.  </a:t>
            </a:r>
            <a:r>
              <a:rPr lang="ru-RU" sz="2800" dirty="0"/>
              <a:t>Старайтесь, чтобы ребенку было все понятно, что ему надо сделать и как. Найдите, за что его можно похвалить, так как для нормального развития ребенок нуждается в психологической поддержке. </a:t>
            </a:r>
          </a:p>
        </p:txBody>
      </p:sp>
    </p:spTree>
    <p:extLst>
      <p:ext uri="{BB962C8B-B14F-4D97-AF65-F5344CB8AC3E}">
        <p14:creationId xmlns:p14="http://schemas.microsoft.com/office/powerpoint/2010/main" val="326171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764704"/>
            <a:ext cx="6512511" cy="792088"/>
          </a:xfrm>
        </p:spPr>
        <p:txBody>
          <a:bodyPr/>
          <a:lstStyle/>
          <a:p>
            <a:pPr algn="l"/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1700808"/>
            <a:ext cx="6400800" cy="3456384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Чем понятнее задание ребенку, тем больше будет желание его выполнять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40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9" y="404664"/>
            <a:ext cx="7622232" cy="432048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Решение родительского собрания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700808"/>
            <a:ext cx="8136904" cy="417646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2800" dirty="0" smtClean="0"/>
              <a:t>Родителям </a:t>
            </a:r>
            <a:r>
              <a:rPr lang="ru-RU" sz="2800" dirty="0"/>
              <a:t>совместно со своим ребенком выработать наиболее рациональный режим для ученика и всячески содействовать его </a:t>
            </a:r>
            <a:r>
              <a:rPr lang="ru-RU" sz="2800" dirty="0" smtClean="0"/>
              <a:t>выполнению.</a:t>
            </a:r>
            <a:endParaRPr lang="ru-RU" sz="2800" dirty="0"/>
          </a:p>
          <a:p>
            <a:pPr lvl="0"/>
            <a:r>
              <a:rPr lang="ru-RU" sz="2800" dirty="0"/>
              <a:t>Поддерживать у детей интерес к учебному труду, способствовать развитию их познавательной </a:t>
            </a:r>
            <a:r>
              <a:rPr lang="ru-RU" sz="2800" dirty="0" smtClean="0"/>
              <a:t>активности.</a:t>
            </a:r>
            <a:endParaRPr lang="ru-RU" sz="2800" dirty="0"/>
          </a:p>
          <a:p>
            <a:pPr lvl="0"/>
            <a:r>
              <a:rPr lang="ru-RU" sz="2800" dirty="0"/>
              <a:t>Учить детей выполнять домашние задания самостоятельно,  оставляя за собой руководство и помощь в необходимых </a:t>
            </a:r>
            <a:r>
              <a:rPr lang="ru-RU" sz="2800" dirty="0" smtClean="0"/>
              <a:t>пределах</a:t>
            </a:r>
            <a:endParaRPr lang="ru-RU" sz="2800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75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1628800"/>
            <a:ext cx="3805808" cy="864096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smtClean="0"/>
              <a:t>Тема: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708918"/>
            <a:ext cx="7364288" cy="3888433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Встречая ребенка из школы… </a:t>
            </a:r>
          </a:p>
          <a:p>
            <a:pPr marL="45720" indent="0"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Учение – шаг за шагом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gorodea2.nesvizh.edu.by/sm_full.aspx?guid=19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066359"/>
            <a:ext cx="3384376" cy="256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alikovo.ucoz.ru/Novosti/2011-12/1u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3816424" cy="259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79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332656"/>
            <a:ext cx="6512511" cy="792088"/>
          </a:xfrm>
        </p:spPr>
        <p:txBody>
          <a:bodyPr/>
          <a:lstStyle/>
          <a:p>
            <a:pPr algn="ctr"/>
            <a:r>
              <a:rPr lang="ru-RU" dirty="0" smtClean="0"/>
              <a:t>Путь к успеху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196752"/>
            <a:ext cx="8136904" cy="5544616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Ты можешь стать умнее тремя путями:</a:t>
            </a:r>
          </a:p>
          <a:p>
            <a:pPr>
              <a:buFontTx/>
              <a:buChar char="-"/>
            </a:pPr>
            <a:r>
              <a:rPr lang="ru-RU" sz="3600" dirty="0" smtClean="0">
                <a:solidFill>
                  <a:srgbClr val="FF0000"/>
                </a:solidFill>
              </a:rPr>
              <a:t>путем опыта – это самый горький путь;</a:t>
            </a:r>
          </a:p>
          <a:p>
            <a:pPr>
              <a:buFontTx/>
              <a:buChar char="-"/>
            </a:pPr>
            <a:r>
              <a:rPr lang="ru-RU" sz="3600" dirty="0">
                <a:solidFill>
                  <a:srgbClr val="0070C0"/>
                </a:solidFill>
              </a:rPr>
              <a:t>п</a:t>
            </a:r>
            <a:r>
              <a:rPr lang="ru-RU" sz="3600" dirty="0" smtClean="0">
                <a:solidFill>
                  <a:srgbClr val="0070C0"/>
                </a:solidFill>
              </a:rPr>
              <a:t>утем подражания – это самый легкий путь;</a:t>
            </a:r>
          </a:p>
          <a:p>
            <a:pPr>
              <a:buFontTx/>
              <a:buChar char="-"/>
            </a:pPr>
            <a:r>
              <a:rPr lang="ru-RU" sz="3600" dirty="0">
                <a:solidFill>
                  <a:srgbClr val="00B050"/>
                </a:solidFill>
              </a:rPr>
              <a:t>п</a:t>
            </a:r>
            <a:r>
              <a:rPr lang="ru-RU" sz="3600" dirty="0" smtClean="0">
                <a:solidFill>
                  <a:srgbClr val="00B050"/>
                </a:solidFill>
              </a:rPr>
              <a:t>утем размышлений – это самый благородный путь</a:t>
            </a:r>
          </a:p>
          <a:p>
            <a:pPr marL="4572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                                 </a:t>
            </a:r>
            <a:r>
              <a:rPr lang="ru-RU" sz="2000" dirty="0" smtClean="0"/>
              <a:t>Конфуций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0364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52927" cy="2304256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>
                <a:effectLst/>
              </a:rPr>
              <a:t>Задание для группы №1 – </a:t>
            </a:r>
            <a:r>
              <a:rPr lang="ru-RU" sz="2400" dirty="0">
                <a:solidFill>
                  <a:srgbClr val="FFFF00"/>
                </a:solidFill>
                <a:effectLst/>
              </a:rPr>
              <a:t>Квадраты</a:t>
            </a:r>
            <a:r>
              <a:rPr lang="ru-RU" sz="2400" dirty="0">
                <a:effectLst/>
              </a:rPr>
              <a:t>  </a:t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> </a:t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>Проанализируйте, какой жизненный опыт получит ребенок, когда родители помогают ему выполнять домашние задания и когда не помогают. Запишите ваше мнение в таблицу.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97124956"/>
              </p:ext>
            </p:extLst>
          </p:nvPr>
        </p:nvGraphicFramePr>
        <p:xfrm>
          <a:off x="539552" y="2924944"/>
          <a:ext cx="7848872" cy="3635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9857"/>
                <a:gridCol w="3909015"/>
              </a:tblGrid>
              <a:tr h="14408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/>
                          <a:ea typeface="Times New Roman"/>
                        </a:rPr>
                        <a:t>Если родители помогают ребенку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/>
                          <a:ea typeface="Times New Roman"/>
                        </a:rPr>
                        <a:t>Если ребенок предоставлен сам себе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5115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Times New Roman"/>
                        </a:rPr>
                        <a:t>1.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Times New Roman"/>
                        </a:rPr>
                        <a:t>2.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Times New Roman"/>
                        </a:rPr>
                        <a:t>3.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Times New Roman"/>
                        </a:rPr>
                        <a:t>1.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Times New Roman"/>
                        </a:rPr>
                        <a:t>2.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Times New Roman"/>
                        </a:rPr>
                        <a:t>3.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/>
                          <a:ea typeface="Times New Roman"/>
                        </a:rPr>
                        <a:t>…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02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08911" cy="1008112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/>
              <a:t>Задание для группы №2 – </a:t>
            </a:r>
            <a:r>
              <a:rPr lang="ru-RU" sz="3200" dirty="0">
                <a:solidFill>
                  <a:srgbClr val="00B050"/>
                </a:solidFill>
              </a:rPr>
              <a:t>Треугольники</a:t>
            </a:r>
            <a:r>
              <a:rPr lang="ru-RU" sz="3200" dirty="0"/>
              <a:t> 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8064896" cy="381642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4572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sz="3200" b="1" dirty="0"/>
              <a:t>Ребенок просит родителей отпустить его к другу (подруге) поиграть в новую игру, а  уроки он сделает потом. Можно ли верить обещаниям ребенка? Как поступить в этой ситуации?</a:t>
            </a:r>
            <a:endParaRPr lang="ru-RU" sz="3200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02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920879" cy="648072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Задание для группы №3 – </a:t>
            </a:r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Круги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844824"/>
            <a:ext cx="8208912" cy="417646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45720" indent="0">
              <a:buNone/>
            </a:pPr>
            <a:r>
              <a:rPr lang="ru-RU" sz="3200" b="1" dirty="0"/>
              <a:t>Особенности восприятия младшего школьника таковы, что ребенок часто не видит своих ошибок (слабая дифференцированность восприятия). Как должны вести себя родители, увидев в работе ребенка ошибки?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2593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424935" cy="72008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/>
              <a:t>Задание для группы №4 – </a:t>
            </a:r>
            <a:r>
              <a:rPr lang="ru-RU" sz="3200" dirty="0">
                <a:solidFill>
                  <a:srgbClr val="0070C0"/>
                </a:solidFill>
              </a:rPr>
              <a:t>Волны</a:t>
            </a:r>
            <a:r>
              <a:rPr lang="ru-RU" sz="3200" dirty="0"/>
              <a:t> 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556792"/>
            <a:ext cx="8208912" cy="3960440"/>
          </a:xfrm>
        </p:spPr>
        <p:txBody>
          <a:bodyPr/>
          <a:lstStyle/>
          <a:p>
            <a:pPr marL="45720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marL="45720" indent="0">
              <a:buNone/>
            </a:pPr>
            <a:r>
              <a:rPr lang="ru-RU" sz="3200" b="1" dirty="0"/>
              <a:t>Как сделать подготовку домашнего задания делом привлекательным? Как правильно осуществлять психологическую поддержку ребенка?</a:t>
            </a:r>
            <a:endParaRPr lang="ru-RU" sz="3200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374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332656"/>
            <a:ext cx="6512511" cy="108012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>
                <a:solidFill>
                  <a:srgbClr val="FFFF00"/>
                </a:solidFill>
              </a:rPr>
              <a:t>Решение №1</a:t>
            </a:r>
            <a:endParaRPr lang="ru-RU" sz="3200" dirty="0">
              <a:solidFill>
                <a:srgbClr val="FFFF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79637125"/>
              </p:ext>
            </p:extLst>
          </p:nvPr>
        </p:nvGraphicFramePr>
        <p:xfrm>
          <a:off x="179512" y="980729"/>
          <a:ext cx="8784976" cy="5840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7931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Если родители помогают ребенку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Если ребенок предоставлен сам себе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074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Ребенок чувствует, что близкий человек понимает его проблемы. Когда он вырастет, то, скорее всего, тоже будет заботливым, понимающим и помогающим человеком.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Получает опыт перекладывания ответственности на другого. Формируется ожидание помощи и готовности ее принять.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Возможно появление неуверенности в своих силах, чувство зависимости от взрослых и собственной неполноценности.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 Ребенок учится самостоятельно принимать решения и несет ответственность за результаты своей учебы. Став взрослым, скорее всего, станет требовательным родителем.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 Развивается недоверие к другим. Надеяться можно только на самого себя. Увеличивается дистанция между детьми и родителями.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 Учится самостоятельно планировать свое время и усилия. Если все будет получаться, то разовьется уверенность в жизни, если будут неудачи, то чувство неполноценности.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18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404664"/>
            <a:ext cx="6512511" cy="864096"/>
          </a:xfrm>
        </p:spPr>
        <p:txBody>
          <a:bodyPr/>
          <a:lstStyle/>
          <a:p>
            <a:pPr algn="l"/>
            <a:r>
              <a:rPr lang="ru-RU" dirty="0" smtClean="0"/>
              <a:t>Вывод: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1772816"/>
            <a:ext cx="6400800" cy="331236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3200" dirty="0" smtClean="0">
                <a:solidFill>
                  <a:srgbClr val="FF0000"/>
                </a:solidFill>
              </a:rPr>
              <a:t>Разумно предоставить ребенку самостоятельность, оставляя за собой руководство и помощь в необходимых пределах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50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332</TotalTime>
  <Words>505</Words>
  <Application>Microsoft Office PowerPoint</Application>
  <PresentationFormat>Экран (4:3)</PresentationFormat>
  <Paragraphs>63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Родительское собрание</vt:lpstr>
      <vt:lpstr>Тема:</vt:lpstr>
      <vt:lpstr>Путь к успеху</vt:lpstr>
      <vt:lpstr>Задание для группы №1 – Квадраты     Проанализируйте, какой жизненный опыт получит ребенок, когда родители помогают ему выполнять домашние задания и когда не помогают. Запишите ваше мнение в таблицу.</vt:lpstr>
      <vt:lpstr>Задание для группы №2 – Треугольники   </vt:lpstr>
      <vt:lpstr>Задание для группы №3 – Круги </vt:lpstr>
      <vt:lpstr>Задание для группы №4 – Волны  </vt:lpstr>
      <vt:lpstr>Решение №1</vt:lpstr>
      <vt:lpstr>Вывод: </vt:lpstr>
      <vt:lpstr>Решение №2 </vt:lpstr>
      <vt:lpstr>Вывод:</vt:lpstr>
      <vt:lpstr>Решение №3 </vt:lpstr>
      <vt:lpstr>Вывод:</vt:lpstr>
      <vt:lpstr>Решение №4 </vt:lpstr>
      <vt:lpstr>Вывод:</vt:lpstr>
      <vt:lpstr>Решение родительского собрания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admin</dc:creator>
  <cp:lastModifiedBy>admin</cp:lastModifiedBy>
  <cp:revision>22</cp:revision>
  <dcterms:created xsi:type="dcterms:W3CDTF">2012-11-15T12:25:57Z</dcterms:created>
  <dcterms:modified xsi:type="dcterms:W3CDTF">2012-11-21T12:53:50Z</dcterms:modified>
</cp:coreProperties>
</file>