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85" r:id="rId2"/>
    <p:sldId id="284" r:id="rId3"/>
    <p:sldId id="264" r:id="rId4"/>
    <p:sldId id="265" r:id="rId5"/>
    <p:sldId id="287" r:id="rId6"/>
    <p:sldId id="296" r:id="rId7"/>
    <p:sldId id="273" r:id="rId8"/>
    <p:sldId id="288" r:id="rId9"/>
    <p:sldId id="277" r:id="rId10"/>
    <p:sldId id="289" r:id="rId11"/>
    <p:sldId id="269" r:id="rId12"/>
    <p:sldId id="286" r:id="rId13"/>
    <p:sldId id="272" r:id="rId14"/>
    <p:sldId id="290" r:id="rId15"/>
    <p:sldId id="283" r:id="rId16"/>
    <p:sldId id="291" r:id="rId17"/>
    <p:sldId id="256" r:id="rId18"/>
    <p:sldId id="257" r:id="rId19"/>
    <p:sldId id="292" r:id="rId20"/>
    <p:sldId id="266" r:id="rId21"/>
    <p:sldId id="293" r:id="rId22"/>
    <p:sldId id="275" r:id="rId23"/>
    <p:sldId id="298" r:id="rId24"/>
    <p:sldId id="280" r:id="rId25"/>
    <p:sldId id="294" r:id="rId26"/>
    <p:sldId id="281" r:id="rId27"/>
    <p:sldId id="295" r:id="rId28"/>
    <p:sldId id="29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1D93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81C698-7E7D-4F68-8FEA-8063118EAD6D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9A3C42-A99A-49E3-9F74-1583D663D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5D038-F23A-41B5-960A-F8745AEAA8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A0F1-2E33-4637-BAE9-9E9FECD4FFD2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E8798-30E8-46E3-AB81-E1FC191E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74CE-3E91-4870-B313-59888DE64D23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FAB7-CC84-4C6F-8A3F-585E48B0E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2002-FA76-4C81-A31E-8CD322E8062E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6BA0-21C6-480B-B269-D21F71894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3FE3-732B-4E7C-8538-21CC1586F23C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9F81-C43D-463A-98E8-82ED3C6D2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9972-2BE3-4ECB-9F65-170C2B2EA84E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AE4C-B4BC-4168-92F2-DF8B11CAE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CAB5-B516-4023-9B94-54313E138A86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0264-C789-4E67-A1D1-93BF51557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EC7E2-28A1-4651-AB1F-6C8E25FB8125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BAAB-DB45-45ED-B96C-74748D6CA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1FDD-F909-4655-831C-A6B8D135C273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1C8F-D2E6-4ED0-AE3C-31ED93441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C4BE-80BE-4847-B78A-3C50EAB64765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97EA-6C9C-4376-9B02-0CF3CC5FF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73C7-C496-44D7-899A-38F70D2B0C05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1EDB-B72D-41FF-A665-B3ABB3708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9174-EC0A-48D0-AB30-1D2F7A7FE3B0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3D6D-660E-4125-BD8F-2C5EBEBC0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00FCA6-C843-4F10-8C49-23E73BDA34C3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E8C8D-B398-4F95-9A8B-D7BA0DDAA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kittles\Desktop\мп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358246" cy="6164241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 rot="21417241">
            <a:off x="3065845" y="1319243"/>
            <a:ext cx="4013632" cy="257132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>
            <a:prstTxWarp prst="textDeflate">
              <a:avLst>
                <a:gd name="adj" fmla="val 131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CC00FF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CC00FF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+mn-cs"/>
              </a:rPr>
              <a:t>ПУТЕШЕСТВИЕ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CC00FF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+mn-cs"/>
              </a:rPr>
              <a:t>ПО  СТРАНЕ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CC00FF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+mn-cs"/>
              </a:rPr>
              <a:t>«МАТЕМАТИКА»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261800" y="3936762"/>
            <a:ext cx="27254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Arial Narrow" pitchFamily="34" charset="0"/>
              </a:rPr>
              <a:t>Подготовила  </a:t>
            </a:r>
            <a:r>
              <a:rPr lang="ru-RU" sz="1400" b="1" i="1" dirty="0">
                <a:latin typeface="Arial Narrow" pitchFamily="34" charset="0"/>
              </a:rPr>
              <a:t>воспитатель </a:t>
            </a:r>
            <a:r>
              <a:rPr lang="ru-RU" sz="1400" b="1" i="1" dirty="0" smtClean="0">
                <a:latin typeface="Arial Narrow" pitchFamily="34" charset="0"/>
              </a:rPr>
              <a:t> ГПД</a:t>
            </a:r>
            <a:endParaRPr lang="ru-RU" sz="1400" b="1" i="1" dirty="0">
              <a:latin typeface="Arial Narrow" pitchFamily="34" charset="0"/>
            </a:endParaRPr>
          </a:p>
          <a:p>
            <a:r>
              <a:rPr lang="ru-RU" sz="1400" b="1" i="1" dirty="0">
                <a:latin typeface="Arial Narrow" pitchFamily="34" charset="0"/>
              </a:rPr>
              <a:t>ГБОУ </a:t>
            </a:r>
            <a:r>
              <a:rPr lang="ru-RU" sz="1400" b="1" i="1" dirty="0" smtClean="0">
                <a:latin typeface="Arial Narrow" pitchFamily="34" charset="0"/>
              </a:rPr>
              <a:t> СОШ  </a:t>
            </a:r>
            <a:r>
              <a:rPr lang="ru-RU" sz="1400" b="1" i="1" dirty="0">
                <a:latin typeface="Arial Narrow" pitchFamily="34" charset="0"/>
              </a:rPr>
              <a:t>№ </a:t>
            </a:r>
            <a:r>
              <a:rPr lang="ru-RU" sz="1400" b="1" i="1" dirty="0" smtClean="0">
                <a:latin typeface="Arial Narrow" pitchFamily="34" charset="0"/>
              </a:rPr>
              <a:t>657  </a:t>
            </a:r>
            <a:r>
              <a:rPr lang="ru-RU" sz="1400" b="1" i="1" dirty="0">
                <a:latin typeface="Arial Narrow" pitchFamily="34" charset="0"/>
              </a:rPr>
              <a:t>г. Москвы</a:t>
            </a:r>
          </a:p>
          <a:p>
            <a:r>
              <a:rPr lang="ru-RU" sz="1400" b="1" i="1" dirty="0" smtClean="0">
                <a:latin typeface="Arial Narrow" pitchFamily="34" charset="0"/>
              </a:rPr>
              <a:t>Мезенцева  Марина  </a:t>
            </a:r>
            <a:r>
              <a:rPr lang="ru-RU" sz="1400" b="1" i="1" dirty="0">
                <a:latin typeface="Arial Narrow" pitchFamily="34" charset="0"/>
              </a:rPr>
              <a:t>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 rot="21433473">
            <a:off x="3369920" y="1288098"/>
            <a:ext cx="305724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28575">
                  <a:solidFill>
                    <a:srgbClr val="CC00FF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1928813"/>
          <a:ext cx="6096000" cy="217322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Кто-то ночью старый стул</a:t>
                      </a:r>
                      <a:b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Спинкой вниз перевернул.</a:t>
                      </a:r>
                      <a:b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теперь у нас в квартире</a:t>
                      </a:r>
                      <a:b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Стал он цифрою                  . 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5" y="2714625"/>
          <a:ext cx="6096000" cy="120510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четыре 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1934" y="4143380"/>
            <a:ext cx="745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4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Skittles\Desktop\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214313" y="2500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857250" y="2857500"/>
            <a:ext cx="73580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  <a:p>
            <a:r>
              <a:rPr lang="ru-RU" sz="4400">
                <a:latin typeface="Calibri" pitchFamily="34" charset="0"/>
              </a:rPr>
              <a:t>     </a:t>
            </a:r>
            <a:endParaRPr lang="ru-RU" b="1" i="1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2571744"/>
            <a:ext cx="437414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ОПРЕДЕЛИ  НА  ОЩУПЬ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ГЕОМЕТРИЧЕСКУЮ </a:t>
            </a:r>
            <a:b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ФИГУРУ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857232"/>
            <a:ext cx="540026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«ЧУДЕСНЫЙ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МЕШОЧЕК»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38" y="1500188"/>
          <a:ext cx="5786437" cy="3340101"/>
        </p:xfrm>
        <a:graphic>
          <a:graphicData uri="http://schemas.openxmlformats.org/drawingml/2006/table">
            <a:tbl>
              <a:tblPr/>
              <a:tblGrid>
                <a:gridCol w="5786437"/>
              </a:tblGrid>
              <a:tr h="304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Если два перевернуть</a:t>
                      </a:r>
                      <a:b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внимательно взглянуть,</a:t>
                      </a:r>
                      <a:b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Так и сяк взглянуть опять,</a:t>
                      </a:r>
                      <a:b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То получим цифру             .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3375" y="2643188"/>
          <a:ext cx="1965325" cy="1465268"/>
        </p:xfrm>
        <a:graphic>
          <a:graphicData uri="http://schemas.openxmlformats.org/drawingml/2006/table">
            <a:tbl>
              <a:tblPr/>
              <a:tblGrid>
                <a:gridCol w="1965325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пять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00496" y="4143380"/>
            <a:ext cx="745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kittles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3000" y="1214438"/>
            <a:ext cx="5643563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  <a:t>Какое число входит в название сказки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  <a:t>  о поросятах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  <a:t>Нуф-Нуф,Ниф-Ниф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  <a:t> 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  <a:t>Наф-Наф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  <a:t>                                                                          (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  <a:t>Три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  <a:t>)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+mn-cs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5" y="2500313"/>
            <a:ext cx="45005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Какое число входит в название сказки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о Белоснежке?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                                                       (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Семь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3357563"/>
            <a:ext cx="4357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Какое число входит в название сказки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о козе, волке и маленьких козлятах?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                                                          (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Семь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63" y="4286250"/>
            <a:ext cx="4786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Какое число входит в название сказки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о девочке, которая перед Новым годом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ходила за подснежниками?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                                                (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Двенадцать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+mn-cs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43095" y="500042"/>
            <a:ext cx="54232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+mn-cs"/>
              </a:rPr>
              <a:t>ЧИСЛА  В  СКАЗКАХ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38" y="2000250"/>
          <a:ext cx="6048375" cy="2173224"/>
        </p:xfrm>
        <a:graphic>
          <a:graphicData uri="http://schemas.openxmlformats.org/drawingml/2006/table">
            <a:tbl>
              <a:tblPr/>
              <a:tblGrid>
                <a:gridCol w="60483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Если навесной замок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Вверх поднимет хоботок,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То тогда увидим здесь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 замок, а цифру               .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500" y="3286125"/>
          <a:ext cx="6096000" cy="705041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шесть 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6182" y="4143380"/>
            <a:ext cx="745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6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datai/russkij-jazyk/Sinonim-1/0001-001-Sinonim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448235">
            <a:off x="3643306" y="2285992"/>
            <a:ext cx="31053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ПОСТРОЙТЕ  ДОМ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ИЗ  ГЕОМЕТРИЧЕСКИХ</a:t>
            </a:r>
            <a:b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</a:b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     ФИГУР</a:t>
            </a:r>
          </a:p>
        </p:txBody>
      </p:sp>
      <p:sp>
        <p:nvSpPr>
          <p:cNvPr id="6" name="Прямоугольник 5"/>
          <p:cNvSpPr/>
          <p:nvPr/>
        </p:nvSpPr>
        <p:spPr>
          <a:xfrm rot="21449874">
            <a:off x="1214414" y="1500174"/>
            <a:ext cx="621510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+mn-cs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+mn-cs"/>
              </a:rPr>
              <a:t>                        «ЛУЧШИЙ  ДОМ»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25" y="2000250"/>
          <a:ext cx="5857875" cy="2453640"/>
        </p:xfrm>
        <a:graphic>
          <a:graphicData uri="http://schemas.openxmlformats.org/drawingml/2006/table">
            <a:tbl>
              <a:tblPr/>
              <a:tblGrid>
                <a:gridCol w="5857875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косу она похожа,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Но косить траву не может —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 наточена совсем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не косит цифра            .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5" y="2857500"/>
          <a:ext cx="3278188" cy="1160463"/>
        </p:xfrm>
        <a:graphic>
          <a:graphicData uri="http://schemas.openxmlformats.org/drawingml/2006/table">
            <a:tbl>
              <a:tblPr/>
              <a:tblGrid>
                <a:gridCol w="3278188"/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семь 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43306" y="4000504"/>
            <a:ext cx="745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7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1-tub-ru.yandex.net/i?id=220591325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000496" y="2357430"/>
            <a:ext cx="2480886" cy="1569660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r>
              <a:rPr lang="ru-RU" sz="8000" i="1" dirty="0">
                <a:ln w="11430">
                  <a:solidFill>
                    <a:srgbClr val="CC00FF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500042"/>
            <a:ext cx="260359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100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800" b="1" i="1" cap="all" dirty="0" err="1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Narrow" pitchFamily="34" charset="0"/>
              </a:rPr>
              <a:t>лб</a:t>
            </a:r>
            <a:endParaRPr lang="ru-RU" sz="4800" b="1" i="1" cap="all" dirty="0">
              <a:ln>
                <a:solidFill>
                  <a:srgbClr val="FFFF0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85728"/>
            <a:ext cx="2076209" cy="156966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7200" b="1" i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4714884"/>
            <a:ext cx="2928958" cy="15696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i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ru-RU" sz="7200" b="1" i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571744"/>
            <a:ext cx="2214578" cy="15696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5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7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endParaRPr lang="ru-RU" sz="72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4429132"/>
            <a:ext cx="3294492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по </a:t>
            </a:r>
            <a:r>
              <a:rPr lang="ru-RU" sz="9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2 </a:t>
            </a:r>
            <a: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л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9250" y="3786188"/>
            <a:ext cx="1065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2"/>
                </a:solidFill>
                <a:latin typeface="Arial Narrow" pitchFamily="34" charset="0"/>
              </a:rPr>
              <a:t>трио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7313" y="1714500"/>
            <a:ext cx="148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2"/>
                </a:solidFill>
                <a:latin typeface="Arial Narrow" pitchFamily="34" charset="0"/>
              </a:rPr>
              <a:t>сорока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15188" y="171450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2"/>
                </a:solidFill>
                <a:latin typeface="Arial Narrow" pitchFamily="34" charset="0"/>
              </a:rPr>
              <a:t>столб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28750" y="4071938"/>
            <a:ext cx="1331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2"/>
                </a:solidFill>
                <a:latin typeface="Arial Narrow" pitchFamily="34" charset="0"/>
              </a:rPr>
              <a:t>семья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29500" y="5857875"/>
            <a:ext cx="155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2"/>
                </a:solidFill>
                <a:latin typeface="Arial Narrow" pitchFamily="34" charset="0"/>
              </a:rPr>
              <a:t>подвал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43188" y="6211888"/>
            <a:ext cx="1558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2"/>
                </a:solidFill>
                <a:latin typeface="Arial Narrow" pitchFamily="34" charset="0"/>
              </a:rPr>
              <a:t>родина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3571875" y="41433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143000" y="1928813"/>
            <a:ext cx="4572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Arial Narrow" pitchFamily="34" charset="0"/>
              </a:rPr>
              <a:t>Цифра с виду как игрушка -</a:t>
            </a:r>
            <a:br>
              <a:rPr lang="ru-RU" sz="2800" b="1" i="1">
                <a:latin typeface="Arial Narrow" pitchFamily="34" charset="0"/>
              </a:rPr>
            </a:br>
            <a:r>
              <a:rPr lang="ru-RU" sz="2800" b="1" i="1">
                <a:latin typeface="Arial Narrow" pitchFamily="34" charset="0"/>
              </a:rPr>
              <a:t>Неваляшка-погремушка.</a:t>
            </a:r>
            <a:br>
              <a:rPr lang="ru-RU" sz="2800" b="1" i="1">
                <a:latin typeface="Arial Narrow" pitchFamily="34" charset="0"/>
              </a:rPr>
            </a:br>
            <a:r>
              <a:rPr lang="ru-RU" sz="2800" b="1" i="1">
                <a:latin typeface="Arial Narrow" pitchFamily="34" charset="0"/>
              </a:rPr>
              <a:t>Не удариться ей о земь.</a:t>
            </a:r>
            <a:br>
              <a:rPr lang="ru-RU" sz="2800" b="1" i="1">
                <a:latin typeface="Arial Narrow" pitchFamily="34" charset="0"/>
              </a:rPr>
            </a:br>
            <a:r>
              <a:rPr lang="ru-RU" sz="2800" b="1" i="1">
                <a:latin typeface="Arial Narrow" pitchFamily="34" charset="0"/>
              </a:rPr>
              <a:t>Всем понятно – это               .</a:t>
            </a:r>
            <a:br>
              <a:rPr lang="ru-RU" sz="2800" b="1" i="1">
                <a:latin typeface="Arial Narrow" pitchFamily="34" charset="0"/>
              </a:rPr>
            </a:br>
            <a:r>
              <a:rPr lang="ru-RU" sz="2800" b="1" i="1">
                <a:latin typeface="Arial Narrow" pitchFamily="34" charset="0"/>
              </a:rPr>
              <a:t/>
            </a:r>
            <a:br>
              <a:rPr lang="ru-RU" sz="2800" b="1" i="1">
                <a:latin typeface="Arial Narrow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0" y="3214688"/>
            <a:ext cx="126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Arial Narrow" pitchFamily="34" charset="0"/>
              </a:rPr>
              <a:t>восемь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929066"/>
            <a:ext cx="745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8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63" y="2571750"/>
          <a:ext cx="6167437" cy="1191768"/>
        </p:xfrm>
        <a:graphic>
          <a:graphicData uri="http://schemas.openxmlformats.org/drawingml/2006/table">
            <a:tbl>
              <a:tblPr/>
              <a:tblGrid>
                <a:gridCol w="616743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 хитрым носиком сестрица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Счёт откроет                    .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875" y="2857500"/>
          <a:ext cx="6096000" cy="705041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единица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17441" y="3786190"/>
            <a:ext cx="745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1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kittles\Desktop\Презентация Microsoft Office 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47148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Skittles\Desktop\Презентация Microsoft Office PowerPo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357313"/>
            <a:ext cx="41433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" y="285728"/>
            <a:ext cx="478169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+mn-cs"/>
              </a:rPr>
              <a:t>СКОЛЬКО  ТРЕУГОЛЬНИКОВ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+mn-cs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+mn-cs"/>
              </a:rPr>
              <a:t>НА  РИСУНКЕ 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5445" y="285728"/>
            <a:ext cx="376096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  <a:cs typeface="+mn-cs"/>
              </a:rPr>
              <a:t>СКОЛЬКО  КВАДРАТОВ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  <a:cs typeface="+mn-cs"/>
              </a:rPr>
            </a:b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  <a:cs typeface="+mn-cs"/>
              </a:rPr>
              <a:t>НА  РИСУНКЕ 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5064" y="5072074"/>
            <a:ext cx="96051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ТРИ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5072074"/>
            <a:ext cx="11095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ПЯТЬ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857250" y="2071688"/>
            <a:ext cx="6429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Arial Narrow" pitchFamily="34" charset="0"/>
              </a:rPr>
              <a:t>Шёл котёнок через мост,</a:t>
            </a:r>
            <a:br>
              <a:rPr lang="ru-RU" sz="2800" b="1" i="1">
                <a:latin typeface="Arial Narrow" pitchFamily="34" charset="0"/>
              </a:rPr>
            </a:br>
            <a:r>
              <a:rPr lang="ru-RU" sz="2800" b="1" i="1">
                <a:latin typeface="Arial Narrow" pitchFamily="34" charset="0"/>
              </a:rPr>
              <a:t>Сел на мост и свесил хвост.</a:t>
            </a:r>
            <a:br>
              <a:rPr lang="ru-RU" sz="2800" b="1" i="1">
                <a:latin typeface="Arial Narrow" pitchFamily="34" charset="0"/>
              </a:rPr>
            </a:br>
            <a:r>
              <a:rPr lang="ru-RU" sz="2800" b="1" i="1">
                <a:latin typeface="Arial Narrow" pitchFamily="34" charset="0"/>
              </a:rPr>
              <a:t>«Мяу! Так удобней мне ведь…» </a:t>
            </a:r>
            <a:br>
              <a:rPr lang="ru-RU" sz="2800" b="1" i="1">
                <a:latin typeface="Arial Narrow" pitchFamily="34" charset="0"/>
              </a:rPr>
            </a:br>
            <a:r>
              <a:rPr lang="ru-RU" sz="2800" b="1" i="1">
                <a:latin typeface="Arial Narrow" pitchFamily="34" charset="0"/>
              </a:rPr>
              <a:t>Стал котёнок цифрой                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7688" y="3357563"/>
            <a:ext cx="131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Arial Narrow" pitchFamily="34" charset="0"/>
              </a:rPr>
              <a:t>девять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5500" y="4071942"/>
            <a:ext cx="745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9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kittles\Desktop\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214313" y="25003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428625" y="2857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4357688" y="1285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285728"/>
            <a:ext cx="625043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>
                  <a:solidFill>
                    <a:srgbClr val="002060"/>
                  </a:solidFill>
                </a:ln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+mn-cs"/>
              </a:rPr>
              <a:t>ЗАДАЧИ       -       ШУТКИ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1143000"/>
            <a:ext cx="26654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600" b="1">
                <a:solidFill>
                  <a:srgbClr val="FF0066"/>
                </a:solidFill>
                <a:latin typeface="Arial Narrow" pitchFamily="34" charset="0"/>
              </a:rPr>
              <a:t>На столе стояли 4 стакана</a:t>
            </a:r>
          </a:p>
          <a:p>
            <a:r>
              <a:rPr lang="ru-RU" sz="1600" b="1">
                <a:solidFill>
                  <a:srgbClr val="FF0066"/>
                </a:solidFill>
                <a:latin typeface="Arial Narrow" pitchFamily="34" charset="0"/>
              </a:rPr>
              <a:t> с вишней. Оксана съела </a:t>
            </a:r>
          </a:p>
          <a:p>
            <a:r>
              <a:rPr lang="ru-RU" sz="1600" b="1">
                <a:solidFill>
                  <a:srgbClr val="FF0066"/>
                </a:solidFill>
                <a:latin typeface="Arial Narrow" pitchFamily="34" charset="0"/>
              </a:rPr>
              <a:t> Один стакан вишни.</a:t>
            </a:r>
          </a:p>
          <a:p>
            <a:r>
              <a:rPr lang="ru-RU" sz="1600" b="1">
                <a:solidFill>
                  <a:srgbClr val="FF0066"/>
                </a:solidFill>
                <a:latin typeface="Arial Narrow" pitchFamily="34" charset="0"/>
              </a:rPr>
              <a:t> Сколько стаканов осталось?</a:t>
            </a:r>
          </a:p>
          <a:p>
            <a:r>
              <a:rPr lang="ru-RU" sz="1600" b="1">
                <a:solidFill>
                  <a:srgbClr val="FF0066"/>
                </a:solidFill>
                <a:latin typeface="Arial Narrow" pitchFamily="34" charset="0"/>
              </a:rPr>
              <a:t>                              (4 стакана)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993053">
            <a:off x="5545138" y="4435475"/>
            <a:ext cx="1798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Сколько орехов в </a:t>
            </a:r>
          </a:p>
          <a:p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пустом стакане?</a:t>
            </a:r>
          </a:p>
          <a:p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             (</a:t>
            </a:r>
            <a:r>
              <a:rPr lang="ru-RU" sz="1600" b="1" i="1">
                <a:solidFill>
                  <a:srgbClr val="C00000"/>
                </a:solidFill>
                <a:latin typeface="Arial Narrow" pitchFamily="34" charset="0"/>
              </a:rPr>
              <a:t>Нисколько</a:t>
            </a:r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5813" y="4286250"/>
            <a:ext cx="3163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Arial Narrow" pitchFamily="34" charset="0"/>
              </a:rPr>
              <a:t>На яблоне росло 10груш, </a:t>
            </a:r>
          </a:p>
          <a:p>
            <a:r>
              <a:rPr lang="ru-RU" sz="1600" b="1">
                <a:solidFill>
                  <a:srgbClr val="002060"/>
                </a:solidFill>
                <a:latin typeface="Arial Narrow" pitchFamily="34" charset="0"/>
              </a:rPr>
              <a:t>6 груш упали.</a:t>
            </a:r>
          </a:p>
          <a:p>
            <a:r>
              <a:rPr lang="ru-RU" sz="1600" b="1">
                <a:solidFill>
                  <a:srgbClr val="002060"/>
                </a:solidFill>
                <a:latin typeface="Arial Narrow" pitchFamily="34" charset="0"/>
              </a:rPr>
              <a:t>Сколько груш осталось на яблоне?</a:t>
            </a:r>
          </a:p>
          <a:p>
            <a:r>
              <a:rPr lang="ru-RU" sz="1600" b="1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ru-RU" sz="1600" b="1" i="1">
                <a:solidFill>
                  <a:srgbClr val="002060"/>
                </a:solidFill>
                <a:latin typeface="Arial Narrow" pitchFamily="34" charset="0"/>
              </a:rPr>
              <a:t>Нисколько, так как </a:t>
            </a:r>
          </a:p>
          <a:p>
            <a:r>
              <a:rPr lang="ru-RU" sz="1600" b="1" i="1">
                <a:solidFill>
                  <a:srgbClr val="002060"/>
                </a:solidFill>
                <a:latin typeface="Arial Narrow" pitchFamily="34" charset="0"/>
              </a:rPr>
              <a:t>на яблоне груши не рас</a:t>
            </a:r>
            <a:r>
              <a:rPr lang="ru-RU" sz="1600" b="1">
                <a:solidFill>
                  <a:srgbClr val="002060"/>
                </a:solidFill>
                <a:latin typeface="Arial Narrow" pitchFamily="34" charset="0"/>
              </a:rPr>
              <a:t>тут)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86375" y="114300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На грядке сидели 6 воробьёв,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к ним прилетели еще 3. Кот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 подкрался и схватил одного.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 Сколько птиц осталось на грядке?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             (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Нисколько – остальные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             птицы улетели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+mn-cs"/>
              </a:rPr>
              <a:t>)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Skittle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00500" y="3500438"/>
            <a:ext cx="2571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4143372" y="1214422"/>
            <a:ext cx="1060704" cy="3414730"/>
          </a:xfrm>
          <a:prstGeom prst="triangle">
            <a:avLst/>
          </a:prstGeom>
          <a:solidFill>
            <a:srgbClr val="FF0066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429124" y="4929198"/>
            <a:ext cx="457200" cy="457200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Skittle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00500" y="3500438"/>
            <a:ext cx="257175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У Сашки в кармашке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Конфеты в бумажке.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Он дал по конфете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Свете и Пете,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Ирине, Галине,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Марине и Нине.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И сам съел конфету.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Сколько было конфет?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                               (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Семь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+mn-cs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857250"/>
            <a:ext cx="3000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Мы большущая семья.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Самый младший – это я.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Таня есть и Вася есть,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Юра, Шура, Зина, Маша,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И Наташа тоже наша.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Сколько детей в семье?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                                   (Восемь)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25" y="1928813"/>
          <a:ext cx="6096000" cy="217322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Нолик, стань за единицей,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 своей родной сестрицей.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Только так, когда вы вместе,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Называть вас будут                  .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57688" y="3214688"/>
          <a:ext cx="6096000" cy="705041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десять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2947" y="4000504"/>
            <a:ext cx="130676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10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kittles\Desktop\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357313" y="4719638"/>
            <a:ext cx="604678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 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 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 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 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 </a:t>
            </a:r>
            <a:br>
              <a:rPr lang="ru-RU" sz="1400">
                <a:cs typeface="Times New Roman" pitchFamily="18" charset="0"/>
              </a:rPr>
            </a:br>
            <a:endParaRPr lang="ru-RU">
              <a:cs typeface="Times New Roman" pitchFamily="18" charset="0"/>
            </a:endParaRPr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1500188" y="4429125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/>
          </a:p>
        </p:txBody>
      </p:sp>
      <p:sp>
        <p:nvSpPr>
          <p:cNvPr id="5" name="Прямоугольник 4"/>
          <p:cNvSpPr/>
          <p:nvPr/>
        </p:nvSpPr>
        <p:spPr>
          <a:xfrm>
            <a:off x="2574909" y="1571612"/>
            <a:ext cx="346280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66"/>
                </a:solidFill>
                <a:latin typeface="Arial Narrow" pitchFamily="34" charset="0"/>
                <a:cs typeface="Arial" pitchFamily="34" charset="0"/>
              </a:rPr>
              <a:t>БЛИЦ - ТУРНИР</a:t>
            </a:r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1785938" y="42148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000108"/>
            <a:ext cx="5218353" cy="707886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КОНКУРС  </a:t>
            </a:r>
            <a:r>
              <a:rPr lang="ru-RU" sz="4000" b="1" cap="all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КАПИТАНОВ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0" y="3929063"/>
            <a:ext cx="5691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     </a:t>
            </a:r>
            <a:r>
              <a:rPr lang="ru-RU" b="1" dirty="0" smtClean="0">
                <a:latin typeface="Arial Narrow" pitchFamily="34" charset="0"/>
              </a:rPr>
              <a:t>4. </a:t>
            </a:r>
            <a:r>
              <a:rPr lang="ru-RU" b="1" dirty="0">
                <a:latin typeface="Arial Narrow" pitchFamily="34" charset="0"/>
              </a:rPr>
              <a:t>Вставь пословицу слово:«Ум хорошо, а          лучше.»</a:t>
            </a:r>
          </a:p>
        </p:txBody>
      </p:sp>
      <p:sp>
        <p:nvSpPr>
          <p:cNvPr id="26633" name="Прямоугольник 9"/>
          <p:cNvSpPr>
            <a:spLocks noChangeArrowheads="1"/>
          </p:cNvSpPr>
          <p:nvPr/>
        </p:nvSpPr>
        <p:spPr bwMode="auto">
          <a:xfrm>
            <a:off x="2071688" y="35004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43063" y="3000375"/>
            <a:ext cx="4964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   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2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b="1" dirty="0">
                <a:latin typeface="Arial Narrow" pitchFamily="34" charset="0"/>
              </a:rPr>
              <a:t>Какая получится цифра, если перевернуть 6?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5938" y="2428875"/>
            <a:ext cx="2708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1. Сколько дней в неделе?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4438" y="2714625"/>
            <a:ext cx="497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3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b="1" dirty="0">
                <a:latin typeface="Arial Narrow" pitchFamily="34" charset="0"/>
              </a:rPr>
              <a:t>Сколько ранним утром глаз открывается у вас?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85875" y="4214813"/>
            <a:ext cx="4179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2.Слова </a:t>
            </a:r>
            <a:r>
              <a:rPr lang="ru-RU" b="1" dirty="0">
                <a:latin typeface="Arial Narrow" pitchFamily="34" charset="0"/>
              </a:rPr>
              <a:t>записываются буквами, а числа?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71750" y="5000625"/>
            <a:ext cx="284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3.Сколько </a:t>
            </a:r>
            <a:r>
              <a:rPr lang="ru-RU" b="1" dirty="0">
                <a:latin typeface="Arial Narrow" pitchFamily="34" charset="0"/>
              </a:rPr>
              <a:t>пальцев на руке?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71688" y="4714875"/>
            <a:ext cx="3465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1.Сколько </a:t>
            </a:r>
            <a:r>
              <a:rPr lang="ru-RU" b="1" dirty="0">
                <a:latin typeface="Arial Narrow" pitchFamily="34" charset="0"/>
              </a:rPr>
              <a:t>месяцев в году?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50" y="2143125"/>
            <a:ext cx="6513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4.Вставь в пословицу слово:«Семь раз отмерь,           раз отрежь.»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7818" y="2143116"/>
            <a:ext cx="704039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 один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6314" y="4429132"/>
            <a:ext cx="16616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(цифрами)</a:t>
            </a:r>
          </a:p>
        </p:txBody>
      </p:sp>
      <p:sp>
        <p:nvSpPr>
          <p:cNvPr id="26643" name="TextBox 22"/>
          <p:cNvSpPr txBox="1">
            <a:spLocks noChangeArrowheads="1"/>
          </p:cNvSpPr>
          <p:nvPr/>
        </p:nvSpPr>
        <p:spPr bwMode="auto">
          <a:xfrm>
            <a:off x="4572000" y="4714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4" name="TextBox 23"/>
          <p:cNvSpPr txBox="1">
            <a:spLocks noChangeArrowheads="1"/>
          </p:cNvSpPr>
          <p:nvPr/>
        </p:nvSpPr>
        <p:spPr bwMode="auto">
          <a:xfrm>
            <a:off x="5214938" y="5000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57686" y="2428868"/>
            <a:ext cx="590226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( 7 )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72198" y="2714620"/>
            <a:ext cx="59022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( 2 )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00534" y="3000372"/>
            <a:ext cx="64793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( 9 )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2066" y="3929066"/>
            <a:ext cx="63350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  два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14876" y="4714884"/>
            <a:ext cx="720069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( 12 )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57818" y="5000636"/>
            <a:ext cx="59022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( 5 )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ittles\Desktop\чернов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4214810" y="2214554"/>
            <a:ext cx="4214843" cy="780454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+mn-cs"/>
              </a:rPr>
              <a:t>МАТЕМАТИКА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-261938"/>
            <a:ext cx="18415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-246063"/>
            <a:ext cx="18415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214313" y="5357813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0" y="-246063"/>
            <a:ext cx="18415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00438" y="4429125"/>
            <a:ext cx="5286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000" b="1" i="1">
                <a:latin typeface="Book Antiqua" pitchFamily="18" charset="0"/>
                <a:ea typeface="Batang" pitchFamily="18" charset="-127"/>
              </a:rPr>
              <a:t>Кто  с  детских  лет  занимается математикой, тот  развивает внимание, тренирует  свой  мозг, свою волю, воспитывает  настойчивость  и упорство  в  достижении  цели.</a:t>
            </a:r>
          </a:p>
          <a:p>
            <a:r>
              <a:rPr lang="ru-RU" sz="2000" b="1" i="1">
                <a:latin typeface="Book Antiqua" pitchFamily="18" charset="0"/>
                <a:ea typeface="Batang" pitchFamily="18" charset="-127"/>
              </a:rPr>
              <a:t>                                (А.И. Маркушевич)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3143248"/>
            <a:ext cx="4572000" cy="830997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Язык, на котором говорят все точные науки. </a:t>
            </a:r>
            <a:r>
              <a:rPr lang="ru-RU" sz="2000" b="1" i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(Н.И. Лобачевский)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2235" y="1142984"/>
            <a:ext cx="507176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  <a:cs typeface="+mn-cs"/>
              </a:rPr>
              <a:t>     </a:t>
            </a: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  <a:cs typeface="+mn-cs"/>
              </a:rPr>
              <a:t>Царица наук!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                                                </a:t>
            </a:r>
            <a:r>
              <a:rPr lang="ru-RU" sz="2000" b="1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(К.Ф. Гаусс)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kittles\Desktop\МОЙ АРХИВ\ФОН и картинки для презентаций\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571480"/>
            <a:ext cx="6429420" cy="39087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               </a:t>
            </a:r>
            <a:r>
              <a:rPr lang="ru-RU" sz="4800" b="1" i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Дорогие  ребята,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latin typeface="+mn-lt"/>
                <a:cs typeface="+mn-cs"/>
              </a:rPr>
              <a:t>    </a:t>
            </a:r>
            <a:r>
              <a:rPr lang="ru-RU" sz="4000" b="1" i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вот  и  закончилось наше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   путешествие  по стране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latin typeface="+mn-lt"/>
                <a:cs typeface="+mn-cs"/>
              </a:rPr>
              <a:t>           </a:t>
            </a:r>
            <a:r>
              <a:rPr lang="ru-RU" sz="4000" b="1" i="1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latin typeface="+mn-lt"/>
                <a:cs typeface="+mn-cs"/>
              </a:rPr>
              <a:t>«МАТЕМАТИКА»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  вы   справились  со   всеми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              заданиями.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572008"/>
            <a:ext cx="6000792" cy="1343205"/>
          </a:xfrm>
          <a:prstGeom prst="rect">
            <a:avLst/>
          </a:prstGeom>
          <a:noFill/>
        </p:spPr>
        <p:txBody>
          <a:bodyPr wrap="none">
            <a:prstTxWarp prst="textDeflateTop">
              <a:avLst>
                <a:gd name="adj" fmla="val 553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МОЛОДЦЫ !!!</a:t>
            </a: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5" y="5572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ittles\Desktop\Презентация Microsoft Office PowerPoint (2).jpg"/>
          <p:cNvPicPr>
            <a:picLocks noChangeAspect="1" noChangeArrowheads="1"/>
          </p:cNvPicPr>
          <p:nvPr/>
        </p:nvPicPr>
        <p:blipFill>
          <a:blip r:embed="rId2" cstate="print"/>
          <a:srcRect t="14583"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1571668" y="0"/>
            <a:ext cx="821533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 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  <a:cs typeface="+mn-cs"/>
              </a:rPr>
              <a:t>ПОДБЕРИ  ВЫРАЖЕНИЕ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  <a:cs typeface="+mn-cs"/>
              </a:rPr>
              <a:t>                                     К  ДАННОМУ  ОТВЕТУ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kittles\Desktop\Презентация Microsoft Office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1813" y="4000500"/>
            <a:ext cx="144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Arial Narrow" pitchFamily="34" charset="0"/>
              </a:rPr>
              <a:t>(Двойка)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1563" y="2000250"/>
          <a:ext cx="6024562" cy="2173224"/>
        </p:xfrm>
        <a:graphic>
          <a:graphicData uri="http://schemas.openxmlformats.org/drawingml/2006/table">
            <a:tbl>
              <a:tblPr/>
              <a:tblGrid>
                <a:gridCol w="602456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Лебедь плавает в тетрадке,</a:t>
                      </a:r>
                      <a:b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Значит что-то не в порядке.</a:t>
                      </a:r>
                      <a:b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Если ты совсем Незнайка,</a:t>
                      </a:r>
                      <a:b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Цифру эту получай-ка.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43372" y="4500570"/>
            <a:ext cx="745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kittles\Desktop\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0"/>
            <a:ext cx="6435095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КАКАЯ  ФИГУРА  ЛИШНЯЯ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НАЙДИ  И  ОБЪЯСНИ</a:t>
            </a:r>
          </a:p>
        </p:txBody>
      </p:sp>
      <p:pic>
        <p:nvPicPr>
          <p:cNvPr id="1027" name="Picture 3" descr="C:\Users\Skittles\Desktop\)(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43625" y="6334125"/>
            <a:ext cx="165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Batang" pitchFamily="18" charset="-127"/>
                <a:ea typeface="Batang" pitchFamily="18" charset="-127"/>
              </a:rPr>
              <a:t>РАЗМЕР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7072313" y="35004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5" descr="C:\Users\Skittles\Desktop\Презентация Microsoft Office PowerPoin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kittles\Desktop\викторина по математи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813"/>
            <a:ext cx="4500562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715125" y="642938"/>
            <a:ext cx="151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Batang" pitchFamily="18" charset="-127"/>
                <a:ea typeface="Batang" pitchFamily="18" charset="-127"/>
              </a:rPr>
              <a:t>ФОРМА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kittles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63" y="2214563"/>
          <a:ext cx="6096000" cy="2453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Цифру эту угадай-ка!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Она большая зазнавай-ка.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Единицу сложишь с двойкой,</a:t>
                      </a:r>
                      <a:b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получишь цифру                  .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63" y="3643313"/>
            <a:ext cx="1458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Arial Narrow" pitchFamily="34" charset="0"/>
              </a:rPr>
              <a:t>тройка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214818"/>
            <a:ext cx="745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+mn-cs"/>
              </a:rPr>
              <a:t>3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kittles\Desktop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6425" y="500042"/>
            <a:ext cx="50593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+mn-cs"/>
              </a:rPr>
              <a:t>ВЕСЁЛЫЙ  СЧЁТ</a:t>
            </a:r>
          </a:p>
        </p:txBody>
      </p:sp>
      <p:pic>
        <p:nvPicPr>
          <p:cNvPr id="3075" name="Picture 3" descr="C:\Users\Skittles\Desktop\викторина по математи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857500"/>
            <a:ext cx="6929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1571612"/>
            <a:ext cx="575715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+mn-cs"/>
              </a:rPr>
              <a:t>НАЙДИТЕ  ПОСЛЕДНЕЕ</a:t>
            </a:r>
            <a:b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+mn-cs"/>
              </a:rPr>
            </a:b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+mn-cs"/>
              </a:rPr>
              <a:t>ЧИСЛО  В  ЦЕПОЧКЕ</a:t>
            </a:r>
          </a:p>
        </p:txBody>
      </p:sp>
      <p:sp>
        <p:nvSpPr>
          <p:cNvPr id="6" name="Прямоугольник 5"/>
          <p:cNvSpPr/>
          <p:nvPr/>
        </p:nvSpPr>
        <p:spPr>
          <a:xfrm rot="1763907">
            <a:off x="7413225" y="3590665"/>
            <a:ext cx="132921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7" name="Прямоугольник 6"/>
          <p:cNvSpPr/>
          <p:nvPr/>
        </p:nvSpPr>
        <p:spPr>
          <a:xfrm rot="1789744">
            <a:off x="7858125" y="3357563"/>
            <a:ext cx="184150" cy="15700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513</Words>
  <Application>Microsoft Office PowerPoint</Application>
  <PresentationFormat>Экран (4:3)</PresentationFormat>
  <Paragraphs>159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Skittles</dc:creator>
  <cp:lastModifiedBy>Skittles</cp:lastModifiedBy>
  <cp:revision>224</cp:revision>
  <dcterms:created xsi:type="dcterms:W3CDTF">2014-01-16T17:57:44Z</dcterms:created>
  <dcterms:modified xsi:type="dcterms:W3CDTF">2014-02-08T16:34:00Z</dcterms:modified>
</cp:coreProperties>
</file>