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  <p:sldMasterId id="2147483768" r:id="rId4"/>
  </p:sldMasterIdLst>
  <p:sldIdLst>
    <p:sldId id="256" r:id="rId5"/>
    <p:sldId id="259" r:id="rId6"/>
    <p:sldId id="261" r:id="rId7"/>
    <p:sldId id="257" r:id="rId8"/>
    <p:sldId id="258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67" r:id="rId17"/>
    <p:sldId id="268" r:id="rId18"/>
    <p:sldId id="271" r:id="rId19"/>
    <p:sldId id="26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1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80B4-9964-43E5-A41D-B43904D1952D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040A1F4-CE4A-43A6-A614-CACAE5A67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F10D-90AD-4DB7-BB2B-57442D1ED984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5E315-9C09-4D22-B047-E85EAFEE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19E05-BF57-4C7F-B12B-442CA08B3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2097-A6A0-49D6-A2CE-795322BE5017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F8B9D-A17C-4DB5-9ABF-ED110EE0576A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8F619A4D-F542-4019-A8EE-4D4F98B4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C3E7-DC9E-4AA3-BD4E-6B9EAE428D11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060D-C436-49D3-A8BB-F96852C6A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DE97-40B2-4E82-8C76-0DD48DEEFD92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3841266B-993A-42AD-9952-E736C5998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A575-1F79-443B-96E2-52C6528793E4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2EDF5-CFEE-4B47-9323-085E96D0C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DEFB-3AB9-4C01-BF09-DC3344242B0C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CD8AC68-B4C4-4002-AEDB-79EC6DE8E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C517F-4284-4862-BAD9-06C1E36C409C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0E0C7-2E93-4680-B1BB-85811219D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2A4-5AFA-45BA-8635-D55C1697E9FF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5518C5-8DF0-48B6-9DD4-7C9218193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DE9E6DC3-20BB-4943-8DD0-13B07EC12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C2AF-0FFF-4EC6-A6CA-A20C08302975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FC84E-16F0-4E53-82A3-32034AB4E856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49299-2413-4951-9186-6B20BC58B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051F3-7AD4-420A-8CE6-1073D5FE0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2294-7728-4B37-9D6F-9822D3A93AB3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0D8F1-AF5D-404F-8A31-EDDBD148EA0B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253F-E1ED-429F-99B0-E35F32121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71402-BE90-421C-8E9D-DDC37CF5F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5BB1-6856-4A0F-AA3A-BDB1176444B0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700B9-FBC0-4A66-B829-08C99E232C20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C10D3AF4-C0BE-4F43-9ABE-912E60903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92B3-0553-4FD2-9F10-30BC5AB95D8B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CC13D-21E5-4A90-A57D-68089CA3A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6EB84-5ACB-4577-9D7C-8DC419BFED90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3A31B03E-41C9-47BB-A821-BBCC0FB9B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DF103-64EB-4ABE-8A47-5DC9A9E20115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E725-41F2-4CAC-8700-AFE171BA2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CAE7-2A03-4182-9D4C-F12F01993AB9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5863453A-8916-44F8-8D25-D282E65CC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591E-B159-4391-9880-9607F06E4716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21A0D-D955-4C6B-BD5A-E1B868A18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3264-5977-421C-A9B7-E694164254D9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17B2F1-DA93-4568-B8C0-BF5853763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9F099-195D-4AF0-8E63-7A42011FDD7B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D134B07-BF41-464C-911A-3004F7F82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D232E048-3A35-4B09-BA26-9FA7AD794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DA322-2F38-4148-B915-B15551A852DD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BE03-767D-4076-81CA-5B11122EE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3F0C-B736-46F0-B843-2B1E82947141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E79A-DBF8-4233-9384-1E9BE6E350C5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623E3-2EA5-4BC9-A17D-B544CBB30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E1FC5-C977-47B5-9552-32751086D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51F0-C281-4474-82D8-70FA9625BA96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8073-3072-43A4-AD4F-4817CA6872F8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47F92007-4CE6-48C4-BE98-7C1C054BA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889DA-E5C2-4A8A-B98F-A15596EFFD0C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86CFE-9DFC-4D19-8A99-064E32C8F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797F-FE29-4B4B-82A6-D6B24EF866EF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62AA6FBE-6688-484D-B6FB-6575C63BC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FD6E-50BB-41D0-BEAA-2D1D43285D1E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8D10-E0C5-4D89-B4D9-019D75F00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1349B-3B37-4E66-A1C9-3F16C5FA7BC7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730223B-49E5-4207-BED4-5788C248F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3B38A-4BFA-417A-A407-DEED4D7C27EC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01420-7F83-44E3-8AE3-28A60667A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8B40E-739E-40BA-9D35-9B79FA9AC6FD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A5D0-D6E7-4EEA-A712-02D97F6C3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0B83-B34A-488F-B4AE-2CE77DB3DA5F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9602EB-5261-40C0-8E4A-6B8F5B04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rgbClr val="A04DA3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A885A75-E01F-4EED-BFE9-B5334EA30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AB21-D2E0-49BA-B63C-55D91C933D94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A153-07C8-47EF-A245-D9DD1CF7E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6F40-FBAF-407D-BC32-ED8B00C4BED7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6005-F2A0-4351-80DF-2D51E562189C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15D4-E225-4F42-AA5B-5FAA72149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62BF3-7349-4E47-AE96-65A47EA59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68C9-0E9F-47BC-94EB-1F0DD01E49BE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50BD3-C710-4B01-A4A6-E0F34DE921C5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C93F151-A066-4748-AD5A-DB716A381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149E-BC6A-4C2D-8AE1-4630122A7916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B915D-0AC3-4592-AE0E-7F78C41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D848-FAD3-443B-9C06-0FFAACE73EFD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CAB361-B010-4298-B852-D1FBCC474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E4A80A-F929-4721-9B6B-9C13F9F68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EB33-3A63-482F-9898-0528474D5AEA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07306-1F3E-40F1-8B08-2EB0E5BDE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26F78-6B38-48DB-93F8-0E5A7D376D41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B62C552-9B8D-4C58-A01C-14FE69AB5D70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B8F961-BA70-4DA6-9EF9-160E72A30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C438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A04DA3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C4652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B5D3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CA367F4-D49D-4CB2-9EB4-5A7B8A3CA055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rgbClr val="A04DA3">
                    <a:shade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B75BC861-C12E-461A-BEE9-121C73872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26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7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C438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A04DA3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C4652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B5D3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149EE31-72BF-4FE4-B0F9-D19308EF7F5A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rgbClr val="A04DA3">
                    <a:shade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1E810AEB-C63A-4551-84EC-32AC137C5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5614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5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C438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A04DA3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C4652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B5D3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CA4B759-4273-4726-B3E4-3BD85AE59049}" type="datetimeFigureOut">
              <a:rPr lang="ru-RU"/>
              <a:pPr>
                <a:defRPr/>
              </a:pPr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rgbClr val="A04DA3">
                    <a:shade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C5D44BC-1736-4E3A-8340-FE9FC8925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7902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7903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C438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A04DA3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C4652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B5D3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60.radikal.ru/i168/1108/2f/d1dfcb0727cc.jpg" TargetMode="External"/><Relationship Id="rId2" Type="http://schemas.openxmlformats.org/officeDocument/2006/relationships/hyperlink" Target="http://www.homeenglish.ru/time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ng-as-rus.ru/VREMYA_CHASI.HTML" TargetMode="External"/><Relationship Id="rId4" Type="http://schemas.openxmlformats.org/officeDocument/2006/relationships/hyperlink" Target="http://www.eng-as-rus.ru/vremya_chas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5017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-1397421" y="-596107"/>
            <a:ext cx="12097344" cy="76054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67744" y="3212975"/>
            <a:ext cx="6733597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time</a:t>
            </a:r>
            <a:endParaRPr lang="ru-RU" sz="9600" b="1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0181" name="TextBox 7"/>
          <p:cNvSpPr txBox="1">
            <a:spLocks noChangeArrowheads="1"/>
          </p:cNvSpPr>
          <p:nvPr/>
        </p:nvSpPr>
        <p:spPr bwMode="auto">
          <a:xfrm>
            <a:off x="2987675" y="5456238"/>
            <a:ext cx="58626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Учитель английского языка </a:t>
            </a:r>
            <a:r>
              <a:rPr lang="ru-RU" b="1">
                <a:solidFill>
                  <a:srgbClr val="000000"/>
                </a:solidFill>
              </a:rPr>
              <a:t>Г</a:t>
            </a: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БОУ</a:t>
            </a:r>
            <a:r>
              <a:rPr lang="ru-RU" b="1">
                <a:solidFill>
                  <a:srgbClr val="000000"/>
                </a:solidFill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Школы№497 г.Санкт-Петербурга </a:t>
            </a:r>
          </a:p>
          <a:p>
            <a:pPr algn="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Аверинова Ольга Алексеевна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«Ровный час» – </a:t>
            </a:r>
            <a:r>
              <a:rPr lang="en-US" b="1" smtClean="0">
                <a:solidFill>
                  <a:srgbClr val="7030A0"/>
                </a:solidFill>
              </a:rPr>
              <a:t>o'clock</a:t>
            </a:r>
            <a:endParaRPr lang="ru-RU" b="1" smtClean="0">
              <a:solidFill>
                <a:srgbClr val="7030A0"/>
              </a:solidFill>
            </a:endParaRPr>
          </a:p>
        </p:txBody>
      </p:sp>
      <p:sp>
        <p:nvSpPr>
          <p:cNvPr id="59394" name="TextBox 2"/>
          <p:cNvSpPr txBox="1">
            <a:spLocks noChangeArrowheads="1"/>
          </p:cNvSpPr>
          <p:nvPr/>
        </p:nvSpPr>
        <p:spPr bwMode="auto">
          <a:xfrm>
            <a:off x="5072063" y="2565400"/>
            <a:ext cx="36718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Georgia" pitchFamily="18" charset="0"/>
              </a:rPr>
              <a:t>Ровно любой час </a:t>
            </a:r>
          </a:p>
          <a:p>
            <a:pPr algn="ctr">
              <a:lnSpc>
                <a:spcPct val="150000"/>
              </a:lnSpc>
            </a:pPr>
            <a:r>
              <a:rPr lang="ru-RU" sz="2400">
                <a:latin typeface="Georgia" pitchFamily="18" charset="0"/>
              </a:rPr>
              <a:t>(без минут)</a:t>
            </a:r>
          </a:p>
          <a:p>
            <a:pPr algn="ctr">
              <a:lnSpc>
                <a:spcPct val="150000"/>
              </a:lnSpc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>
                <a:solidFill>
                  <a:srgbClr val="000000"/>
                </a:solidFill>
                <a:latin typeface="Georgia" pitchFamily="18" charset="0"/>
              </a:rPr>
              <a:t> </a:t>
            </a:r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06413" y="6194425"/>
            <a:ext cx="535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I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t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 is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ten </a:t>
            </a:r>
            <a:r>
              <a:rPr lang="ru-RU" sz="2400" b="1" i="1">
                <a:solidFill>
                  <a:srgbClr val="7030A0"/>
                </a:solidFill>
                <a:latin typeface="Georgia" pitchFamily="18" charset="0"/>
              </a:rPr>
              <a:t>o'clock</a:t>
            </a:r>
            <a:r>
              <a:rPr lang="ru-RU" sz="2400" i="1">
                <a:solidFill>
                  <a:srgbClr val="000000"/>
                </a:solidFill>
                <a:latin typeface="Georgia" pitchFamily="18" charset="0"/>
              </a:rPr>
              <a:t>.  (</a:t>
            </a:r>
            <a:r>
              <a:rPr lang="ru-RU" i="1">
                <a:solidFill>
                  <a:srgbClr val="000000"/>
                </a:solidFill>
                <a:latin typeface="Georgia" pitchFamily="18" charset="0"/>
              </a:rPr>
              <a:t>Десять часов ровно).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82590" y="1340767"/>
            <a:ext cx="4549450" cy="45494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C438F"/>
                </a:solidFill>
              </a:rPr>
              <a:t>Употребление предлогов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</p:nvPr>
        </p:nvGraphicFramePr>
        <p:xfrm>
          <a:off x="323850" y="2205038"/>
          <a:ext cx="8428038" cy="3660775"/>
        </p:xfrm>
        <a:graphic>
          <a:graphicData uri="http://schemas.openxmlformats.org/drawingml/2006/table">
            <a:tbl>
              <a:tblPr/>
              <a:tblGrid>
                <a:gridCol w="2809357"/>
                <a:gridCol w="2809357"/>
                <a:gridCol w="2809357"/>
              </a:tblGrid>
              <a:tr h="5632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7030A0"/>
                          </a:solidFill>
                        </a:rPr>
                        <a:t>In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7030A0"/>
                          </a:solidFill>
                        </a:rPr>
                        <a:t>On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7030A0"/>
                          </a:solidFill>
                        </a:rPr>
                        <a:t>At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87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Сезоны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smtClean="0"/>
                        <a:t>– in summer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(winter, autumn,</a:t>
                      </a:r>
                      <a:r>
                        <a:rPr lang="en-US" sz="2000" baseline="0" dirty="0" smtClean="0"/>
                        <a:t> spring).</a:t>
                      </a:r>
                      <a:endParaRPr lang="ru-RU" sz="2000" dirty="0" smtClean="0"/>
                    </a:p>
                    <a:p>
                      <a:pPr algn="l"/>
                      <a:r>
                        <a:rPr lang="en-US" sz="2000" b="1" dirty="0" smtClean="0"/>
                        <a:t>Месяцы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/>
                        <a:t>- </a:t>
                      </a:r>
                      <a:r>
                        <a:rPr lang="en-US" sz="2000" dirty="0" smtClean="0"/>
                        <a:t> in January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dirty="0" smtClean="0"/>
                        <a:t>February ,</a:t>
                      </a:r>
                      <a:r>
                        <a:rPr lang="en-US" sz="2000" baseline="0" dirty="0" smtClean="0"/>
                        <a:t> March)</a:t>
                      </a:r>
                    </a:p>
                    <a:p>
                      <a:pPr algn="l"/>
                      <a:r>
                        <a:rPr lang="en-US" sz="2000" dirty="0" smtClean="0"/>
                        <a:t> </a:t>
                      </a:r>
                      <a:r>
                        <a:rPr lang="en-US" sz="2000" dirty="0"/>
                        <a:t>а </a:t>
                      </a:r>
                      <a:r>
                        <a:rPr lang="en-US" sz="2000" dirty="0" smtClean="0"/>
                        <a:t>также – in the morning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dirty="0" smtClean="0"/>
                        <a:t>the </a:t>
                      </a:r>
                      <a:r>
                        <a:rPr lang="en-US" sz="2000" dirty="0"/>
                        <a:t>afternoon, </a:t>
                      </a:r>
                      <a:r>
                        <a:rPr lang="en-US" sz="2000" dirty="0" smtClean="0"/>
                        <a:t>the evening)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/>
                        <a:t>Дни недели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smtClean="0"/>
                        <a:t>– </a:t>
                      </a:r>
                      <a:r>
                        <a:rPr lang="en-US" sz="2000" dirty="0" smtClean="0"/>
                        <a:t>on Sunday ( Monday,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Saturday </a:t>
                      </a:r>
                      <a:r>
                        <a:rPr lang="en-US" sz="2000" dirty="0"/>
                        <a:t>nights </a:t>
                      </a:r>
                      <a:r>
                        <a:rPr lang="en-US" sz="2000" dirty="0" smtClean="0"/>
                        <a:t>)</a:t>
                      </a:r>
                      <a:r>
                        <a:rPr lang="ru-RU" sz="2000" dirty="0" smtClean="0"/>
                        <a:t> </a:t>
                      </a:r>
                      <a:endParaRPr lang="en-US" sz="2000" dirty="0" smtClean="0"/>
                    </a:p>
                    <a:p>
                      <a:pPr algn="l"/>
                      <a:r>
                        <a:rPr lang="ru-RU" sz="2000" b="1" dirty="0" smtClean="0"/>
                        <a:t>Даты</a:t>
                      </a:r>
                      <a:r>
                        <a:rPr lang="ru-RU" sz="2000" dirty="0" smtClean="0"/>
                        <a:t> – </a:t>
                      </a:r>
                      <a:r>
                        <a:rPr lang="en-US" sz="2000" dirty="0" smtClean="0"/>
                        <a:t>on the </a:t>
                      </a:r>
                      <a:r>
                        <a:rPr lang="ru-RU" sz="2000" dirty="0" smtClean="0"/>
                        <a:t>1</a:t>
                      </a:r>
                      <a:r>
                        <a:rPr lang="en-US" sz="2000" dirty="0" err="1"/>
                        <a:t>st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smtClean="0"/>
                        <a:t>of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September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dirty="0" smtClean="0"/>
                        <a:t>26st </a:t>
                      </a:r>
                      <a:r>
                        <a:rPr lang="en-US" sz="2000" dirty="0"/>
                        <a:t>April 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pPr algn="l"/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а также </a:t>
                      </a:r>
                      <a:r>
                        <a:rPr lang="ru-RU" sz="2000" dirty="0" smtClean="0"/>
                        <a:t>– </a:t>
                      </a:r>
                      <a:r>
                        <a:rPr lang="en-US" sz="2000" dirty="0" smtClean="0"/>
                        <a:t>on my </a:t>
                      </a:r>
                      <a:r>
                        <a:rPr lang="en-US" sz="2000" dirty="0"/>
                        <a:t>birthday.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/>
                        <a:t>Праздники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smtClean="0"/>
                        <a:t>– </a:t>
                      </a:r>
                      <a:r>
                        <a:rPr lang="en-US" sz="2000" dirty="0" smtClean="0"/>
                        <a:t>on Christmas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dirty="0" smtClean="0"/>
                        <a:t>Easter)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b="1" dirty="0"/>
                        <a:t>Время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smtClean="0"/>
                        <a:t>– </a:t>
                      </a:r>
                      <a:r>
                        <a:rPr lang="en-US" sz="2000" dirty="0" smtClean="0"/>
                        <a:t>at four </a:t>
                      </a:r>
                      <a:r>
                        <a:rPr lang="en-US" sz="2000" dirty="0"/>
                        <a:t>o'clock 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а также </a:t>
                      </a:r>
                      <a:r>
                        <a:rPr lang="ru-RU" sz="2000" dirty="0" smtClean="0"/>
                        <a:t>– </a:t>
                      </a:r>
                      <a:r>
                        <a:rPr lang="en-US" sz="2000" dirty="0" smtClean="0"/>
                        <a:t>night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dirty="0" smtClean="0"/>
                        <a:t>the weekend)</a:t>
                      </a:r>
                      <a:endParaRPr lang="ru-RU" sz="2000" dirty="0" smtClean="0"/>
                    </a:p>
                    <a:p>
                      <a:pPr algn="l"/>
                      <a:endParaRPr lang="ru-RU" sz="2000" dirty="0" smtClean="0"/>
                    </a:p>
                    <a:p>
                      <a:pPr algn="l"/>
                      <a:endParaRPr lang="ru-RU" sz="2000" dirty="0" smtClean="0"/>
                    </a:p>
                    <a:p>
                      <a:pPr algn="l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C438F"/>
                </a:solidFill>
              </a:rPr>
              <a:t>Следует запомнить:</a:t>
            </a:r>
          </a:p>
        </p:txBody>
      </p:sp>
      <p:sp>
        <p:nvSpPr>
          <p:cNvPr id="61442" name="Объект 2"/>
          <p:cNvSpPr>
            <a:spLocks noGrp="1"/>
          </p:cNvSpPr>
          <p:nvPr>
            <p:ph sz="quarter" idx="1"/>
          </p:nvPr>
        </p:nvSpPr>
        <p:spPr>
          <a:xfrm>
            <a:off x="301625" y="1700213"/>
            <a:ext cx="8504238" cy="4398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smtClean="0">
                <a:solidFill>
                  <a:srgbClr val="7030A0"/>
                </a:solidFill>
              </a:rPr>
              <a:t>exactly</a:t>
            </a:r>
            <a:r>
              <a:rPr lang="en-US" smtClean="0"/>
              <a:t> - </a:t>
            </a:r>
            <a:r>
              <a:rPr lang="ru-RU" smtClean="0"/>
              <a:t>ровно; например, </a:t>
            </a:r>
            <a:r>
              <a:rPr lang="en-US" smtClean="0"/>
              <a:t>it's exactly nine (</a:t>
            </a:r>
            <a:r>
              <a:rPr lang="ru-RU" smtClean="0"/>
              <a:t>ровно девять часов) </a:t>
            </a:r>
            <a:endParaRPr lang="en-US" smtClean="0"/>
          </a:p>
          <a:p>
            <a:pPr>
              <a:lnSpc>
                <a:spcPct val="150000"/>
              </a:lnSpc>
            </a:pPr>
            <a:r>
              <a:rPr lang="en-US" b="1" smtClean="0">
                <a:solidFill>
                  <a:srgbClr val="7030A0"/>
                </a:solidFill>
              </a:rPr>
              <a:t>about</a:t>
            </a:r>
            <a:r>
              <a:rPr lang="en-US" smtClean="0"/>
              <a:t> - </a:t>
            </a:r>
            <a:r>
              <a:rPr lang="ru-RU" smtClean="0"/>
              <a:t>примерно; например, </a:t>
            </a:r>
            <a:r>
              <a:rPr lang="en-US" smtClean="0"/>
              <a:t>it's about seven (</a:t>
            </a:r>
            <a:r>
              <a:rPr lang="ru-RU" smtClean="0"/>
              <a:t>около семи часов) </a:t>
            </a:r>
            <a:endParaRPr lang="en-US" smtClean="0"/>
          </a:p>
          <a:p>
            <a:pPr>
              <a:lnSpc>
                <a:spcPct val="150000"/>
              </a:lnSpc>
            </a:pPr>
            <a:r>
              <a:rPr lang="en-US" b="1" smtClean="0">
                <a:solidFill>
                  <a:srgbClr val="7030A0"/>
                </a:solidFill>
              </a:rPr>
              <a:t>almost</a:t>
            </a:r>
            <a:r>
              <a:rPr lang="en-US" smtClean="0"/>
              <a:t> - </a:t>
            </a:r>
            <a:r>
              <a:rPr lang="ru-RU" smtClean="0"/>
              <a:t>почти; например, </a:t>
            </a:r>
            <a:r>
              <a:rPr lang="en-US" smtClean="0"/>
              <a:t>it's about eight (</a:t>
            </a:r>
            <a:r>
              <a:rPr lang="ru-RU" smtClean="0"/>
              <a:t>почти восемь часов)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C438F"/>
                </a:solidFill>
              </a:rPr>
              <a:t>Примеры времени</a:t>
            </a:r>
          </a:p>
        </p:txBody>
      </p:sp>
      <p:sp>
        <p:nvSpPr>
          <p:cNvPr id="62466" name="Объект 2"/>
          <p:cNvSpPr>
            <a:spLocks noGrp="1"/>
          </p:cNvSpPr>
          <p:nvPr>
            <p:ph sz="quarter" idx="1"/>
          </p:nvPr>
        </p:nvSpPr>
        <p:spPr>
          <a:xfrm>
            <a:off x="250825" y="1484313"/>
            <a:ext cx="8662988" cy="4783137"/>
          </a:xfrm>
        </p:spPr>
        <p:txBody>
          <a:bodyPr/>
          <a:lstStyle/>
          <a:p>
            <a:r>
              <a:rPr lang="ru-RU" sz="2000" smtClean="0"/>
              <a:t>00.00 (полночь) - </a:t>
            </a:r>
            <a:r>
              <a:rPr lang="en-US" sz="2000" smtClean="0"/>
              <a:t>midnight</a:t>
            </a:r>
          </a:p>
          <a:p>
            <a:r>
              <a:rPr lang="en-US" sz="2000" smtClean="0"/>
              <a:t>00.05 (</a:t>
            </a:r>
            <a:r>
              <a:rPr lang="ru-RU" sz="2000" smtClean="0"/>
              <a:t>пять минут первого ночи) - </a:t>
            </a:r>
            <a:r>
              <a:rPr lang="en-US" sz="2000" smtClean="0"/>
              <a:t>it’s five past zero am</a:t>
            </a:r>
          </a:p>
          <a:p>
            <a:r>
              <a:rPr lang="en-US" sz="2000" smtClean="0"/>
              <a:t>01.10 (</a:t>
            </a:r>
            <a:r>
              <a:rPr lang="ru-RU" sz="2000" smtClean="0"/>
              <a:t>десять минут второго ночи) - </a:t>
            </a:r>
            <a:r>
              <a:rPr lang="en-US" sz="2000" smtClean="0"/>
              <a:t>it’s ten past one am</a:t>
            </a:r>
          </a:p>
          <a:p>
            <a:r>
              <a:rPr lang="en-US" sz="2000" smtClean="0"/>
              <a:t>02.15 (</a:t>
            </a:r>
            <a:r>
              <a:rPr lang="ru-RU" sz="2000" smtClean="0"/>
              <a:t>пятнадцать минут третьего ночи) - </a:t>
            </a:r>
            <a:r>
              <a:rPr lang="en-US" sz="2000" smtClean="0"/>
              <a:t>it’s a quarter past two am</a:t>
            </a:r>
          </a:p>
          <a:p>
            <a:r>
              <a:rPr lang="en-US" sz="2000" smtClean="0"/>
              <a:t>03.20 (</a:t>
            </a:r>
            <a:r>
              <a:rPr lang="ru-RU" sz="2000" smtClean="0"/>
              <a:t>двадцать минут четвёртого ночи) - </a:t>
            </a:r>
            <a:r>
              <a:rPr lang="en-US" sz="2000" smtClean="0"/>
              <a:t>it’s twenty past three am</a:t>
            </a:r>
          </a:p>
          <a:p>
            <a:r>
              <a:rPr lang="en-US" sz="2000" smtClean="0"/>
              <a:t>04.25 (</a:t>
            </a:r>
            <a:r>
              <a:rPr lang="ru-RU" sz="2000" smtClean="0"/>
              <a:t>двадцать пять минут пятого утра) - </a:t>
            </a:r>
            <a:r>
              <a:rPr lang="en-US" sz="2000" smtClean="0"/>
              <a:t>it’s twenty five past four am</a:t>
            </a:r>
          </a:p>
          <a:p>
            <a:r>
              <a:rPr lang="en-US" sz="2000" smtClean="0"/>
              <a:t>05.30 (</a:t>
            </a:r>
            <a:r>
              <a:rPr lang="ru-RU" sz="2000" smtClean="0"/>
              <a:t>половина шестого утра) - </a:t>
            </a:r>
            <a:r>
              <a:rPr lang="en-US" sz="2000" smtClean="0"/>
              <a:t>it’s half past five am</a:t>
            </a:r>
          </a:p>
          <a:p>
            <a:r>
              <a:rPr lang="en-US" sz="2000" smtClean="0"/>
              <a:t>06.35 (</a:t>
            </a:r>
            <a:r>
              <a:rPr lang="ru-RU" sz="2000" smtClean="0"/>
              <a:t>без 25 минут 7) - </a:t>
            </a:r>
            <a:r>
              <a:rPr lang="en-US" sz="2000" smtClean="0"/>
              <a:t>it's twenty five to seven am</a:t>
            </a:r>
          </a:p>
          <a:p>
            <a:r>
              <a:rPr lang="en-US" sz="2000" smtClean="0"/>
              <a:t>07.40 (</a:t>
            </a:r>
            <a:r>
              <a:rPr lang="ru-RU" sz="2000" smtClean="0"/>
              <a:t>без двадцати восемь утра) - </a:t>
            </a:r>
            <a:r>
              <a:rPr lang="en-US" sz="2000" smtClean="0"/>
              <a:t>it's twenty to eight am</a:t>
            </a:r>
          </a:p>
          <a:p>
            <a:r>
              <a:rPr lang="en-US" sz="2000" smtClean="0"/>
              <a:t>08.45 (</a:t>
            </a:r>
            <a:r>
              <a:rPr lang="ru-RU" sz="2000" smtClean="0"/>
              <a:t>без пятнадцати девять утра) - </a:t>
            </a:r>
            <a:r>
              <a:rPr lang="en-US" sz="2000" smtClean="0"/>
              <a:t>it's a quarter to nine am</a:t>
            </a:r>
          </a:p>
          <a:p>
            <a:r>
              <a:rPr lang="en-US" sz="2000" smtClean="0"/>
              <a:t>09.50 (</a:t>
            </a:r>
            <a:r>
              <a:rPr lang="ru-RU" sz="2000" smtClean="0"/>
              <a:t>без десяти десять утра) - </a:t>
            </a:r>
            <a:r>
              <a:rPr lang="en-US" sz="2000" smtClean="0"/>
              <a:t>it's ten to ten am</a:t>
            </a:r>
          </a:p>
          <a:p>
            <a:r>
              <a:rPr lang="en-US" sz="2000" smtClean="0"/>
              <a:t>10.55 (</a:t>
            </a:r>
            <a:r>
              <a:rPr lang="ru-RU" sz="2000" smtClean="0"/>
              <a:t>без пяти одиннадцать утра) - </a:t>
            </a:r>
            <a:r>
              <a:rPr lang="en-US" sz="2000" smtClean="0"/>
              <a:t>it's five to eleven am</a:t>
            </a:r>
          </a:p>
          <a:p>
            <a:r>
              <a:rPr lang="en-US" sz="2000" smtClean="0"/>
              <a:t>12.00 (</a:t>
            </a:r>
            <a:r>
              <a:rPr lang="ru-RU" sz="2000" smtClean="0"/>
              <a:t>полдень) - </a:t>
            </a:r>
            <a:r>
              <a:rPr lang="en-US" sz="2000" smtClean="0"/>
              <a:t>noon </a:t>
            </a:r>
            <a:r>
              <a:rPr lang="ru-RU" sz="2000" smtClean="0"/>
              <a:t>или </a:t>
            </a:r>
            <a:r>
              <a:rPr lang="en-US" sz="2000" smtClean="0"/>
              <a:t>midday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C438F"/>
                </a:solidFill>
              </a:rPr>
              <a:t>Примеры времени</a:t>
            </a:r>
            <a:endParaRPr lang="ru-RU" smtClean="0">
              <a:solidFill>
                <a:srgbClr val="8C438F"/>
              </a:solidFill>
            </a:endParaRPr>
          </a:p>
        </p:txBody>
      </p:sp>
      <p:sp>
        <p:nvSpPr>
          <p:cNvPr id="63490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12.05 (</a:t>
            </a:r>
            <a:r>
              <a:rPr lang="ru-RU" sz="2000" smtClean="0">
                <a:solidFill>
                  <a:srgbClr val="000000"/>
                </a:solidFill>
              </a:rPr>
              <a:t>пять минут первого дня) - </a:t>
            </a:r>
            <a:r>
              <a:rPr lang="en-US" sz="2000" smtClean="0">
                <a:solidFill>
                  <a:srgbClr val="000000"/>
                </a:solidFill>
              </a:rPr>
              <a:t>it's five past twelve pm 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13.10 (</a:t>
            </a:r>
            <a:r>
              <a:rPr lang="ru-RU" sz="2000" smtClean="0">
                <a:solidFill>
                  <a:srgbClr val="000000"/>
                </a:solidFill>
              </a:rPr>
              <a:t>десять минут второго дня) - </a:t>
            </a:r>
            <a:r>
              <a:rPr lang="en-US" sz="2000" smtClean="0">
                <a:solidFill>
                  <a:srgbClr val="000000"/>
                </a:solidFill>
              </a:rPr>
              <a:t>it's ten past one pm 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14.15 (</a:t>
            </a:r>
            <a:r>
              <a:rPr lang="ru-RU" sz="2000" smtClean="0">
                <a:solidFill>
                  <a:srgbClr val="000000"/>
                </a:solidFill>
              </a:rPr>
              <a:t>пятнадцать минут третьего дня) - </a:t>
            </a:r>
            <a:r>
              <a:rPr lang="en-US" sz="2000" smtClean="0">
                <a:solidFill>
                  <a:srgbClr val="000000"/>
                </a:solidFill>
              </a:rPr>
              <a:t>it's a quarter past two pm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15.20 (</a:t>
            </a:r>
            <a:r>
              <a:rPr lang="ru-RU" sz="2000" smtClean="0">
                <a:solidFill>
                  <a:srgbClr val="000000"/>
                </a:solidFill>
              </a:rPr>
              <a:t>двадцать минут четвёртого дня) - </a:t>
            </a:r>
            <a:r>
              <a:rPr lang="en-US" sz="2000" smtClean="0">
                <a:solidFill>
                  <a:srgbClr val="000000"/>
                </a:solidFill>
              </a:rPr>
              <a:t>it's twenty past three pm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16.25 (</a:t>
            </a:r>
            <a:r>
              <a:rPr lang="ru-RU" sz="2000" smtClean="0">
                <a:solidFill>
                  <a:srgbClr val="000000"/>
                </a:solidFill>
              </a:rPr>
              <a:t>двадцать пять минут пятого дня) - </a:t>
            </a:r>
            <a:r>
              <a:rPr lang="en-US" sz="2000" smtClean="0">
                <a:solidFill>
                  <a:srgbClr val="000000"/>
                </a:solidFill>
              </a:rPr>
              <a:t>it's twenty five past four pm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17.30 (</a:t>
            </a:r>
            <a:r>
              <a:rPr lang="ru-RU" sz="2000" smtClean="0">
                <a:solidFill>
                  <a:srgbClr val="000000"/>
                </a:solidFill>
              </a:rPr>
              <a:t>половина шестого вечера) - </a:t>
            </a:r>
            <a:r>
              <a:rPr lang="en-US" sz="2000" smtClean="0">
                <a:solidFill>
                  <a:srgbClr val="000000"/>
                </a:solidFill>
              </a:rPr>
              <a:t>it's half past five pm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18.35 (</a:t>
            </a:r>
            <a:r>
              <a:rPr lang="ru-RU" sz="2000" smtClean="0">
                <a:solidFill>
                  <a:srgbClr val="000000"/>
                </a:solidFill>
              </a:rPr>
              <a:t>без 25 минут 7) - </a:t>
            </a:r>
            <a:r>
              <a:rPr lang="en-US" sz="2000" smtClean="0">
                <a:solidFill>
                  <a:srgbClr val="000000"/>
                </a:solidFill>
              </a:rPr>
              <a:t>it's twenty five to seven pm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19.40 (</a:t>
            </a:r>
            <a:r>
              <a:rPr lang="ru-RU" sz="2000" smtClean="0">
                <a:solidFill>
                  <a:srgbClr val="000000"/>
                </a:solidFill>
              </a:rPr>
              <a:t>без двадцати минут восемь вечера) - </a:t>
            </a:r>
            <a:r>
              <a:rPr lang="en-US" sz="2000" smtClean="0">
                <a:solidFill>
                  <a:srgbClr val="000000"/>
                </a:solidFill>
              </a:rPr>
              <a:t>it's twenty to eight pm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20.45 (</a:t>
            </a:r>
            <a:r>
              <a:rPr lang="ru-RU" sz="2000" smtClean="0">
                <a:solidFill>
                  <a:srgbClr val="000000"/>
                </a:solidFill>
              </a:rPr>
              <a:t>без пятнадцати минут девять вечера) - </a:t>
            </a:r>
            <a:r>
              <a:rPr lang="en-US" sz="2000" smtClean="0">
                <a:solidFill>
                  <a:srgbClr val="000000"/>
                </a:solidFill>
              </a:rPr>
              <a:t>it's a quarter to nine pm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21.50 (</a:t>
            </a:r>
            <a:r>
              <a:rPr lang="ru-RU" sz="2000" smtClean="0">
                <a:solidFill>
                  <a:srgbClr val="000000"/>
                </a:solidFill>
              </a:rPr>
              <a:t>без десяти минут десять вечера) - </a:t>
            </a:r>
            <a:r>
              <a:rPr lang="en-US" sz="2000" smtClean="0">
                <a:solidFill>
                  <a:srgbClr val="000000"/>
                </a:solidFill>
              </a:rPr>
              <a:t>it's ten to ten pm</a:t>
            </a:r>
          </a:p>
          <a:p>
            <a:pPr>
              <a:buClr>
                <a:srgbClr val="53548A"/>
              </a:buClr>
            </a:pPr>
            <a:r>
              <a:rPr lang="en-US" sz="2000" smtClean="0">
                <a:solidFill>
                  <a:srgbClr val="000000"/>
                </a:solidFill>
              </a:rPr>
              <a:t>22.55 (</a:t>
            </a:r>
            <a:r>
              <a:rPr lang="ru-RU" sz="2000" smtClean="0">
                <a:solidFill>
                  <a:srgbClr val="000000"/>
                </a:solidFill>
              </a:rPr>
              <a:t>без пяти минут одиннадцать вечера) - </a:t>
            </a:r>
            <a:r>
              <a:rPr lang="en-US" sz="2000" smtClean="0">
                <a:solidFill>
                  <a:srgbClr val="000000"/>
                </a:solidFill>
              </a:rPr>
              <a:t>it's five to eleven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C438F"/>
                </a:solidFill>
              </a:rPr>
              <a:t>Также важно знать: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течение трех </a:t>
            </a:r>
            <a:r>
              <a:rPr lang="ru-RU" sz="2000" b="1" dirty="0" smtClean="0">
                <a:solidFill>
                  <a:srgbClr val="002060"/>
                </a:solidFill>
              </a:rPr>
              <a:t>часов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en-US" sz="2000" b="1" dirty="0" smtClean="0">
                <a:solidFill>
                  <a:srgbClr val="002060"/>
                </a:solidFill>
              </a:rPr>
              <a:t>for </a:t>
            </a:r>
            <a:r>
              <a:rPr lang="en-US" sz="2000" b="1" dirty="0">
                <a:solidFill>
                  <a:srgbClr val="002060"/>
                </a:solidFill>
              </a:rPr>
              <a:t>3 hours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через час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en-US" sz="2000" b="1" dirty="0" smtClean="0">
                <a:solidFill>
                  <a:srgbClr val="002060"/>
                </a:solidFill>
              </a:rPr>
              <a:t>in </a:t>
            </a:r>
            <a:r>
              <a:rPr lang="en-US" sz="2000" b="1" dirty="0">
                <a:solidFill>
                  <a:srgbClr val="002060"/>
                </a:solidFill>
              </a:rPr>
              <a:t>an hour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через полчаса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en-US" sz="2000" b="1" dirty="0" smtClean="0">
                <a:solidFill>
                  <a:srgbClr val="002060"/>
                </a:solidFill>
              </a:rPr>
              <a:t>in </a:t>
            </a:r>
            <a:r>
              <a:rPr lang="en-US" sz="2000" b="1" dirty="0">
                <a:solidFill>
                  <a:srgbClr val="002060"/>
                </a:solidFill>
              </a:rPr>
              <a:t>half an hour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через </a:t>
            </a:r>
            <a:r>
              <a:rPr lang="ru-RU" sz="2000" b="1" dirty="0">
                <a:solidFill>
                  <a:srgbClr val="002060"/>
                </a:solidFill>
              </a:rPr>
              <a:t>полтора </a:t>
            </a:r>
            <a:r>
              <a:rPr lang="ru-RU" sz="2000" b="1" dirty="0" smtClean="0">
                <a:solidFill>
                  <a:srgbClr val="002060"/>
                </a:solidFill>
              </a:rPr>
              <a:t>часа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en-US" sz="2000" b="1" dirty="0" smtClean="0">
                <a:solidFill>
                  <a:srgbClr val="002060"/>
                </a:solidFill>
              </a:rPr>
              <a:t>in </a:t>
            </a:r>
            <a:r>
              <a:rPr lang="en-US" sz="2000" b="1" dirty="0">
                <a:solidFill>
                  <a:srgbClr val="002060"/>
                </a:solidFill>
              </a:rPr>
              <a:t>an hour and a half </a:t>
            </a:r>
          </a:p>
          <a:p>
            <a:pPr marL="274320" indent="-274320" fontAlgn="auto">
              <a:spcAft>
                <a:spcPts val="0"/>
              </a:spcAft>
              <a:buClr>
                <a:srgbClr val="53548A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вовремя - </a:t>
            </a:r>
            <a:r>
              <a:rPr lang="en-US" sz="2000" b="1" dirty="0" smtClean="0">
                <a:solidFill>
                  <a:srgbClr val="002060"/>
                </a:solidFill>
              </a:rPr>
              <a:t>in </a:t>
            </a:r>
            <a:r>
              <a:rPr lang="en-US" sz="2000" b="1" dirty="0">
                <a:solidFill>
                  <a:srgbClr val="002060"/>
                </a:solidFill>
              </a:rPr>
              <a:t>time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53548A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далеко </a:t>
            </a:r>
            <a:r>
              <a:rPr lang="ru-RU" sz="2000" b="1" dirty="0">
                <a:solidFill>
                  <a:srgbClr val="002060"/>
                </a:solidFill>
              </a:rPr>
              <a:t>за полночь — </a:t>
            </a:r>
            <a:r>
              <a:rPr lang="en-US" sz="2000" b="1" dirty="0">
                <a:solidFill>
                  <a:srgbClr val="002060"/>
                </a:solidFill>
              </a:rPr>
              <a:t>in the small hours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>
                <a:solidFill>
                  <a:srgbClr val="002060"/>
                </a:solidFill>
              </a:rPr>
              <a:t>в полночь — </a:t>
            </a:r>
            <a:r>
              <a:rPr lang="en-US" sz="2000" b="1" dirty="0">
                <a:solidFill>
                  <a:srgbClr val="002060"/>
                </a:solidFill>
              </a:rPr>
              <a:t>at midnight,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за </a:t>
            </a:r>
            <a:r>
              <a:rPr lang="ru-RU" sz="2000" b="1" dirty="0">
                <a:solidFill>
                  <a:srgbClr val="002060"/>
                </a:solidFill>
              </a:rPr>
              <a:t>полночь — </a:t>
            </a:r>
            <a:r>
              <a:rPr lang="en-US" sz="2000" b="1" dirty="0">
                <a:solidFill>
                  <a:srgbClr val="002060"/>
                </a:solidFill>
              </a:rPr>
              <a:t>after midnight,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53548A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полдень — </a:t>
            </a:r>
            <a:r>
              <a:rPr lang="en-US" sz="2000" b="1" dirty="0">
                <a:solidFill>
                  <a:srgbClr val="002060"/>
                </a:solidFill>
              </a:rPr>
              <a:t>at noon,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53548A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время </a:t>
            </a:r>
            <a:r>
              <a:rPr lang="ru-RU" sz="2000" b="1" dirty="0">
                <a:solidFill>
                  <a:srgbClr val="002060"/>
                </a:solidFill>
              </a:rPr>
              <a:t>до полудня — </a:t>
            </a:r>
            <a:r>
              <a:rPr lang="en-US" sz="2000" b="1" dirty="0">
                <a:solidFill>
                  <a:srgbClr val="002060"/>
                </a:solidFill>
              </a:rPr>
              <a:t>forenoon,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53548A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время </a:t>
            </a:r>
            <a:r>
              <a:rPr lang="ru-RU" sz="2000" b="1" dirty="0">
                <a:solidFill>
                  <a:srgbClr val="002060"/>
                </a:solidFill>
              </a:rPr>
              <a:t>после полудня — </a:t>
            </a:r>
            <a:r>
              <a:rPr lang="en-US" sz="2000" b="1" dirty="0">
                <a:solidFill>
                  <a:srgbClr val="002060"/>
                </a:solidFill>
              </a:rPr>
              <a:t>afternoon,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53548A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после </a:t>
            </a:r>
            <a:r>
              <a:rPr lang="ru-RU" sz="2000" b="1" dirty="0">
                <a:solidFill>
                  <a:srgbClr val="002060"/>
                </a:solidFill>
              </a:rPr>
              <a:t>полудня — </a:t>
            </a:r>
            <a:r>
              <a:rPr lang="en-US" sz="2000" b="1" dirty="0">
                <a:solidFill>
                  <a:srgbClr val="002060"/>
                </a:solidFill>
              </a:rPr>
              <a:t>in the afternoon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288" y="2819400"/>
            <a:ext cx="8353425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Georgia" pitchFamily="18" charset="0"/>
              <a:buAutoNum type="arabicPeriod"/>
            </a:pPr>
            <a:r>
              <a:rPr lang="en-US" b="0" cap="none" smtClean="0">
                <a:hlinkClick r:id="rId2"/>
              </a:rPr>
              <a:t>HTTP://WWW.HOMEENGLISH.RU/TIME.HTM</a:t>
            </a:r>
            <a:endParaRPr lang="ru-RU" b="0" cap="none" smtClean="0"/>
          </a:p>
          <a:p>
            <a:pPr marL="342900" indent="-342900" algn="l">
              <a:buFont typeface="Georgia" pitchFamily="18" charset="0"/>
              <a:buAutoNum type="arabicPeriod"/>
            </a:pPr>
            <a:r>
              <a:rPr lang="ru-RU" b="0" cap="none" smtClean="0"/>
              <a:t>ИЗОБРАЖЕНИЕ БИГ БЕН </a:t>
            </a:r>
            <a:r>
              <a:rPr lang="en-US" b="0" cap="none" smtClean="0">
                <a:hlinkClick r:id="rId3"/>
              </a:rPr>
              <a:t>HTTP://S60.RADIKAL.RU/I168/1108/2F/D1DFCB0727CC.JPG</a:t>
            </a:r>
            <a:endParaRPr lang="ru-RU" b="0" cap="none" smtClean="0"/>
          </a:p>
          <a:p>
            <a:pPr marL="342900" indent="-342900" algn="l">
              <a:buFont typeface="Georgia" pitchFamily="18" charset="0"/>
              <a:buAutoNum type="arabicPeriod"/>
            </a:pPr>
            <a:r>
              <a:rPr lang="en-US" b="0" cap="none" smtClean="0">
                <a:hlinkClick r:id="rId4"/>
              </a:rPr>
              <a:t>HTTP://</a:t>
            </a:r>
            <a:r>
              <a:rPr lang="en-US" b="0" cap="none" smtClean="0">
                <a:hlinkClick r:id="rId5"/>
              </a:rPr>
              <a:t>WWW.ENG-AS-RUS.RU/VREMYA_CHASI.HTML</a:t>
            </a:r>
            <a:endParaRPr lang="ru-RU" b="0" cap="none" smtClean="0"/>
          </a:p>
          <a:p>
            <a:pPr marL="342900" indent="-342900" algn="l">
              <a:buFont typeface="Georgia" pitchFamily="18" charset="0"/>
              <a:buAutoNum type="arabicPeriod"/>
            </a:pPr>
            <a:endParaRPr lang="ru-RU" b="0" cap="none" smtClean="0"/>
          </a:p>
        </p:txBody>
      </p:sp>
      <p:sp>
        <p:nvSpPr>
          <p:cNvPr id="65538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19213"/>
          </a:xfrm>
        </p:spPr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Интернет ресурсы: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534400" cy="9763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В английском языке есть четкое разделение времени: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640762" cy="51847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До полудня </a:t>
            </a:r>
            <a:r>
              <a:rPr lang="ru-RU" dirty="0"/>
              <a:t>(00:00 - 12:00): </a:t>
            </a:r>
            <a:r>
              <a:rPr lang="en-US" b="1" dirty="0">
                <a:solidFill>
                  <a:srgbClr val="7030A0"/>
                </a:solidFill>
              </a:rPr>
              <a:t>AM</a:t>
            </a:r>
            <a:r>
              <a:rPr lang="en-US" b="1" dirty="0">
                <a:solidFill>
                  <a:srgbClr val="3366FF"/>
                </a:solidFill>
              </a:rPr>
              <a:t> </a:t>
            </a:r>
            <a:r>
              <a:rPr lang="en-US" dirty="0"/>
              <a:t>(</a:t>
            </a:r>
            <a:r>
              <a:rPr lang="en-US" sz="2400" dirty="0"/>
              <a:t>Ante </a:t>
            </a:r>
            <a:r>
              <a:rPr lang="en-US" sz="2400" dirty="0" err="1"/>
              <a:t>Merediem</a:t>
            </a:r>
            <a:r>
              <a:rPr lang="en-US" dirty="0"/>
              <a:t>)</a:t>
            </a:r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После полудня </a:t>
            </a:r>
            <a:r>
              <a:rPr lang="ru-RU" dirty="0"/>
              <a:t>(12:00 - 24:00): </a:t>
            </a:r>
            <a:r>
              <a:rPr lang="en-US" b="1" dirty="0">
                <a:solidFill>
                  <a:srgbClr val="7030A0"/>
                </a:solidFill>
              </a:rPr>
              <a:t>PM</a:t>
            </a:r>
            <a:r>
              <a:rPr lang="en-US" b="1" dirty="0">
                <a:solidFill>
                  <a:srgbClr val="3366FF"/>
                </a:solidFill>
              </a:rPr>
              <a:t> </a:t>
            </a:r>
            <a:r>
              <a:rPr lang="en-US" dirty="0"/>
              <a:t>(</a:t>
            </a:r>
            <a:r>
              <a:rPr lang="en-US" sz="2400" dirty="0"/>
              <a:t>Post </a:t>
            </a:r>
            <a:r>
              <a:rPr lang="en-US" sz="2400" dirty="0" err="1"/>
              <a:t>Merediem</a:t>
            </a:r>
            <a:r>
              <a:rPr lang="en-US" dirty="0" smtClean="0"/>
              <a:t>)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900" b="1" i="1" dirty="0" smtClean="0">
                <a:solidFill>
                  <a:srgbClr val="F83110"/>
                </a:solidFill>
              </a:rPr>
              <a:t>*</a:t>
            </a:r>
            <a:r>
              <a:rPr lang="ru-RU" sz="2600" i="1" dirty="0" smtClean="0"/>
              <a:t>Также</a:t>
            </a:r>
            <a:r>
              <a:rPr lang="ru-RU" sz="2600" i="1" dirty="0"/>
              <a:t>, </a:t>
            </a:r>
            <a:r>
              <a:rPr lang="ru-RU" sz="2600" i="1" dirty="0" smtClean="0">
                <a:solidFill>
                  <a:prstClr val="black"/>
                </a:solidFill>
              </a:rPr>
              <a:t> можно </a:t>
            </a:r>
            <a:r>
              <a:rPr lang="ru-RU" sz="2600" i="1" dirty="0">
                <a:solidFill>
                  <a:prstClr val="black"/>
                </a:solidFill>
              </a:rPr>
              <a:t>использовать </a:t>
            </a:r>
            <a:r>
              <a:rPr lang="ru-RU" sz="2600" i="1" dirty="0" smtClean="0"/>
              <a:t>вместо </a:t>
            </a:r>
            <a:endParaRPr lang="en-US" sz="2600" i="1" dirty="0" smtClean="0"/>
          </a:p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600" b="1" i="1" dirty="0" smtClean="0">
                <a:solidFill>
                  <a:srgbClr val="7030A0"/>
                </a:solidFill>
              </a:rPr>
              <a:t>a.m</a:t>
            </a:r>
            <a:r>
              <a:rPr lang="en-US" sz="2600" b="1" i="1" dirty="0">
                <a:solidFill>
                  <a:srgbClr val="7030A0"/>
                </a:solidFill>
              </a:rPr>
              <a:t>.</a:t>
            </a:r>
            <a:r>
              <a:rPr lang="en-US" sz="2600" i="1" dirty="0"/>
              <a:t> </a:t>
            </a:r>
            <a:r>
              <a:rPr lang="ru-RU" sz="2600" i="1" dirty="0" smtClean="0"/>
              <a:t>- </a:t>
            </a:r>
            <a:r>
              <a:rPr lang="en-US" sz="2600" b="1" i="1" dirty="0">
                <a:solidFill>
                  <a:srgbClr val="7030A0"/>
                </a:solidFill>
              </a:rPr>
              <a:t>in the </a:t>
            </a:r>
            <a:r>
              <a:rPr lang="en-US" sz="2600" b="1" i="1" dirty="0" smtClean="0">
                <a:solidFill>
                  <a:srgbClr val="7030A0"/>
                </a:solidFill>
              </a:rPr>
              <a:t>morning</a:t>
            </a:r>
            <a:endParaRPr lang="en-US" sz="2600" i="1" dirty="0" smtClean="0"/>
          </a:p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600" b="1" i="1" dirty="0" smtClean="0">
                <a:solidFill>
                  <a:srgbClr val="7030A0"/>
                </a:solidFill>
              </a:rPr>
              <a:t>p.m</a:t>
            </a:r>
            <a:r>
              <a:rPr lang="en-US" sz="2600" b="1" i="1" dirty="0">
                <a:solidFill>
                  <a:srgbClr val="7030A0"/>
                </a:solidFill>
              </a:rPr>
              <a:t>.</a:t>
            </a:r>
            <a:r>
              <a:rPr lang="en-US" sz="2600" i="1" dirty="0"/>
              <a:t> -</a:t>
            </a:r>
            <a:r>
              <a:rPr lang="ru-RU" sz="2600" i="1" dirty="0" smtClean="0"/>
              <a:t> </a:t>
            </a:r>
            <a:r>
              <a:rPr lang="en-US" sz="2600" b="1" i="1" dirty="0">
                <a:solidFill>
                  <a:srgbClr val="7030A0"/>
                </a:solidFill>
              </a:rPr>
              <a:t>in the </a:t>
            </a:r>
            <a:r>
              <a:rPr lang="en-US" sz="2600" b="1" i="1" dirty="0" smtClean="0">
                <a:solidFill>
                  <a:srgbClr val="7030A0"/>
                </a:solidFill>
              </a:rPr>
              <a:t>evening</a:t>
            </a:r>
            <a:endParaRPr lang="en-US" sz="2600" i="1" dirty="0" smtClean="0"/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Clr>
                <a:srgbClr val="53548A"/>
              </a:buClr>
              <a:buFont typeface="Wingdings 2"/>
              <a:buNone/>
              <a:defRPr/>
            </a:pPr>
            <a:r>
              <a:rPr lang="en-US" sz="2600" i="1" dirty="0" smtClean="0"/>
              <a:t>It’s </a:t>
            </a:r>
            <a:r>
              <a:rPr lang="en-US" sz="2600" i="1" dirty="0"/>
              <a:t>a quarter past five a.m. </a:t>
            </a:r>
            <a:r>
              <a:rPr lang="en-US" sz="2600" i="1" dirty="0" smtClean="0"/>
              <a:t>=</a:t>
            </a:r>
            <a:r>
              <a:rPr lang="ru-RU" sz="2600" i="1" dirty="0" smtClean="0"/>
              <a:t> </a:t>
            </a:r>
            <a:r>
              <a:rPr lang="en-US" sz="2600" i="1" dirty="0" smtClean="0"/>
              <a:t>It’s </a:t>
            </a:r>
            <a:r>
              <a:rPr lang="en-US" sz="2600" i="1" dirty="0"/>
              <a:t>a quarter past five in the morning</a:t>
            </a:r>
            <a:r>
              <a:rPr lang="en-US" sz="2600" i="1" dirty="0" smtClean="0"/>
              <a:t>.</a:t>
            </a:r>
            <a:r>
              <a:rPr lang="en-US" sz="2600" i="1" dirty="0">
                <a:solidFill>
                  <a:prstClr val="black"/>
                </a:solidFill>
              </a:rPr>
              <a:t> </a:t>
            </a:r>
            <a:endParaRPr lang="en-US" sz="2600" i="1" dirty="0" smtClean="0">
              <a:solidFill>
                <a:prstClr val="black"/>
              </a:solidFill>
            </a:endParaRP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Clr>
                <a:srgbClr val="53548A"/>
              </a:buClr>
              <a:buFont typeface="Wingdings 2"/>
              <a:buNone/>
              <a:defRPr/>
            </a:pPr>
            <a:r>
              <a:rPr lang="en-US" sz="2600" i="1" dirty="0" smtClean="0">
                <a:solidFill>
                  <a:prstClr val="black"/>
                </a:solidFill>
              </a:rPr>
              <a:t>It’s </a:t>
            </a:r>
            <a:r>
              <a:rPr lang="en-US" sz="2600" i="1" dirty="0">
                <a:solidFill>
                  <a:prstClr val="black"/>
                </a:solidFill>
              </a:rPr>
              <a:t>a quarter past </a:t>
            </a:r>
            <a:r>
              <a:rPr lang="en-US" sz="2600" i="1" dirty="0" smtClean="0">
                <a:solidFill>
                  <a:prstClr val="black"/>
                </a:solidFill>
              </a:rPr>
              <a:t>five p.m</a:t>
            </a:r>
            <a:r>
              <a:rPr lang="en-US" sz="2600" i="1" dirty="0">
                <a:solidFill>
                  <a:prstClr val="black"/>
                </a:solidFill>
              </a:rPr>
              <a:t>. =</a:t>
            </a:r>
            <a:r>
              <a:rPr lang="ru-RU" sz="2600" i="1" dirty="0">
                <a:solidFill>
                  <a:prstClr val="black"/>
                </a:solidFill>
              </a:rPr>
              <a:t> </a:t>
            </a:r>
            <a:r>
              <a:rPr lang="en-US" sz="2600" i="1" dirty="0">
                <a:solidFill>
                  <a:prstClr val="black"/>
                </a:solidFill>
              </a:rPr>
              <a:t>It’s a quarter past five in the </a:t>
            </a:r>
            <a:r>
              <a:rPr lang="en-US" sz="2600" i="1" dirty="0" smtClean="0">
                <a:solidFill>
                  <a:prstClr val="black"/>
                </a:solidFill>
              </a:rPr>
              <a:t>evening</a:t>
            </a:r>
            <a:r>
              <a:rPr lang="en-US" sz="2600" i="1" dirty="0">
                <a:solidFill>
                  <a:prstClr val="black"/>
                </a:solidFill>
              </a:rPr>
              <a:t>.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333375"/>
            <a:ext cx="8821738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 </a:t>
            </a:r>
            <a:r>
              <a:rPr lang="ru-RU" b="1" dirty="0"/>
              <a:t>английском языке </a:t>
            </a:r>
            <a:r>
              <a:rPr lang="ru-RU" b="1" dirty="0" smtClean="0"/>
              <a:t>три предлога времени: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750" y="1773238"/>
            <a:ext cx="8266113" cy="43259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3600" b="1" smtClean="0">
                <a:solidFill>
                  <a:srgbClr val="7030A0"/>
                </a:solidFill>
              </a:rPr>
              <a:t>at</a:t>
            </a:r>
            <a:r>
              <a:rPr lang="ru-RU" sz="3600" b="1" smtClean="0">
                <a:solidFill>
                  <a:srgbClr val="FF6600"/>
                </a:solidFill>
              </a:rPr>
              <a:t>   </a:t>
            </a:r>
            <a:r>
              <a:rPr lang="ru-RU" sz="3600" b="1" smtClean="0">
                <a:solidFill>
                  <a:srgbClr val="0070C0"/>
                </a:solidFill>
              </a:rPr>
              <a:t>(в)</a:t>
            </a:r>
          </a:p>
          <a:p>
            <a:pPr>
              <a:lnSpc>
                <a:spcPct val="200000"/>
              </a:lnSpc>
            </a:pPr>
            <a:r>
              <a:rPr lang="ru-RU" sz="3600" b="1" smtClean="0">
                <a:solidFill>
                  <a:srgbClr val="7030A0"/>
                </a:solidFill>
              </a:rPr>
              <a:t>past</a:t>
            </a:r>
            <a:r>
              <a:rPr lang="ru-RU" sz="3600" b="1" smtClean="0">
                <a:solidFill>
                  <a:srgbClr val="FF6600"/>
                </a:solidFill>
              </a:rPr>
              <a:t> </a:t>
            </a:r>
            <a:r>
              <a:rPr lang="ru-RU" sz="3600" b="1" smtClean="0">
                <a:solidFill>
                  <a:srgbClr val="0070C0"/>
                </a:solidFill>
              </a:rPr>
              <a:t>  (после)</a:t>
            </a:r>
          </a:p>
          <a:p>
            <a:pPr>
              <a:lnSpc>
                <a:spcPct val="200000"/>
              </a:lnSpc>
            </a:pPr>
            <a:r>
              <a:rPr lang="ru-RU" sz="3600" b="1" smtClean="0">
                <a:solidFill>
                  <a:srgbClr val="7030A0"/>
                </a:solidFill>
              </a:rPr>
              <a:t>to</a:t>
            </a:r>
            <a:r>
              <a:rPr lang="ru-RU" sz="3600" b="1" smtClean="0">
                <a:solidFill>
                  <a:srgbClr val="FF6600"/>
                </a:solidFill>
              </a:rPr>
              <a:t>   </a:t>
            </a:r>
            <a:r>
              <a:rPr lang="ru-RU" sz="3600" b="1" smtClean="0">
                <a:solidFill>
                  <a:srgbClr val="0070C0"/>
                </a:solidFill>
              </a:rPr>
              <a:t>(до)</a:t>
            </a:r>
            <a:endParaRPr lang="ru-RU" sz="36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час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0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mtClean="0"/>
              <a:t>What time is it, please?</a:t>
            </a:r>
          </a:p>
          <a:p>
            <a:pPr>
              <a:lnSpc>
                <a:spcPct val="200000"/>
              </a:lnSpc>
            </a:pPr>
            <a:r>
              <a:rPr lang="en-US" smtClean="0"/>
              <a:t>What time is it now?</a:t>
            </a:r>
          </a:p>
          <a:p>
            <a:pPr>
              <a:lnSpc>
                <a:spcPct val="200000"/>
              </a:lnSpc>
            </a:pPr>
            <a:r>
              <a:rPr lang="en-US" smtClean="0"/>
              <a:t>What's the time?</a:t>
            </a:r>
          </a:p>
          <a:p>
            <a:pPr>
              <a:lnSpc>
                <a:spcPct val="200000"/>
              </a:lnSpc>
            </a:pPr>
            <a:r>
              <a:rPr lang="en-US" smtClean="0"/>
              <a:t>Have you got the time?</a:t>
            </a:r>
          </a:p>
          <a:p>
            <a:pPr>
              <a:lnSpc>
                <a:spcPct val="200000"/>
              </a:lnSpc>
            </a:pPr>
            <a:r>
              <a:rPr lang="en-US" smtClean="0"/>
              <a:t>Excuse me, what's the time, please?</a:t>
            </a:r>
            <a:endParaRPr lang="ru-RU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306149" y="228460"/>
            <a:ext cx="1256323" cy="1256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C438F"/>
                </a:solidFill>
              </a:rPr>
              <a:t>Ответ начинаем с     «</a:t>
            </a:r>
            <a:r>
              <a:rPr lang="en-US" b="1" smtClean="0">
                <a:solidFill>
                  <a:srgbClr val="8C438F"/>
                </a:solidFill>
              </a:rPr>
              <a:t>It is…</a:t>
            </a:r>
            <a:r>
              <a:rPr lang="ru-RU" b="1" smtClean="0">
                <a:solidFill>
                  <a:srgbClr val="8C438F"/>
                </a:solidFill>
              </a:rPr>
              <a:t> </a:t>
            </a:r>
            <a:r>
              <a:rPr lang="en-US" b="1" smtClean="0">
                <a:solidFill>
                  <a:srgbClr val="8C438F"/>
                </a:solidFill>
              </a:rPr>
              <a:t>.</a:t>
            </a:r>
            <a:r>
              <a:rPr lang="ru-RU" b="1" smtClean="0">
                <a:solidFill>
                  <a:srgbClr val="8C438F"/>
                </a:solidFill>
              </a:rPr>
              <a:t>»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907704" y="1167135"/>
            <a:ext cx="5256584" cy="5256584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C438F"/>
                </a:solidFill>
              </a:rPr>
              <a:t>«</a:t>
            </a:r>
            <a:r>
              <a:rPr lang="en-US" b="1" smtClean="0">
                <a:solidFill>
                  <a:srgbClr val="8C438F"/>
                </a:solidFill>
              </a:rPr>
              <a:t>It is …</a:t>
            </a:r>
            <a:r>
              <a:rPr lang="ru-RU" b="1" smtClean="0">
                <a:solidFill>
                  <a:srgbClr val="8C438F"/>
                </a:solidFill>
              </a:rPr>
              <a:t> </a:t>
            </a:r>
            <a:r>
              <a:rPr lang="en-US" b="1" smtClean="0">
                <a:solidFill>
                  <a:srgbClr val="8C438F"/>
                </a:solidFill>
              </a:rPr>
              <a:t>minutes past …</a:t>
            </a:r>
            <a:r>
              <a:rPr lang="ru-RU" b="1" smtClean="0">
                <a:solidFill>
                  <a:srgbClr val="8C438F"/>
                </a:solidFill>
              </a:rPr>
              <a:t> </a:t>
            </a:r>
            <a:r>
              <a:rPr lang="en-US" b="1" smtClean="0">
                <a:solidFill>
                  <a:srgbClr val="8C438F"/>
                </a:solidFill>
              </a:rPr>
              <a:t>.</a:t>
            </a:r>
            <a:r>
              <a:rPr lang="ru-RU" b="1" smtClean="0">
                <a:solidFill>
                  <a:srgbClr val="8C438F"/>
                </a:solidFill>
              </a:rPr>
              <a:t>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7544" y="1340768"/>
            <a:ext cx="4147864" cy="42189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5076825" y="1557338"/>
            <a:ext cx="36718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Georgia" pitchFamily="18" charset="0"/>
              </a:rPr>
              <a:t>Если  на циферблате минутная стрелка находится </a:t>
            </a:r>
          </a:p>
          <a:p>
            <a:pPr algn="ctr">
              <a:lnSpc>
                <a:spcPct val="150000"/>
              </a:lnSpc>
            </a:pPr>
            <a:r>
              <a:rPr lang="ru-RU" sz="2400">
                <a:latin typeface="Georgia" pitchFamily="18" charset="0"/>
              </a:rPr>
              <a:t>от 12.00 до 6.00 - употребляется предлог </a:t>
            </a:r>
            <a:r>
              <a:rPr lang="ru-RU" sz="2400" b="1">
                <a:solidFill>
                  <a:srgbClr val="7030A0"/>
                </a:solidFill>
                <a:latin typeface="Georgia" pitchFamily="18" charset="0"/>
              </a:rPr>
              <a:t>PAST</a:t>
            </a:r>
            <a:r>
              <a:rPr lang="ru-RU" sz="2400">
                <a:latin typeface="Georgia" pitchFamily="18" charset="0"/>
              </a:rPr>
              <a:t> (после)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539750" y="6092825"/>
            <a:ext cx="8448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It is ten minutes </a:t>
            </a:r>
            <a:r>
              <a:rPr lang="en-US" sz="2400" b="1" i="1" u="sng">
                <a:solidFill>
                  <a:srgbClr val="7030A0"/>
                </a:solidFill>
                <a:latin typeface="Georgia" pitchFamily="18" charset="0"/>
              </a:rPr>
              <a:t>past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 two</a:t>
            </a:r>
            <a:r>
              <a:rPr lang="en-US" b="1" i="1">
                <a:latin typeface="Georgia" pitchFamily="18" charset="0"/>
              </a:rPr>
              <a:t>. (</a:t>
            </a:r>
            <a:r>
              <a:rPr lang="ru-RU" i="1">
                <a:latin typeface="Georgia" pitchFamily="18" charset="0"/>
              </a:rPr>
              <a:t>Десять минут третьего или 14:10</a:t>
            </a:r>
            <a:r>
              <a:rPr lang="en-US" b="1" i="1">
                <a:latin typeface="Georgia" pitchFamily="18" charset="0"/>
              </a:rPr>
              <a:t>)</a:t>
            </a:r>
            <a:endParaRPr lang="ru-RU" i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C438F"/>
                </a:solidFill>
              </a:rPr>
              <a:t>«</a:t>
            </a:r>
            <a:r>
              <a:rPr lang="en-US" b="1" smtClean="0">
                <a:solidFill>
                  <a:srgbClr val="8C438F"/>
                </a:solidFill>
              </a:rPr>
              <a:t>It is …</a:t>
            </a:r>
            <a:r>
              <a:rPr lang="ru-RU" b="1" smtClean="0">
                <a:solidFill>
                  <a:srgbClr val="8C438F"/>
                </a:solidFill>
              </a:rPr>
              <a:t> </a:t>
            </a:r>
            <a:r>
              <a:rPr lang="en-US" b="1" smtClean="0">
                <a:solidFill>
                  <a:srgbClr val="8C438F"/>
                </a:solidFill>
              </a:rPr>
              <a:t>minutes to … .</a:t>
            </a:r>
            <a:r>
              <a:rPr lang="ru-RU" b="1" smtClean="0">
                <a:solidFill>
                  <a:srgbClr val="8C438F"/>
                </a:solidFill>
              </a:rPr>
              <a:t>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7544" y="1340768"/>
            <a:ext cx="4147864" cy="42189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5076825" y="1557338"/>
            <a:ext cx="36718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solidFill>
                  <a:srgbClr val="000000"/>
                </a:solidFill>
                <a:latin typeface="Georgia" pitchFamily="18" charset="0"/>
              </a:rPr>
              <a:t>Если  на циферблате минутная стрелка находится </a:t>
            </a:r>
          </a:p>
          <a:p>
            <a:pPr algn="ctr">
              <a:lnSpc>
                <a:spcPct val="150000"/>
              </a:lnSpc>
            </a:pPr>
            <a:r>
              <a:rPr lang="ru-RU" sz="2400">
                <a:latin typeface="Georgia" pitchFamily="18" charset="0"/>
              </a:rPr>
              <a:t>От 6.00 до 12.00  употребляется предлог </a:t>
            </a:r>
            <a:r>
              <a:rPr lang="ru-RU" sz="2400" b="1">
                <a:solidFill>
                  <a:srgbClr val="7030A0"/>
                </a:solidFill>
                <a:latin typeface="Georgia" pitchFamily="18" charset="0"/>
              </a:rPr>
              <a:t>TO</a:t>
            </a:r>
            <a:r>
              <a:rPr lang="ru-RU" sz="240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400">
                <a:latin typeface="Georgia" pitchFamily="18" charset="0"/>
              </a:rPr>
              <a:t>(до)</a:t>
            </a:r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539750" y="6092825"/>
            <a:ext cx="796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It is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ten minutes </a:t>
            </a:r>
            <a:r>
              <a:rPr lang="ru-RU" sz="2400" b="1" i="1" u="sng">
                <a:solidFill>
                  <a:srgbClr val="7030A0"/>
                </a:solidFill>
                <a:latin typeface="Georgia" pitchFamily="18" charset="0"/>
              </a:rPr>
              <a:t>to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two.</a:t>
            </a:r>
            <a:r>
              <a:rPr lang="en-US" sz="2400" i="1">
                <a:solidFill>
                  <a:srgbClr val="002060"/>
                </a:solidFill>
                <a:latin typeface="Georgia" pitchFamily="18" charset="0"/>
              </a:rPr>
              <a:t>  (</a:t>
            </a:r>
            <a:r>
              <a:rPr lang="ru-RU" i="1">
                <a:solidFill>
                  <a:srgbClr val="000000"/>
                </a:solidFill>
                <a:latin typeface="Georgia" pitchFamily="18" charset="0"/>
              </a:rPr>
              <a:t>Без десяти минут два или 13:50</a:t>
            </a:r>
            <a:r>
              <a:rPr lang="en-US" sz="2000" i="1">
                <a:solidFill>
                  <a:srgbClr val="000000"/>
                </a:solidFill>
                <a:latin typeface="Georgia" pitchFamily="18" charset="0"/>
              </a:rPr>
              <a:t>)</a:t>
            </a:r>
            <a:r>
              <a:rPr lang="ru-RU" sz="2000" i="1">
                <a:solidFill>
                  <a:srgbClr val="000000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030A0"/>
                </a:solidFill>
              </a:rPr>
              <a:t>«</a:t>
            </a:r>
            <a:r>
              <a:rPr lang="ru-RU" b="1" smtClean="0">
                <a:solidFill>
                  <a:srgbClr val="7030A0"/>
                </a:solidFill>
              </a:rPr>
              <a:t>Четверть часа</a:t>
            </a:r>
            <a:r>
              <a:rPr lang="ru-RU" smtClean="0">
                <a:solidFill>
                  <a:srgbClr val="7030A0"/>
                </a:solidFill>
              </a:rPr>
              <a:t>» - </a:t>
            </a:r>
            <a:r>
              <a:rPr lang="ru-RU" b="1" smtClean="0">
                <a:solidFill>
                  <a:srgbClr val="7030A0"/>
                </a:solidFill>
              </a:rPr>
              <a:t>quarter</a:t>
            </a:r>
            <a:r>
              <a:rPr lang="ru-RU" smtClean="0">
                <a:solidFill>
                  <a:srgbClr val="7030A0"/>
                </a:solidFill>
              </a:rPr>
              <a:t> </a:t>
            </a:r>
            <a:endParaRPr lang="ru-RU" b="1" smtClean="0">
              <a:solidFill>
                <a:srgbClr val="7030A0"/>
              </a:solidFill>
            </a:endParaRPr>
          </a:p>
        </p:txBody>
      </p:sp>
      <p:sp>
        <p:nvSpPr>
          <p:cNvPr id="57346" name="TextBox 2"/>
          <p:cNvSpPr txBox="1">
            <a:spLocks noChangeArrowheads="1"/>
          </p:cNvSpPr>
          <p:nvPr/>
        </p:nvSpPr>
        <p:spPr bwMode="auto">
          <a:xfrm>
            <a:off x="5076825" y="1557338"/>
            <a:ext cx="3671888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Georgia" pitchFamily="18" charset="0"/>
              </a:rPr>
              <a:t>Четверть может быть до получаса и после получаса и всегда употребляется с неопределенным артиклем "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а</a:t>
            </a:r>
            <a:r>
              <a:rPr lang="ru-RU" sz="2400">
                <a:latin typeface="Georgia" pitchFamily="18" charset="0"/>
              </a:rPr>
              <a:t>".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 </a:t>
            </a:r>
          </a:p>
        </p:txBody>
      </p:sp>
      <p:sp>
        <p:nvSpPr>
          <p:cNvPr id="57347" name="TextBox 4"/>
          <p:cNvSpPr txBox="1">
            <a:spLocks noChangeArrowheads="1"/>
          </p:cNvSpPr>
          <p:nvPr/>
        </p:nvSpPr>
        <p:spPr bwMode="auto">
          <a:xfrm>
            <a:off x="82550" y="5732463"/>
            <a:ext cx="9061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It is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7030A0"/>
                </a:solidFill>
                <a:latin typeface="Georgia" pitchFamily="18" charset="0"/>
              </a:rPr>
              <a:t>quarter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to five.</a:t>
            </a:r>
            <a:r>
              <a:rPr lang="en-US" sz="2400" i="1">
                <a:solidFill>
                  <a:srgbClr val="000000"/>
                </a:solidFill>
                <a:latin typeface="Georgia" pitchFamily="18" charset="0"/>
              </a:rPr>
              <a:t>  (</a:t>
            </a:r>
            <a:r>
              <a:rPr lang="ru-RU" i="1">
                <a:solidFill>
                  <a:srgbClr val="000000"/>
                </a:solidFill>
                <a:latin typeface="Georgia" pitchFamily="18" charset="0"/>
              </a:rPr>
              <a:t>Без четверти пять - без пятнадцати пять</a:t>
            </a:r>
            <a:r>
              <a:rPr lang="en-US" i="1">
                <a:solidFill>
                  <a:srgbClr val="000000"/>
                </a:solidFill>
                <a:latin typeface="Georgia" pitchFamily="18" charset="0"/>
              </a:rPr>
              <a:t>)</a:t>
            </a:r>
            <a:r>
              <a:rPr lang="ru-RU" i="1">
                <a:solidFill>
                  <a:srgbClr val="000000"/>
                </a:solidFill>
                <a:latin typeface="Georgia" pitchFamily="18" charset="0"/>
              </a:rPr>
              <a:t>.</a:t>
            </a:r>
            <a:endParaRPr lang="ru-RU" sz="2400" i="1">
              <a:solidFill>
                <a:srgbClr val="000000"/>
              </a:solidFill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 It is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7030A0"/>
                </a:solidFill>
                <a:latin typeface="Georgia" pitchFamily="18" charset="0"/>
              </a:rPr>
              <a:t>quarter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past five.</a:t>
            </a:r>
            <a:r>
              <a:rPr lang="en-US" sz="2400" b="1" i="1">
                <a:solidFill>
                  <a:srgbClr val="3366FF"/>
                </a:solidFill>
                <a:latin typeface="Georgia" pitchFamily="18" charset="0"/>
              </a:rPr>
              <a:t>  </a:t>
            </a:r>
            <a:r>
              <a:rPr lang="en-US" sz="2400" i="1">
                <a:solidFill>
                  <a:srgbClr val="3366FF"/>
                </a:solidFill>
                <a:latin typeface="Georgia" pitchFamily="18" charset="0"/>
              </a:rPr>
              <a:t> </a:t>
            </a:r>
            <a:r>
              <a:rPr lang="en-US" sz="2400" i="1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ru-RU" i="1">
                <a:solidFill>
                  <a:srgbClr val="000000"/>
                </a:solidFill>
                <a:latin typeface="Georgia" pitchFamily="18" charset="0"/>
              </a:rPr>
              <a:t>Пятнадцать минут шестого.</a:t>
            </a:r>
            <a:r>
              <a:rPr lang="en-US" i="1">
                <a:solidFill>
                  <a:srgbClr val="000000"/>
                </a:solidFill>
                <a:latin typeface="Georgia" pitchFamily="18" charset="0"/>
              </a:rPr>
              <a:t>)</a:t>
            </a:r>
            <a:endParaRPr lang="ru-RU" i="1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8904" y="1312076"/>
            <a:ext cx="4392488" cy="43924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«Половина» </a:t>
            </a:r>
            <a:r>
              <a:rPr lang="ru-RU" smtClean="0">
                <a:solidFill>
                  <a:srgbClr val="7030A0"/>
                </a:solidFill>
              </a:rPr>
              <a:t>- </a:t>
            </a:r>
            <a:r>
              <a:rPr lang="en-US" b="1" smtClean="0">
                <a:solidFill>
                  <a:srgbClr val="7030A0"/>
                </a:solidFill>
              </a:rPr>
              <a:t>half</a:t>
            </a:r>
            <a:endParaRPr lang="ru-RU" b="1" smtClean="0">
              <a:solidFill>
                <a:srgbClr val="7030A0"/>
              </a:solidFill>
            </a:endParaRPr>
          </a:p>
        </p:txBody>
      </p:sp>
      <p:sp>
        <p:nvSpPr>
          <p:cNvPr id="58370" name="TextBox 2"/>
          <p:cNvSpPr txBox="1">
            <a:spLocks noChangeArrowheads="1"/>
          </p:cNvSpPr>
          <p:nvPr/>
        </p:nvSpPr>
        <p:spPr bwMode="auto">
          <a:xfrm>
            <a:off x="5076825" y="2060575"/>
            <a:ext cx="36718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Georgia" pitchFamily="18" charset="0"/>
              </a:rPr>
              <a:t>Половина обозначается словом "</a:t>
            </a:r>
            <a:r>
              <a:rPr lang="ru-RU" sz="2400" b="1">
                <a:solidFill>
                  <a:srgbClr val="7030A0"/>
                </a:solidFill>
                <a:latin typeface="Georgia" pitchFamily="18" charset="0"/>
              </a:rPr>
              <a:t>half</a:t>
            </a:r>
            <a:r>
              <a:rPr lang="ru-RU" sz="2400">
                <a:latin typeface="Georgia" pitchFamily="18" charset="0"/>
              </a:rPr>
              <a:t>" [ˈhæf  ], без артикля.</a:t>
            </a:r>
          </a:p>
          <a:p>
            <a:pPr algn="ctr">
              <a:lnSpc>
                <a:spcPct val="150000"/>
              </a:lnSpc>
            </a:pPr>
            <a:r>
              <a:rPr lang="ru-RU" sz="2400">
                <a:solidFill>
                  <a:srgbClr val="000000"/>
                </a:solidFill>
                <a:latin typeface="Georgia" pitchFamily="18" charset="0"/>
              </a:rPr>
              <a:t> </a:t>
            </a:r>
          </a:p>
        </p:txBody>
      </p:sp>
      <p:sp>
        <p:nvSpPr>
          <p:cNvPr id="58371" name="TextBox 4"/>
          <p:cNvSpPr txBox="1">
            <a:spLocks noChangeArrowheads="1"/>
          </p:cNvSpPr>
          <p:nvPr/>
        </p:nvSpPr>
        <p:spPr bwMode="auto">
          <a:xfrm>
            <a:off x="479425" y="5964238"/>
            <a:ext cx="7373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002060"/>
                </a:solidFill>
                <a:latin typeface="Georgia" pitchFamily="18" charset="0"/>
              </a:rPr>
              <a:t>At </a:t>
            </a:r>
            <a:r>
              <a:rPr lang="ru-RU" sz="2400" b="1">
                <a:solidFill>
                  <a:srgbClr val="7030A0"/>
                </a:solidFill>
                <a:latin typeface="Georgia" pitchFamily="18" charset="0"/>
              </a:rPr>
              <a:t>half</a:t>
            </a:r>
            <a:r>
              <a:rPr lang="ru-RU" sz="2400" b="1">
                <a:solidFill>
                  <a:srgbClr val="002060"/>
                </a:solidFill>
                <a:latin typeface="Georgia" pitchFamily="18" charset="0"/>
              </a:rPr>
              <a:t> past seven.</a:t>
            </a:r>
            <a:r>
              <a:rPr lang="en-US" sz="240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en-US" sz="2400">
                <a:solidFill>
                  <a:srgbClr val="000000"/>
                </a:solidFill>
                <a:latin typeface="Georgia" pitchFamily="18" charset="0"/>
              </a:rPr>
              <a:t>(</a:t>
            </a:r>
            <a:r>
              <a:rPr lang="ru-RU">
                <a:solidFill>
                  <a:srgbClr val="000000"/>
                </a:solidFill>
                <a:latin typeface="Georgia" pitchFamily="18" charset="0"/>
              </a:rPr>
              <a:t>Половина восьмого (7:30 или 19:30).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8904" y="1317794"/>
            <a:ext cx="4381052" cy="43810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333</TotalTime>
  <Words>654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48</vt:i4>
      </vt:variant>
      <vt:variant>
        <vt:lpstr>Заголовки слайдов</vt:lpstr>
      </vt:variant>
      <vt:variant>
        <vt:i4>16</vt:i4>
      </vt:variant>
    </vt:vector>
  </HeadingPairs>
  <TitlesOfParts>
    <vt:vector size="70" baseType="lpstr">
      <vt:lpstr>Georgia</vt:lpstr>
      <vt:lpstr>Arial</vt:lpstr>
      <vt:lpstr>Wingdings 2</vt:lpstr>
      <vt:lpstr>Wingdings</vt:lpstr>
      <vt:lpstr>Calibri</vt:lpstr>
      <vt:lpstr>Times New Roman</vt:lpstr>
      <vt:lpstr>Официальная</vt:lpstr>
      <vt:lpstr>1_Официальная</vt:lpstr>
      <vt:lpstr>2_Официальная</vt:lpstr>
      <vt:lpstr>3_Официальная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1_Официальная</vt:lpstr>
      <vt:lpstr>1_Официальная</vt:lpstr>
      <vt:lpstr>1_Официальная</vt:lpstr>
      <vt:lpstr>1_Официальная</vt:lpstr>
      <vt:lpstr>1_Официальная</vt:lpstr>
      <vt:lpstr>1_Официальная</vt:lpstr>
      <vt:lpstr>1_Официальная</vt:lpstr>
      <vt:lpstr>1_Официальная</vt:lpstr>
      <vt:lpstr>1_Официальная</vt:lpstr>
      <vt:lpstr>1_Официальная</vt:lpstr>
      <vt:lpstr>1_Официальная</vt:lpstr>
      <vt:lpstr>2_Официальная</vt:lpstr>
      <vt:lpstr>2_Официальная</vt:lpstr>
      <vt:lpstr>2_Официальная</vt:lpstr>
      <vt:lpstr>2_Официальная</vt:lpstr>
      <vt:lpstr>2_Официальная</vt:lpstr>
      <vt:lpstr>2_Официальная</vt:lpstr>
      <vt:lpstr>2_Официальная</vt:lpstr>
      <vt:lpstr>2_Официальная</vt:lpstr>
      <vt:lpstr>2_Официальная</vt:lpstr>
      <vt:lpstr>2_Официальная</vt:lpstr>
      <vt:lpstr>2_Официальная</vt:lpstr>
      <vt:lpstr>3_Официальная</vt:lpstr>
      <vt:lpstr>3_Официальная</vt:lpstr>
      <vt:lpstr>3_Официальная</vt:lpstr>
      <vt:lpstr>3_Официальная</vt:lpstr>
      <vt:lpstr>3_Официальная</vt:lpstr>
      <vt:lpstr>3_Официальная</vt:lpstr>
      <vt:lpstr>3_Официальная</vt:lpstr>
      <vt:lpstr>3_Официальная</vt:lpstr>
      <vt:lpstr>3_Официальная</vt:lpstr>
      <vt:lpstr>3_Официальная</vt:lpstr>
      <vt:lpstr>3_Официальная</vt:lpstr>
      <vt:lpstr>Слайд 1</vt:lpstr>
      <vt:lpstr>В английском языке есть четкое разделение времени:</vt:lpstr>
      <vt:lpstr>В английском языке три предлога времени:</vt:lpstr>
      <vt:lpstr>Который час</vt:lpstr>
      <vt:lpstr>Ответ начинаем с     «It is… .»</vt:lpstr>
      <vt:lpstr>«It is … minutes past … .»</vt:lpstr>
      <vt:lpstr>«It is … minutes to … .»</vt:lpstr>
      <vt:lpstr>«Четверть часа» - quarter </vt:lpstr>
      <vt:lpstr>«Половина» - half</vt:lpstr>
      <vt:lpstr>«Ровный час» – o'clock</vt:lpstr>
      <vt:lpstr>Употребление предлогов</vt:lpstr>
      <vt:lpstr>Следует запомнить:</vt:lpstr>
      <vt:lpstr>Примеры времени</vt:lpstr>
      <vt:lpstr>Примеры времени</vt:lpstr>
      <vt:lpstr>Также важно знать:</vt:lpstr>
      <vt:lpstr>Интернет ресурсы: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Школа</cp:lastModifiedBy>
  <cp:revision>27</cp:revision>
  <dcterms:created xsi:type="dcterms:W3CDTF">2014-01-18T05:17:31Z</dcterms:created>
  <dcterms:modified xsi:type="dcterms:W3CDTF">2014-04-21T05:06:52Z</dcterms:modified>
</cp:coreProperties>
</file>