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0" r:id="rId3"/>
    <p:sldMasterId id="2147483680" r:id="rId4"/>
    <p:sldMasterId id="2147483690" r:id="rId5"/>
    <p:sldMasterId id="2147483700" r:id="rId6"/>
    <p:sldMasterId id="2147483710" r:id="rId7"/>
    <p:sldMasterId id="2147483720" r:id="rId8"/>
  </p:sldMasterIdLst>
  <p:notesMasterIdLst>
    <p:notesMasterId r:id="rId33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8110D-C3AF-4F82-A93D-73555AE120AF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3928D-0506-4CD8-9AB2-9E7A7C8E81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E25D-F70C-4A89-8F1B-0D81B05F19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140C7-FDC3-4D74-B3D2-960235D5BE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F935-D773-439D-A79B-391071BCFF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3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2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61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70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769CB-C6C3-494E-920E-E46A271EBA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13.12.2012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5FB12-1E42-4A7D-BB4E-6EE01246C2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688" y="571500"/>
            <a:ext cx="5715000" cy="32146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Ваш ребёнок </a:t>
            </a:r>
            <a:b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идёт в школу</a:t>
            </a:r>
            <a:endParaRPr lang="ru-RU" sz="4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25" y="2928934"/>
            <a:ext cx="5429250" cy="32861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Материалы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родительскому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собранию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Подготовила заместитель директора по УВР в начальных классах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Копалкина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Т.В.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643937" cy="5429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              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       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rgbClr val="D60093"/>
                </a:solidFill>
              </a:rPr>
              <a:t> </a:t>
            </a:r>
            <a:br>
              <a:rPr lang="ru-RU" sz="3200" dirty="0" smtClean="0">
                <a:solidFill>
                  <a:srgbClr val="D60093"/>
                </a:solidFill>
              </a:rPr>
            </a:br>
            <a:r>
              <a:rPr lang="ru-RU" sz="3200" dirty="0" smtClean="0">
                <a:solidFill>
                  <a:srgbClr val="D60093"/>
                </a:solidFill>
              </a:rPr>
              <a:t>  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 1 классу ребёнок должен уметь: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Уметь находить в группе предметов лишний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(из группы «Одежда» убрать цветок).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Уметь высказывать свое мнение, построив законченное предложение.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Иметь элементарные представления об окружающем мире: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 профессиях, о предметах живой и неживой природы, о правилах поведения в общественных местах.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Иметь пространственные представления: право-лево,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вверх-вниз, под, над, из-за, из-под чего-либо.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Уметь культурно общаться с другими детьми.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Слушать старших и выполнять их распоряжения.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4"/>
          <p:cNvSpPr>
            <a:spLocks noChangeArrowheads="1"/>
          </p:cNvSpPr>
          <p:nvPr/>
        </p:nvSpPr>
        <p:spPr bwMode="auto">
          <a:xfrm>
            <a:off x="4214813" y="214313"/>
            <a:ext cx="45720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0070C0"/>
                </a:solidFill>
              </a:rPr>
              <a:t>Мы </a:t>
            </a:r>
          </a:p>
          <a:p>
            <a:r>
              <a:rPr lang="ru-RU" sz="5400" b="1">
                <a:solidFill>
                  <a:srgbClr val="0070C0"/>
                </a:solidFill>
              </a:rPr>
              <a:t>поможем </a:t>
            </a:r>
          </a:p>
          <a:p>
            <a:r>
              <a:rPr lang="ru-RU" sz="5400" b="1">
                <a:solidFill>
                  <a:srgbClr val="0070C0"/>
                </a:solidFill>
              </a:rPr>
              <a:t>Вам подготовить ребёнка к школе</a:t>
            </a:r>
            <a:endParaRPr lang="ru-RU" sz="54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52400"/>
            <a:ext cx="899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На этапе подготовки </a:t>
            </a:r>
            <a:b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ребенка к школе</a:t>
            </a:r>
            <a:endParaRPr lang="ru-RU" sz="36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38200" y="1905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4000" b="1">
                <a:solidFill>
                  <a:srgbClr val="FF0066"/>
                </a:solidFill>
              </a:rPr>
              <a:t/>
            </a:r>
            <a:br>
              <a:rPr lang="ru-RU" sz="4000" b="1">
                <a:solidFill>
                  <a:srgbClr val="FF0066"/>
                </a:solidFill>
              </a:rPr>
            </a:br>
            <a:r>
              <a:rPr lang="ru-RU" sz="3200" b="1">
                <a:solidFill>
                  <a:schemeClr val="hlink"/>
                </a:solidFill>
              </a:rPr>
              <a:t/>
            </a:r>
            <a:br>
              <a:rPr lang="ru-RU" sz="3200" b="1">
                <a:solidFill>
                  <a:schemeClr val="hlink"/>
                </a:solidFill>
              </a:rPr>
            </a:br>
            <a:endParaRPr lang="ru-RU" sz="4400" b="1">
              <a:solidFill>
                <a:srgbClr val="3399FF"/>
              </a:solidFill>
            </a:endParaRPr>
          </a:p>
        </p:txBody>
      </p:sp>
      <p:pic>
        <p:nvPicPr>
          <p:cNvPr id="22532" name="Picture 7" descr="GR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724400"/>
            <a:ext cx="1066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50"/>
            <a:ext cx="9144000" cy="485775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Избегайте чрезмерных требований.</a:t>
            </a:r>
          </a:p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Предоставляйте  право на ошибку.</a:t>
            </a:r>
          </a:p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думайте за ребёнка.</a:t>
            </a:r>
          </a:p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перегружайте ребёнка.</a:t>
            </a:r>
          </a:p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пропустите первые трудности и обратитесь к узким специалистам.</a:t>
            </a:r>
          </a:p>
          <a:p>
            <a:pPr eaLnBrk="1" hangingPunct="1"/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Устраивайте ребенку маленькие праздники.</a:t>
            </a:r>
          </a:p>
        </p:txBody>
      </p:sp>
      <p:pic>
        <p:nvPicPr>
          <p:cNvPr id="22534" name="Picture 10" descr="10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643063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 flipH="1">
            <a:off x="2143125" y="1071563"/>
            <a:ext cx="6572250" cy="1428750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Занятия в школе </a:t>
            </a:r>
            <a:br>
              <a:rPr lang="ru-RU" sz="4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                      «Букварёнок»: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endParaRPr lang="ru-RU" smtClean="0">
              <a:latin typeface="Segoe Script"/>
            </a:endParaRPr>
          </a:p>
        </p:txBody>
      </p:sp>
      <p:sp>
        <p:nvSpPr>
          <p:cNvPr id="23555" name="Содержимое 4"/>
          <p:cNvSpPr>
            <a:spLocks noGrp="1"/>
          </p:cNvSpPr>
          <p:nvPr>
            <p:ph idx="4294967295"/>
          </p:nvPr>
        </p:nvSpPr>
        <p:spPr>
          <a:xfrm>
            <a:off x="571500" y="2214563"/>
            <a:ext cx="8072438" cy="421481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ru-RU" smtClean="0">
              <a:latin typeface="Segoe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По развитию речи, моторики руки.</a:t>
            </a:r>
          </a:p>
          <a:p>
            <a:pPr algn="ctr"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По окружающему миру.</a:t>
            </a:r>
          </a:p>
          <a:p>
            <a:pPr algn="ctr">
              <a:buFont typeface="Wingdings" pitchFamily="2" charset="2"/>
              <a:buChar char="v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По математике.</a:t>
            </a:r>
          </a:p>
          <a:p>
            <a:pPr>
              <a:buFontTx/>
              <a:buNone/>
            </a:pPr>
            <a:endParaRPr lang="ru-RU" smtClean="0">
              <a:latin typeface="Segoe"/>
            </a:endParaRPr>
          </a:p>
          <a:p>
            <a:endParaRPr lang="ru-RU" smtClean="0">
              <a:latin typeface="Segoe"/>
            </a:endParaRPr>
          </a:p>
        </p:txBody>
      </p:sp>
      <p:pic>
        <p:nvPicPr>
          <p:cNvPr id="23556" name="Рисунок 4" descr="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2143125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7215188" cy="857250"/>
          </a:xfrm>
        </p:spPr>
        <p:txBody>
          <a:bodyPr/>
          <a:lstStyle/>
          <a:p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Цель занятий: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 rot="10800000" flipV="1">
            <a:off x="357188" y="1571625"/>
            <a:ext cx="8501062" cy="4143375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Облегчение процесса адаптации к школьным условиям.</a:t>
            </a:r>
          </a:p>
          <a:p>
            <a:pPr>
              <a:buFont typeface="Arial" pitchFamily="34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Получение и закрепление навыков, необходимых первокласснику</a:t>
            </a:r>
          </a:p>
          <a:p>
            <a:pPr>
              <a:buFont typeface="Arial" pitchFamily="34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Не проводится  ОБУЧЕНИЕ письму</a:t>
            </a:r>
          </a:p>
          <a:p>
            <a:pPr>
              <a:buFont typeface="Arial" pitchFamily="34" charset="0"/>
              <a:buNone/>
            </a:pPr>
            <a:endParaRPr lang="ru-RU" smtClean="0">
              <a:latin typeface="Sego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143250" y="214313"/>
            <a:ext cx="5715000" cy="990600"/>
          </a:xfrm>
        </p:spPr>
        <p:txBody>
          <a:bodyPr/>
          <a:lstStyle/>
          <a:p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Время занятий: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3071813" y="1600200"/>
            <a:ext cx="5786437" cy="4114800"/>
          </a:xfrm>
        </p:spPr>
        <p:txBody>
          <a:bodyPr/>
          <a:lstStyle/>
          <a:p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11.40 – 12.35</a:t>
            </a:r>
          </a:p>
          <a:p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Занятия по 20 минут, перемена – 15 минут</a:t>
            </a:r>
          </a:p>
          <a:p>
            <a:pPr algn="ctr">
              <a:buFontTx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Просим детей забирать </a:t>
            </a:r>
          </a:p>
          <a:p>
            <a:pPr algn="ctr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из школы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 без опозданий!!!</a:t>
            </a:r>
          </a:p>
          <a:p>
            <a:endParaRPr lang="ru-RU" smtClean="0">
              <a:latin typeface="Sego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7143750" cy="566737"/>
          </a:xfrm>
        </p:spPr>
        <p:txBody>
          <a:bodyPr/>
          <a:lstStyle/>
          <a:p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Для занятий необходимо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4294967295"/>
          </p:nvPr>
        </p:nvSpPr>
        <p:spPr>
          <a:xfrm>
            <a:off x="214313" y="1214438"/>
            <a:ext cx="8715375" cy="47148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В папке:</a:t>
            </a:r>
          </a:p>
          <a:p>
            <a:pPr algn="ctr">
              <a:buFont typeface="Wingdings" pitchFamily="2" charset="2"/>
              <a:buChar char="ü"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Тетрадь в  клетку</a:t>
            </a:r>
          </a:p>
          <a:p>
            <a:pPr algn="ctr">
              <a:buFont typeface="Wingdings" pitchFamily="2" charset="2"/>
              <a:buChar char="ü"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Цветные карандаши</a:t>
            </a:r>
          </a:p>
          <a:p>
            <a:pPr algn="ctr">
              <a:buFont typeface="Wingdings" pitchFamily="2" charset="2"/>
              <a:buChar char="ü"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Простой карандаш</a:t>
            </a:r>
          </a:p>
          <a:p>
            <a:pPr algn="ctr">
              <a:buFont typeface="Wingdings" pitchFamily="2" charset="2"/>
              <a:buChar char="ü"/>
            </a:pP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5400" b="1" i="1" smtClean="0">
                <a:latin typeface="Times New Roman" pitchFamily="18" charset="0"/>
                <a:cs typeface="Times New Roman" pitchFamily="18" charset="0"/>
              </a:rPr>
              <a:t>Хорошее настроение</a:t>
            </a:r>
          </a:p>
          <a:p>
            <a:pPr>
              <a:buFont typeface="Arial" pitchFamily="34" charset="0"/>
              <a:buNone/>
            </a:pPr>
            <a:endParaRPr lang="ru-RU" smtClean="0">
              <a:latin typeface="Segoe"/>
            </a:endParaRPr>
          </a:p>
          <a:p>
            <a:pPr>
              <a:buFont typeface="Arial" pitchFamily="34" charset="0"/>
              <a:buNone/>
            </a:pPr>
            <a:endParaRPr lang="ru-RU" smtClean="0">
              <a:latin typeface="Sego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7786688" cy="1071562"/>
          </a:xfrm>
        </p:spPr>
        <p:txBody>
          <a:bodyPr/>
          <a:lstStyle/>
          <a:p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Документы, необходимые </a:t>
            </a:r>
            <a:br>
              <a:rPr lang="ru-RU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для приёма ребёнка в школу.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50" y="1600200"/>
            <a:ext cx="85725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подаче заявления необходимо иметь следующие документы:</a:t>
            </a:r>
          </a:p>
          <a:p>
            <a:pPr marL="546100" indent="-4763">
              <a:defRPr/>
            </a:pPr>
            <a:r>
              <a:rPr lang="ru-RU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Свидетельство  о рождении ребенка + копия</a:t>
            </a:r>
          </a:p>
          <a:p>
            <a:pPr marL="546100" indent="-4763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Справка Ф № 9 (о прописке ребёнка)</a:t>
            </a:r>
          </a:p>
          <a:p>
            <a:pPr marL="546100" indent="-4763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Мед.полис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ребёнка.</a:t>
            </a:r>
          </a:p>
          <a:p>
            <a:pPr marL="546100" indent="-4763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Паспорт родителя, который пишет заявление.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окончании детского сада, забрать медицинскую карту с отметками врачей и подписью “о годности в школу”, сдать секретарю школы до 25 августа  года.</a:t>
            </a:r>
          </a:p>
          <a:p>
            <a:pPr eaLnBrk="1" hangingPunct="1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Placeholder 2" descr="111111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40225" y="2011363"/>
            <a:ext cx="2408238" cy="2427287"/>
          </a:xfrm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7263" y="642938"/>
            <a:ext cx="5146675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501063" cy="5214937"/>
          </a:xfrm>
        </p:spPr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Анкетирование  родителей </a:t>
            </a:r>
            <a:br>
              <a:rPr lang="ru-RU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«Что знает и умеет мой ребёнок». </a:t>
            </a: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Уважаемые родители! Расскажите, пожалуйста , о своём ребёнке.</a:t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Отметьте каждый утвердительный </a:t>
            </a:r>
            <a:br>
              <a:rPr lang="ru-RU" sz="36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             ответ  в анкете одним баллом.</a:t>
            </a:r>
            <a:endParaRPr lang="ru-RU" sz="3600" i="1" smtClean="0">
              <a:latin typeface="Segoe Scrip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5"/>
          <p:cNvSpPr>
            <a:spLocks noChangeArrowheads="1"/>
          </p:cNvSpPr>
          <p:nvPr/>
        </p:nvSpPr>
        <p:spPr bwMode="auto">
          <a:xfrm>
            <a:off x="428625" y="285750"/>
            <a:ext cx="67151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Повестка дня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4400" b="1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291" name="Прямоугольник 6"/>
          <p:cNvSpPr>
            <a:spLocks noChangeArrowheads="1"/>
          </p:cNvSpPr>
          <p:nvPr/>
        </p:nvSpPr>
        <p:spPr bwMode="auto">
          <a:xfrm>
            <a:off x="214313" y="1071563"/>
            <a:ext cx="892968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«Наша школа: традиции, достижения, перспектива» 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Реализация Федерального государственного образовательного стандарта в начальной школе»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ru-RU" sz="24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Анкетирование  родителей «Что знает и умеет мой ребёнок».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Информация о   занятиях по подготовке детей к школе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357188"/>
            <a:ext cx="7429500" cy="642937"/>
          </a:xfrm>
        </p:spPr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Готовность к школьному обучению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285875"/>
            <a:ext cx="8358188" cy="3786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>
              <a:latin typeface="Segoe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Если вы ответили 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утвердительно на 15 и более вопросов</a:t>
            </a: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значит, ваш ребенок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вполне готов к школьному обучению.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Вы занимались с ним не напрасно, и в дальнейшем, если у него и возникнут трудности при обучении, он с вашей помощью сможет с ними справиться.</a:t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Segoe"/>
              </a:rPr>
              <a:t/>
            </a:r>
            <a:br>
              <a:rPr lang="ru-RU" sz="2800" smtClean="0">
                <a:latin typeface="Segoe"/>
              </a:rPr>
            </a:br>
            <a:endParaRPr lang="ru-RU" sz="2800" smtClean="0">
              <a:latin typeface="Sego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00188"/>
            <a:ext cx="8429625" cy="39100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Если ваш малыш может справляться с содержанием 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10-14 вышеуказанных вопросов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, то вы на верном пути. А те вопросы, на которые вы ответили отрицательно, укажут вам, на какие моменты нужно обратить внимание, в чем еще нужно потренироваться с ребенком. А занятия в школе </a:t>
            </a:r>
          </a:p>
          <a:p>
            <a:pPr eaLnBrk="1" hangingPunct="1">
              <a:buFontTx/>
              <a:buNone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    во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многом помогут вашему ребёнку и Вам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214313"/>
            <a:ext cx="8215312" cy="5857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400" smtClean="0">
              <a:latin typeface="Segoe"/>
            </a:endParaRPr>
          </a:p>
          <a:p>
            <a:pPr algn="just" eaLnBrk="1" hangingPunct="1">
              <a:lnSpc>
                <a:spcPct val="120000"/>
              </a:lnSpc>
              <a:buFontTx/>
              <a:buNone/>
            </a:pPr>
            <a:endParaRPr lang="ru-RU" sz="26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    В том случае, если количество утвердительных ответов </a:t>
            </a:r>
            <a:r>
              <a:rPr lang="ru-RU" sz="2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или менее</a:t>
            </a: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, вам следует больше уделять времени и внимания занятиям с ребенком. Поэтому ваша задача – обязательно быть в курсе того, что «получается и не очень» на занятиях у вашего малыша, систематически заниматься с ребёнком до поступления в 1 класс, тренироваться в выполнении различных упражнений, которые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                    Вам будут  рекомендовать учителя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smtClean="0">
                <a:latin typeface="Segoe"/>
              </a:rPr>
              <a:t/>
            </a:r>
            <a:br>
              <a:rPr lang="ru-RU" sz="2400" smtClean="0">
                <a:latin typeface="Segoe"/>
              </a:rPr>
            </a:br>
            <a:r>
              <a:rPr lang="ru-RU" sz="2400" smtClean="0">
                <a:latin typeface="Segoe"/>
              </a:rPr>
              <a:t/>
            </a:r>
            <a:br>
              <a:rPr lang="ru-RU" sz="2400" smtClean="0">
                <a:latin typeface="Segoe"/>
              </a:rPr>
            </a:br>
            <a:r>
              <a:rPr lang="ru-RU" sz="2400" smtClean="0">
                <a:latin typeface="Segoe"/>
              </a:rPr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285750" y="714375"/>
            <a:ext cx="8429625" cy="3500438"/>
          </a:xfrm>
        </p:spPr>
        <p:txBody>
          <a:bodyPr/>
          <a:lstStyle/>
          <a:p>
            <a:pPr algn="l"/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b="1" i="1" smtClean="0">
                <a:latin typeface="Segoe Script"/>
              </a:rPr>
              <a:t/>
            </a:r>
            <a:br>
              <a:rPr lang="ru-RU" b="1" i="1" smtClean="0">
                <a:latin typeface="Segoe Script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Помните, ребенок – это чистый лист,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который нам предстоит заполнить.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И от того, как мы будем это делать,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  <a:cs typeface="Times New Roman" pitchFamily="18" charset="0"/>
              </a:rPr>
              <a:t>зависит образ будущей личности.</a:t>
            </a:r>
            <a:r>
              <a:rPr lang="ru-RU" sz="3600" smtClean="0">
                <a:latin typeface="Segoe Script"/>
              </a:rPr>
              <a:t/>
            </a:r>
            <a:br>
              <a:rPr lang="ru-RU" sz="3600" smtClean="0">
                <a:latin typeface="Segoe Script"/>
              </a:rPr>
            </a:br>
            <a:endParaRPr lang="ru-RU" sz="3600" smtClean="0">
              <a:latin typeface="Segoe Scrip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688" y="571500"/>
            <a:ext cx="5429250" cy="2214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Спасибо!</a:t>
            </a:r>
            <a:endParaRPr lang="ru-RU" sz="4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72500" cy="5786437"/>
          </a:xfrm>
        </p:spPr>
        <p:txBody>
          <a:bodyPr/>
          <a:lstStyle/>
          <a:p>
            <a:pPr eaLnBrk="1" hangingPunct="1"/>
            <a:r>
              <a:rPr lang="ru-RU" sz="2400" b="1" smtClean="0">
                <a:latin typeface="Garamond" pitchFamily="18" charset="0"/>
              </a:rPr>
              <a:t>ФЕДЕРАЛЬНЫЙ  ГОСУДАРСТВЕННЫЙ ОБРАЗОВАТЕЛЬНЫЙ 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400" b="1" smtClean="0">
                <a:latin typeface="Garamond" pitchFamily="18" charset="0"/>
              </a:rPr>
              <a:t> НАЧАЛЬНОГО ОБЩЕГО ОБРАЗОВАНИЯ</a:t>
            </a:r>
            <a:r>
              <a:rPr lang="ru-RU" sz="2400" smtClean="0">
                <a:latin typeface="Garamond" pitchFamily="18" charset="0"/>
              </a:rPr>
              <a:t> </a:t>
            </a:r>
            <a:r>
              <a:rPr lang="ru-RU" sz="2400" b="1" smtClean="0">
                <a:latin typeface="Garamond" pitchFamily="18" charset="0"/>
              </a:rPr>
              <a:t>(ФГОС  НОО)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утвержден приказом Министерства образования и науки РФ от 6 октября 2009 года  № 373 .</a:t>
            </a:r>
            <a:br>
              <a:rPr lang="ru-RU" sz="24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МКОУ «СОШ № 4» с. Московского перешла </a:t>
            </a:r>
            <a:b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новый образовательный стандарт </a:t>
            </a:r>
            <a:b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1 сентября 2011года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В соответствии с приказом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Об утверждении и введении в действие федерального государственного образовательного стандарта начального общего образования»  </a:t>
            </a:r>
            <a:br>
              <a:rPr lang="ru-RU" sz="24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Минобрнауки России № 373 от 06.10.2009г. </a:t>
            </a:r>
            <a:br>
              <a:rPr lang="ru-RU" sz="24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(зарегистрирован в Минюст России от 22 декабря 2009 г. </a:t>
            </a:r>
            <a:br>
              <a:rPr lang="ru-RU" sz="24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N 15785) </a:t>
            </a:r>
            <a:r>
              <a:rPr lang="ru-RU" b="1" smtClean="0">
                <a:latin typeface="Garamond" pitchFamily="18" charset="0"/>
              </a:rPr>
              <a:t/>
            </a:r>
            <a:br>
              <a:rPr lang="ru-RU" b="1" smtClean="0">
                <a:latin typeface="Garamond" pitchFamily="18" charset="0"/>
              </a:rPr>
            </a:br>
            <a:endParaRPr lang="ru-RU" smtClean="0">
              <a:latin typeface="Segoe Scrip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286000" y="428625"/>
            <a:ext cx="6572250" cy="642938"/>
          </a:xfrm>
        </p:spPr>
        <p:txBody>
          <a:bodyPr/>
          <a:lstStyle/>
          <a:p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Цели ФГОС: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285750" y="1066800"/>
            <a:ext cx="8572500" cy="379095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Становление основ гражданской идентичности и мировоззрения учащихся.</a:t>
            </a:r>
          </a:p>
          <a:p>
            <a:pPr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Формирование основ умения учиться и способности к организации своей деятельности.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Духовно-нравственное развитие и воспитание.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Укрепление физического здоровья.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7215188" cy="857250"/>
          </a:xfrm>
        </p:spPr>
        <p:txBody>
          <a:bodyPr/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Стандарт направлен на обеспечение: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571500" y="1500188"/>
            <a:ext cx="7734300" cy="3286125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Получения качественного начального общего образования.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Духовно-нравственное развитие и воспитание.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Условий для индивидуального развития 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обучающихся.</a:t>
            </a:r>
          </a:p>
          <a:p>
            <a:endParaRPr lang="ru-RU" smtClean="0">
              <a:latin typeface="Sego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8572500" cy="714375"/>
          </a:xfrm>
        </p:spPr>
        <p:txBody>
          <a:bodyPr/>
          <a:lstStyle/>
          <a:p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Начальная школа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это</a:t>
            </a:r>
            <a:endParaRPr lang="ru-RU" sz="3200" smtClean="0">
              <a:latin typeface="Segoe Script"/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214313" y="1444625"/>
            <a:ext cx="8715375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развитие личности школьника, его творческих способностей, интереса к учению, формирование желания и умения учиться;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воспитание нравственных и эстетических чувств, эмоционально-ценностного позитивного отношения к себе и окружающему миру;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освоение системы знаний, умений и навыков;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охрана и укрепление физического и психического здоровья детей;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 сохранение и поддержка индивидуальности ребенка.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7215188" cy="500063"/>
          </a:xfrm>
        </p:spPr>
        <p:txBody>
          <a:bodyPr/>
          <a:lstStyle/>
          <a:p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Учебные предметы: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4294967295"/>
          </p:nvPr>
        </p:nvSpPr>
        <p:spPr>
          <a:xfrm>
            <a:off x="214313" y="1143000"/>
            <a:ext cx="8715375" cy="435768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Русский язык                        Литературное чтение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Математика                                  Информатика 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Окружающий мир                       Музыка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Изобразительное искусство       Технология 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Иностранный язык</a:t>
            </a:r>
          </a:p>
          <a:p>
            <a:pPr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           Внеурочная деятельность</a:t>
            </a:r>
          </a:p>
        </p:txBody>
      </p:sp>
      <p:pic>
        <p:nvPicPr>
          <p:cNvPr id="17412" name="Рисунок 3" descr="1191268972_c410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4495800"/>
            <a:ext cx="2214563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1928813" y="1285875"/>
            <a:ext cx="5429250" cy="55721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25400">
            <a:solidFill>
              <a:srgbClr val="FF0000"/>
            </a:solidFill>
          </a:ln>
        </p:spPr>
        <p:txBody>
          <a:bodyPr>
            <a:normAutofit fontScale="40000" lnSpcReduction="20000"/>
          </a:bodyPr>
          <a:lstStyle/>
          <a:p>
            <a:pPr marL="274320" indent="-274320" algn="just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endParaRPr lang="ru-RU" sz="3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любознательный,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активно и заинтересованно познающий мир;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владеющий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основами умения учиться, способный  к организации собственной деятельности; 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любящий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свой народ, свой край и свою Родину;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уважающий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принимающий ценности семьи и общества;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готовый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самостоятельно действовать и отвечать за свои поступки перед семьей и обществом; 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доброжелательный,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умеющий слушать и слышать собеседника, обосновывать  свою позицию, высказывать свое мнение; </a:t>
            </a:r>
          </a:p>
          <a:p>
            <a:pPr marL="274320" indent="-274320">
              <a:spcBef>
                <a:spcPts val="700"/>
              </a:spcBef>
              <a:buClr>
                <a:srgbClr val="9BBB59"/>
              </a:buClr>
              <a:buSzPct val="95000"/>
              <a:buFont typeface="Wingdings 2"/>
              <a:buChar char=""/>
              <a:defRPr/>
            </a:pPr>
            <a:r>
              <a:rPr lang="ru-RU" sz="4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выполняющий </a:t>
            </a: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правила здорового и безопасного для себя и окружающих образа жизни. </a:t>
            </a:r>
          </a:p>
          <a:p>
            <a:pPr marL="411480" indent="-342900">
              <a:spcBef>
                <a:spcPts val="700"/>
              </a:spcBef>
              <a:buClr>
                <a:srgbClr val="1F497D"/>
              </a:buClr>
              <a:buSzPct val="95000"/>
              <a:buFont typeface="Wingdings"/>
              <a:buNone/>
              <a:defRPr/>
            </a:pPr>
            <a:r>
              <a:rPr lang="ru-RU" sz="4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marL="411480" indent="-342900">
              <a:spcBef>
                <a:spcPts val="700"/>
              </a:spcBef>
              <a:buClr>
                <a:srgbClr val="1F497D"/>
              </a:buClr>
              <a:buSzPct val="95000"/>
              <a:buFont typeface="Wingdings"/>
              <a:buNone/>
              <a:defRPr/>
            </a:pPr>
            <a:r>
              <a:rPr lang="ru-RU" sz="3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3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(ФГОС НОО, стр.7, раздел </a:t>
            </a:r>
            <a:r>
              <a:rPr lang="en-US" sz="3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857375" y="214313"/>
            <a:ext cx="7000875" cy="857250"/>
          </a:xfrm>
          <a:prstGeom prst="rect">
            <a:avLst/>
          </a:prstGeom>
          <a:solidFill>
            <a:schemeClr val="bg2"/>
          </a:solidFill>
          <a:ln w="25400" cap="flat" cmpd="sng" algn="ctr">
            <a:solidFill>
              <a:schemeClr val="bg2"/>
            </a:solidFill>
            <a:prstDash val="soli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rbel" pitchFamily="34" charset="0"/>
                <a:cs typeface="Times New Roman" pitchFamily="18" charset="0"/>
              </a:rPr>
              <a:t>«Портрет выпускника начальной школы»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опия j0435841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76405">
            <a:off x="228600" y="1676400"/>
            <a:ext cx="1800225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Копия j0435773.w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23">
            <a:off x="7391400" y="2286000"/>
            <a:ext cx="1554163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572500" cy="54244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К 1 классу ребёнок должен знать: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Знать свое имя и фамилию, адрес, имена членов семьи.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Знать времена года, названия месяцев, дней недели, уметь различать цвета.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Уметь пересчитывать группы предметов в пределах 10.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Уметь увеличивать или уменьшать группу предметов на заданное количество (решение задач с группами предметов),уравнивать множество предметов.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Уметь сравнивать группы предметов -   больше, меньше или равно.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Уметь объединять предметы в группы: мебель, транспорт, одежда, обувь, растения, животные и т. д.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6_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685</Words>
  <Application>Microsoft Office PowerPoint</Application>
  <PresentationFormat>Экран (4:3)</PresentationFormat>
  <Paragraphs>106</Paragraphs>
  <Slides>24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Тема Office</vt:lpstr>
      <vt:lpstr>10285409</vt:lpstr>
      <vt:lpstr>1_10285409</vt:lpstr>
      <vt:lpstr>2_10285409</vt:lpstr>
      <vt:lpstr>3_10285409</vt:lpstr>
      <vt:lpstr>4_10285409</vt:lpstr>
      <vt:lpstr>5_10285409</vt:lpstr>
      <vt:lpstr>6_10285409</vt:lpstr>
      <vt:lpstr>Ваш ребёнок  идёт в школу</vt:lpstr>
      <vt:lpstr>Слайд 2</vt:lpstr>
      <vt:lpstr>ФЕДЕРАЛЬНЫЙ  ГОСУДАРСТВЕННЫЙ ОБРАЗОВАТЕЛЬНЫЙ  СТАНДАРТ  НАЧАЛЬНОГО ОБЩЕГО ОБРАЗОВАНИЯ (ФГОС  НОО)  утвержден приказом Министерства образования и науки РФ от 6 октября 2009 года  № 373 .  МКОУ «СОШ № 4» с. Московского перешла  на новый образовательный стандарт  с 1 сентября 2011года  В соответствии с приказом «Об утверждении и введении в действие федерального государственного образовательного стандарта начального общего образования»   Минобрнауки России № 373 от 06.10.2009г.  (зарегистрирован в Минюст России от 22 декабря 2009 г.  N 15785)  </vt:lpstr>
      <vt:lpstr>Цели ФГОС:</vt:lpstr>
      <vt:lpstr>Стандарт направлен на обеспечение:</vt:lpstr>
      <vt:lpstr>Начальная школа - это</vt:lpstr>
      <vt:lpstr>Учебные предметы:</vt:lpstr>
      <vt:lpstr>Слайд 8</vt:lpstr>
      <vt:lpstr>К 1 классу ребёнок должен знать: Знать свое имя и фамилию, адрес, имена членов семьи.   Знать времена года, названия месяцев, дней недели, уметь различать цвета.  Уметь пересчитывать группы предметов в пределах 10.   Уметь увеличивать или уменьшать группу предметов на заданное количество (решение задач с группами предметов),уравнивать множество предметов.   Уметь сравнивать группы предметов -   больше, меньше или равно.   Уметь объединять предметы в группы: мебель, транспорт, одежда, обувь, растения, животные и т. д. </vt:lpstr>
      <vt:lpstr>                                     К 1 классу ребёнок должен уметь:  Уметь находить в группе предметов лишний  (из группы «Одежда» убрать цветок).   Уметь высказывать свое мнение, построив законченное предложение.  Иметь элементарные представления об окружающем мире: о профессиях, о предметах живой и неживой природы, о правилах поведения в общественных местах.   Иметь пространственные представления: право-лево, вверх-вниз, под, над, из-за, из-под чего-либо.   Уметь культурно общаться с другими детьми.   Слушать старших и выполнять их распоряжения.  </vt:lpstr>
      <vt:lpstr>Слайд 11</vt:lpstr>
      <vt:lpstr>Слайд 12</vt:lpstr>
      <vt:lpstr> Занятия в школе                        «Букварёнок»: </vt:lpstr>
      <vt:lpstr>Цель занятий:</vt:lpstr>
      <vt:lpstr>Время занятий:</vt:lpstr>
      <vt:lpstr>Для занятий необходимо</vt:lpstr>
      <vt:lpstr>Документы, необходимые  для приёма ребёнка в школу.</vt:lpstr>
      <vt:lpstr>Слайд 18</vt:lpstr>
      <vt:lpstr>Анкетирование  родителей  «Что знает и умеет мой ребёнок».   Уважаемые родители! Расскажите, пожалуйста , о своём ребёнке.  Отметьте каждый утвердительный               ответ  в анкете одним баллом.</vt:lpstr>
      <vt:lpstr>Готовность к школьному обучению </vt:lpstr>
      <vt:lpstr>Слайд 21</vt:lpstr>
      <vt:lpstr>Слайд 22</vt:lpstr>
      <vt:lpstr>      Помните, ребенок – это чистый лист,  который нам предстоит заполнить.  И от того, как мы будем это делать,  зависит образ будущей личности. </vt:lpstr>
      <vt:lpstr>Спасибо!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 ребёнок  идёт в школу</dc:title>
  <cp:lastModifiedBy>Admin</cp:lastModifiedBy>
  <cp:revision>3</cp:revision>
  <dcterms:modified xsi:type="dcterms:W3CDTF">2012-12-13T16:30:37Z</dcterms:modified>
</cp:coreProperties>
</file>