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4" r:id="rId3"/>
    <p:sldId id="273" r:id="rId4"/>
    <p:sldId id="272" r:id="rId5"/>
    <p:sldId id="271" r:id="rId6"/>
    <p:sldId id="269" r:id="rId7"/>
    <p:sldId id="291" r:id="rId8"/>
    <p:sldId id="268" r:id="rId9"/>
    <p:sldId id="335" r:id="rId10"/>
    <p:sldId id="266" r:id="rId11"/>
    <p:sldId id="326" r:id="rId12"/>
    <p:sldId id="293" r:id="rId13"/>
    <p:sldId id="267" r:id="rId14"/>
    <p:sldId id="283" r:id="rId15"/>
    <p:sldId id="265" r:id="rId16"/>
    <p:sldId id="318" r:id="rId17"/>
    <p:sldId id="314" r:id="rId18"/>
    <p:sldId id="306" r:id="rId19"/>
    <p:sldId id="311" r:id="rId20"/>
    <p:sldId id="310" r:id="rId21"/>
    <p:sldId id="322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6600"/>
    <a:srgbClr val="009900"/>
    <a:srgbClr val="333399"/>
    <a:srgbClr val="66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0" autoAdjust="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195B6-A143-4A12-8EE5-E0DC89909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D35D-90F3-4C1F-8AEC-A70049AD7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18A1-3318-4B4C-9036-711598FC4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CCA3-2309-4EFB-8E12-3A5729DF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EB6B-0E96-4717-B598-DB427215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F224-1F8B-4717-A0C6-18E50ACCD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3FFF-5325-4BE1-9D2D-7A727D806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C1E0-61A4-4034-BB1A-15D2EC3A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AFA5-F597-4019-BA7A-724B8B423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AFDA-EE2A-4549-B702-9A7366B90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538C-39A5-44AB-9EE5-35F253DBF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9E58EE-7640-4DE7-B755-BFDE58C36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74;&#1086;&#1088;&#1086;&#1073;&#1077;&#1081;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Ko&#1088;&#1086;&#1083;&#1105;&#108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86;&#1083;&#1103;&#1087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89;&#1077;&#1088;&#1099;&#1081;%20&#1078;&#1091;&#1088;&#1072;&#1074;&#1083;&#110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3.jpeg"/><Relationship Id="rId5" Type="http://schemas.openxmlformats.org/officeDocument/2006/relationships/hyperlink" Target="http://ru.wikipedia.org/wiki/%D0%A4%D0%B0%D0%B9%D0%BB:Ardea_cinerea_2.jpg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89;&#1080;&#1085;&#1080;&#1094;&#1072;.mp3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://hunter07.mylivepage.ru/image/1347/20998_%D0%91%D0%BE%D0%BB%D1%8C%D1%88%D0%B0%D1%8F_%D1%81%D0%B8%D0%BD%D0%B8%D1%86%D0%B0.jpg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6.jpeg"/><Relationship Id="rId5" Type="http://schemas.openxmlformats.org/officeDocument/2006/relationships/hyperlink" Target="http://ru.wikipedia.org/wiki/%D0%A4%D0%B0%D0%B9%D0%BB:03_vgrue-10-11.jpg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ooclub.ru/voice/index4.s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82;&#1091;&#1082;&#1091;&#1096;&#1082;&#1072;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89;&#1080;&#1085;&#1080;&#1094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%20&#1044;&#1054;&#1052;\&#1056;&#1072;&#1073;&#1086;&#1095;&#1080;&#1081;%20&#1089;&#1090;&#1086;&#1083;\&#1089;&#1090;&#1088;&#1080;&#1078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1412875"/>
            <a:ext cx="88931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333399"/>
                </a:solidFill>
              </a:rPr>
              <a:t>Жить на нашей планете без птиц было бы ох как скучно!</a:t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/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>Как радует слух их чудесное пение!</a:t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/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>Как дух поднимает их лёгкий, свободный полёт!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472113" y="5876925"/>
            <a:ext cx="3671887" cy="5048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1800" b="1" smtClean="0">
                <a:solidFill>
                  <a:srgbClr val="333399"/>
                </a:solidFill>
              </a:rPr>
              <a:t>В.В.Бианки</a:t>
            </a:r>
          </a:p>
        </p:txBody>
      </p:sp>
      <p:sp>
        <p:nvSpPr>
          <p:cNvPr id="30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29088" y="3186113"/>
          <a:ext cx="885825" cy="485775"/>
        </p:xfrm>
        <a:graphic>
          <a:graphicData uri="http://schemas.openxmlformats.org/presentationml/2006/ole">
            <p:oleObj spid="_x0000_s1026" name="Пакет" r:id="rId4" imgW="88596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2292" name="Picture 4" descr="v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762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888" y="5876925"/>
            <a:ext cx="4456112" cy="43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  </a:t>
            </a:r>
            <a:r>
              <a:rPr lang="ru-RU" sz="3600" b="1" smtClean="0">
                <a:solidFill>
                  <a:srgbClr val="006600"/>
                </a:solidFill>
              </a:rPr>
              <a:t>В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бей</a:t>
            </a:r>
          </a:p>
        </p:txBody>
      </p:sp>
      <p:sp>
        <p:nvSpPr>
          <p:cNvPr id="1229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97650"/>
            <a:ext cx="395287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9" name="воробей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73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  <p:bldLst>
      <p:bldP spid="143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2138" y="6092825"/>
            <a:ext cx="5111750" cy="1444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          </a:t>
            </a:r>
            <a:r>
              <a:rPr lang="ru-RU" sz="3600" b="1" smtClean="0">
                <a:solidFill>
                  <a:srgbClr val="006600"/>
                </a:solidFill>
              </a:rPr>
              <a:t>К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лёк</a:t>
            </a:r>
            <a:r>
              <a:rPr lang="ru-RU" sz="3600" smtClean="0"/>
              <a:t> </a:t>
            </a:r>
          </a:p>
        </p:txBody>
      </p:sp>
      <p:pic>
        <p:nvPicPr>
          <p:cNvPr id="39949" name="Picture 13" descr="1307108577_ptitsa-korolek-f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3375"/>
            <a:ext cx="6624638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Koролё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97650"/>
            <a:ext cx="395287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771" fill="hold"/>
                                        <p:tgtEl>
                                          <p:spTgt spid="39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0"/>
                </p:tgtEl>
              </p:cMediaNode>
            </p:audio>
          </p:childTnLst>
        </p:cTn>
      </p:par>
    </p:tnLst>
    <p:bldLst>
      <p:bldP spid="583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57352" name="Picture 8" descr="ПТИЦЫ | Оляп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76250"/>
            <a:ext cx="60483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64163" y="5589588"/>
            <a:ext cx="3168650" cy="7921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       О</a:t>
            </a:r>
            <a:r>
              <a:rPr lang="ru-RU" sz="3600" b="1" smtClean="0">
                <a:solidFill>
                  <a:srgbClr val="006600"/>
                </a:solidFill>
              </a:rPr>
              <a:t>ляпка</a:t>
            </a:r>
          </a:p>
        </p:txBody>
      </p:sp>
      <p:pic>
        <p:nvPicPr>
          <p:cNvPr id="14346" name="оляп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97650"/>
            <a:ext cx="395287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714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5371" name="Picture 11" descr="ptich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49275"/>
            <a:ext cx="58324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4935538" y="5949950"/>
            <a:ext cx="4208462" cy="7191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</a:t>
            </a:r>
            <a:r>
              <a:rPr lang="ru-RU" sz="3600" b="1" smtClean="0">
                <a:solidFill>
                  <a:srgbClr val="006600"/>
                </a:solidFill>
              </a:rPr>
              <a:t> Клёст</a:t>
            </a:r>
          </a:p>
        </p:txBody>
      </p:sp>
      <p:pic>
        <p:nvPicPr>
          <p:cNvPr id="15379" name="387 1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87 клёст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3" fill="hold"/>
                                        <p:tgtEl>
                                          <p:spTgt spid="15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9"/>
                </p:tgtEl>
              </p:cMediaNode>
            </p:audio>
          </p:childTnLst>
        </p:cTn>
      </p:par>
    </p:tnLst>
    <p:bldLst>
      <p:bldP spid="153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5292725" y="5805488"/>
            <a:ext cx="2984500" cy="647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</a:t>
            </a:r>
            <a:r>
              <a:rPr lang="ru-RU" sz="3600" b="1" smtClean="0">
                <a:solidFill>
                  <a:srgbClr val="006600"/>
                </a:solidFill>
              </a:rPr>
              <a:t>В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на</a:t>
            </a:r>
          </a:p>
        </p:txBody>
      </p:sp>
      <p:pic>
        <p:nvPicPr>
          <p:cNvPr id="26634" name="Picture 10" descr="Серая вор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20713"/>
            <a:ext cx="62642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5вор1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ворона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09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7412" name="Picture 10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49275"/>
            <a:ext cx="5834063" cy="52562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9338" y="5949950"/>
            <a:ext cx="4284662" cy="7445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С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ка</a:t>
            </a:r>
          </a:p>
        </p:txBody>
      </p:sp>
      <p:pic>
        <p:nvPicPr>
          <p:cNvPr id="17417" name="81со1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1сорока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5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  <p:bldLst>
      <p:bldP spid="133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2963" y="5876925"/>
            <a:ext cx="5761037" cy="792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</a:t>
            </a:r>
            <a:r>
              <a:rPr lang="ru-RU" sz="3600" b="1" smtClean="0">
                <a:solidFill>
                  <a:srgbClr val="006600"/>
                </a:solidFill>
              </a:rPr>
              <a:t>Серый журавль</a:t>
            </a:r>
          </a:p>
        </p:txBody>
      </p:sp>
      <p:pic>
        <p:nvPicPr>
          <p:cNvPr id="102406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34583">
            <a:off x="1258888" y="908050"/>
            <a:ext cx="2311400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102407" name="Picture 7" descr="ЖУРАВЛЬ СЕР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620713"/>
            <a:ext cx="43926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серый журавл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006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  <p:bldLst>
      <p:bldP spid="1024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5876925"/>
            <a:ext cx="2663825" cy="338138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Цапля</a:t>
            </a:r>
          </a:p>
        </p:txBody>
      </p:sp>
      <p:pic>
        <p:nvPicPr>
          <p:cNvPr id="96264" name="Picture 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07664">
            <a:off x="1763713" y="765175"/>
            <a:ext cx="1871662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19462" name="Picture 9" descr="Серая цапля">
            <a:hlinkClick r:id="rId5" tooltip="Серая цапля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04813"/>
            <a:ext cx="41767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Arde1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rdea_alba цапля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1724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22" fill="hold"/>
                                        <p:tgtEl>
                                          <p:spTgt spid="96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20484" name="Picture 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07664">
            <a:off x="1258888" y="2420938"/>
            <a:ext cx="1871662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20485" name="Picture 9" descr="Большая синица.jpg">
            <a:hlinkClick r:id="rId5" tooltip="Большая синица.jp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765175"/>
            <a:ext cx="38877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сини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9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91146" name="Picture 10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2509">
            <a:off x="1619250" y="1196975"/>
            <a:ext cx="1871663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91147" name="Picture 11" descr="sovabolotn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76250"/>
            <a:ext cx="4824413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211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28" fill="hold"/>
                                        <p:tgtEl>
                                          <p:spTgt spid="21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4100" name="Picture 4" descr="Бианки В.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33375"/>
            <a:ext cx="38877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373688"/>
            <a:ext cx="8785225" cy="103187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333399"/>
                </a:solidFill>
              </a:rPr>
              <a:t>В.Бианки- писатель, учёный - орнитолог</a:t>
            </a:r>
          </a:p>
        </p:txBody>
      </p:sp>
      <p:sp>
        <p:nvSpPr>
          <p:cNvPr id="410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607175"/>
            <a:ext cx="395287" cy="250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5589588"/>
            <a:ext cx="6400800" cy="6715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Зелёный дятел</a:t>
            </a:r>
          </a:p>
        </p:txBody>
      </p:sp>
      <p:pic>
        <p:nvPicPr>
          <p:cNvPr id="90124" name="Picture 12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2509">
            <a:off x="1619250" y="1196975"/>
            <a:ext cx="1871663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90125" name="Picture 13" descr="Самец">
            <a:hlinkClick r:id="rId5" tooltip="Сам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33375"/>
            <a:ext cx="3744913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ЗЕЛ.1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ЕЛ.ДЯТЕЛ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97650"/>
            <a:ext cx="395287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54" fill="hold"/>
                                        <p:tgtEl>
                                          <p:spTgt spid="90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6"/>
                </p:tgtEl>
              </p:cMediaNode>
            </p:audio>
          </p:childTnLst>
        </p:cTn>
      </p:par>
    </p:tnLst>
    <p:bldLst>
      <p:bldP spid="901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/>
              <a:t>  </a:t>
            </a:r>
            <a:r>
              <a:rPr lang="ru-RU" sz="2000">
                <a:hlinkClick r:id="rId3"/>
              </a:rPr>
              <a:t>http://zooclub.ru/voice/index4.shtm</a:t>
            </a:r>
            <a:r>
              <a:rPr lang="ru-RU" sz="2000"/>
              <a:t> Голоса и пение птиц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827088" y="1484313"/>
            <a:ext cx="431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http://birdphoto.ru/index.php?newsid=38 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755650" y="3068638"/>
            <a:ext cx="445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Галкина И.А. Электронные физминутки.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7772400" cy="1082675"/>
          </a:xfrm>
        </p:spPr>
        <p:txBody>
          <a:bodyPr/>
          <a:lstStyle/>
          <a:p>
            <a:r>
              <a:rPr lang="ru-RU" sz="2000" b="1" i="1" smtClean="0">
                <a:solidFill>
                  <a:srgbClr val="333399"/>
                </a:solidFill>
              </a:rPr>
              <a:t>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8713787" cy="223202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333399"/>
                </a:solidFill>
              </a:rPr>
              <a:t>       </a:t>
            </a:r>
          </a:p>
          <a:p>
            <a:pPr algn="l" eaLnBrk="1" hangingPunct="1"/>
            <a:r>
              <a:rPr lang="ru-RU" sz="3600" b="1" smtClean="0">
                <a:solidFill>
                  <a:srgbClr val="333399"/>
                </a:solidFill>
              </a:rPr>
              <a:t>Решение задач.</a:t>
            </a:r>
          </a:p>
          <a:p>
            <a:pPr algn="l" eaLnBrk="1" hangingPunct="1"/>
            <a:r>
              <a:rPr lang="ru-RU" sz="3600" b="1" smtClean="0">
                <a:solidFill>
                  <a:srgbClr val="333399"/>
                </a:solidFill>
              </a:rPr>
              <a:t>Какие бывают животные? Птицы.</a:t>
            </a:r>
          </a:p>
        </p:txBody>
      </p:sp>
      <p:sp>
        <p:nvSpPr>
          <p:cNvPr id="512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340600" cy="1109662"/>
          </a:xfrm>
        </p:spPr>
        <p:txBody>
          <a:bodyPr/>
          <a:lstStyle/>
          <a:p>
            <a:pPr algn="l" eaLnBrk="1" hangingPunct="1"/>
            <a:r>
              <a:rPr lang="ru-RU" sz="2800" b="1" u="sng" smtClean="0">
                <a:solidFill>
                  <a:srgbClr val="333399"/>
                </a:solidFill>
                <a:latin typeface="Times New Roman" pitchFamily="18" charset="0"/>
              </a:rPr>
              <a:t>Тема урока:</a:t>
            </a:r>
          </a:p>
        </p:txBody>
      </p:sp>
      <p:pic>
        <p:nvPicPr>
          <p:cNvPr id="13518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432">
            <a:off x="5219700" y="981075"/>
            <a:ext cx="17383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69075"/>
            <a:ext cx="32385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404813"/>
            <a:ext cx="7772400" cy="431800"/>
          </a:xfrm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chemeClr val="accent2"/>
                </a:solidFill>
              </a:rPr>
              <a:t>ВЫВОД: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125538"/>
            <a:ext cx="8496300" cy="53990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b="1" i="1" smtClean="0">
                <a:solidFill>
                  <a:schemeClr val="accent2"/>
                </a:solidFill>
              </a:rPr>
              <a:t>ПТИЦЫ- это животные…</a:t>
            </a:r>
            <a:endParaRPr lang="ru-RU" sz="3600" b="1" smtClean="0">
              <a:solidFill>
                <a:schemeClr val="accent2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3850" y="2349500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800" b="1">
              <a:solidFill>
                <a:srgbClr val="000066"/>
              </a:solidFill>
            </a:endParaRPr>
          </a:p>
        </p:txBody>
      </p:sp>
      <p:graphicFrame>
        <p:nvGraphicFramePr>
          <p:cNvPr id="20513" name="Group 33"/>
          <p:cNvGraphicFramePr>
            <a:graphicFrameLocks noGrp="1"/>
          </p:cNvGraphicFramePr>
          <p:nvPr/>
        </p:nvGraphicFramePr>
        <p:xfrm>
          <a:off x="250825" y="2492375"/>
          <a:ext cx="8208963" cy="3224768"/>
        </p:xfrm>
        <a:graphic>
          <a:graphicData uri="http://schemas.openxmlformats.org/drawingml/2006/table">
            <a:tbl>
              <a:tblPr/>
              <a:tblGrid>
                <a:gridCol w="2160588"/>
                <a:gridCol w="3311525"/>
                <a:gridCol w="2736850"/>
              </a:tblGrid>
              <a:tr h="6491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ног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Покровы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5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ноги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 крыла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перья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7173" name="Picture 10" descr="759884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69135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кукушк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5949950"/>
            <a:ext cx="6400800" cy="527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                            Кукушка  </a:t>
            </a:r>
          </a:p>
        </p:txBody>
      </p:sp>
      <p:sp>
        <p:nvSpPr>
          <p:cNvPr id="71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  <p:bldLst>
      <p:bldP spid="7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7412" name="Picture 4" descr="sinic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60350"/>
            <a:ext cx="7345362" cy="54737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197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6021388"/>
            <a:ext cx="4924425" cy="600075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С</a:t>
            </a:r>
            <a:r>
              <a:rPr lang="ru-RU" sz="3600" b="1" smtClean="0">
                <a:solidFill>
                  <a:srgbClr val="FF0000"/>
                </a:solidFill>
              </a:rPr>
              <a:t>и</a:t>
            </a:r>
            <a:r>
              <a:rPr lang="ru-RU" sz="3600" b="1" smtClean="0">
                <a:solidFill>
                  <a:srgbClr val="006600"/>
                </a:solidFill>
              </a:rPr>
              <a:t>ница</a:t>
            </a:r>
          </a:p>
        </p:txBody>
      </p:sp>
      <p:sp>
        <p:nvSpPr>
          <p:cNvPr id="819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1" name="сини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85113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379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7920037" cy="5545138"/>
          </a:xfrm>
          <a:prstGeom prst="rect">
            <a:avLst/>
          </a:prstGeom>
          <a:noFill/>
          <a:ln w="57150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49168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4787900" y="5949950"/>
            <a:ext cx="3168650" cy="52705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3600" b="1" smtClean="0">
                <a:solidFill>
                  <a:srgbClr val="009900"/>
                </a:solidFill>
              </a:rPr>
              <a:t>Ласто</a:t>
            </a:r>
            <a:r>
              <a:rPr lang="ru-RU" sz="3600" b="1" smtClean="0">
                <a:solidFill>
                  <a:srgbClr val="FF0000"/>
                </a:solidFill>
              </a:rPr>
              <a:t>чк</a:t>
            </a:r>
            <a:r>
              <a:rPr lang="ru-RU" sz="3600" b="1" smtClean="0">
                <a:solidFill>
                  <a:srgbClr val="009900"/>
                </a:solidFill>
              </a:rPr>
              <a:t>и</a:t>
            </a:r>
          </a:p>
        </p:txBody>
      </p:sp>
      <p:pic>
        <p:nvPicPr>
          <p:cNvPr id="49169" name="42412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2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24625"/>
            <a:ext cx="250825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62" fill="hold"/>
                                        <p:tgtEl>
                                          <p:spTgt spid="49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9"/>
                </p:tgtEl>
              </p:cMediaNode>
            </p:audio>
          </p:childTnLst>
        </p:cTn>
      </p:par>
    </p:tnLst>
    <p:bldLst>
      <p:bldP spid="491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0244" name="Picture 9" descr="Mauersegler%20Jun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836613"/>
            <a:ext cx="7134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СТРИЖ МАЛ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63026">
            <a:off x="3922713" y="4435475"/>
            <a:ext cx="2876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СТРИЖ БЕЛОБРЮХ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415094">
            <a:off x="1027113" y="-11112"/>
            <a:ext cx="21193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8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0063" y="5753100"/>
            <a:ext cx="2835275" cy="11049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Стриж</a:t>
            </a:r>
            <a:r>
              <a:rPr lang="ru-RU" b="1" smtClean="0">
                <a:solidFill>
                  <a:srgbClr val="FF0000"/>
                </a:solidFill>
              </a:rPr>
              <a:t>и</a:t>
            </a:r>
            <a:endParaRPr lang="ru-RU" b="1" smtClean="0">
              <a:solidFill>
                <a:srgbClr val="006600"/>
              </a:solidFill>
            </a:endParaRPr>
          </a:p>
        </p:txBody>
      </p:sp>
      <p:pic>
        <p:nvPicPr>
          <p:cNvPr id="16403" name="стриж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740650" y="6381750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8" fill="hold"/>
                                        <p:tgtEl>
                                          <p:spTgt spid="16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OBL-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OBL-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OBL-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Чайк12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669088"/>
            <a:ext cx="323850" cy="1889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1631</TotalTime>
  <Words>89</Words>
  <Application>Microsoft Office PowerPoint</Application>
  <PresentationFormat>Экран (4:3)</PresentationFormat>
  <Paragraphs>37</Paragraphs>
  <Slides>21</Slides>
  <Notes>0</Notes>
  <HiddenSlides>0</HiddenSlides>
  <MMClips>16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Пакет</vt:lpstr>
      <vt:lpstr>Слайд 1</vt:lpstr>
      <vt:lpstr>Слайд 2</vt:lpstr>
      <vt:lpstr>Тема урока:</vt:lpstr>
      <vt:lpstr>ВЫВОД: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Прошкин; Т.Е.</dc:creator>
  <cp:lastModifiedBy>Домашний</cp:lastModifiedBy>
  <cp:revision>35</cp:revision>
  <dcterms:created xsi:type="dcterms:W3CDTF">2012-01-07T19:06:13Z</dcterms:created>
  <dcterms:modified xsi:type="dcterms:W3CDTF">2014-02-10T15:49:19Z</dcterms:modified>
</cp:coreProperties>
</file>