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0" r:id="rId4"/>
    <p:sldId id="262" r:id="rId5"/>
    <p:sldId id="261" r:id="rId6"/>
    <p:sldId id="265" r:id="rId7"/>
    <p:sldId id="264" r:id="rId8"/>
    <p:sldId id="263" r:id="rId9"/>
    <p:sldId id="267" r:id="rId10"/>
    <p:sldId id="268" r:id="rId11"/>
    <p:sldId id="269" r:id="rId12"/>
    <p:sldId id="270" r:id="rId13"/>
    <p:sldId id="272" r:id="rId14"/>
    <p:sldId id="271" r:id="rId15"/>
    <p:sldId id="274" r:id="rId16"/>
    <p:sldId id="273" r:id="rId17"/>
    <p:sldId id="275" r:id="rId18"/>
    <p:sldId id="277" r:id="rId19"/>
    <p:sldId id="276" r:id="rId20"/>
    <p:sldId id="25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3F1"/>
    <a:srgbClr val="34D8A1"/>
    <a:srgbClr val="35F907"/>
    <a:srgbClr val="FC0C9B"/>
    <a:srgbClr val="8775B5"/>
    <a:srgbClr val="F63434"/>
    <a:srgbClr val="DF0F1E"/>
    <a:srgbClr val="E4CA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DC96-35BE-4B7A-B25E-57BB7536C9B8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9A8B-165A-4C19-8924-8E35F6FF9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F6AE-513B-4B7D-BE82-DF7432BBF00F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4D89-9490-429A-AD4B-377359291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E595-71C7-4838-9D2E-5BDA4ADC6AA0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975-28D1-46E0-AE91-A555142FC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5E7C4-C148-4445-806E-D9669C230B69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DC93-DE49-4480-B70F-C166E6E57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E6CAC-7701-4F00-9017-39FF21CB6DDE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56DB-5BFA-45BD-98BE-E656275CC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FC6E-A9F6-43C0-B4BB-BDCEA1678418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BEF85-6782-4886-9902-6A34FB29E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392DB-BFFC-4806-B67E-478AED0AC4A0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38C95-CB4F-4FFD-900A-F9B36F836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D748B-5C95-4635-9611-A941D2ABFE83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28A85-D54C-47AE-84D4-84886E10B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8FEE3-A5F0-4F5C-846A-430D468E8B72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73C8-A482-4C1C-9266-68F8886A3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1D088-E974-45A2-BDC8-3D0B2E6337B6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4DE34-7869-4E53-9529-DF0742418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B20F-1E2F-423D-9C8D-756D6CD412AB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71B52-AB17-4B60-9A88-36DD04553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859575-FE1B-45C8-BB5A-D2048C7BE8FD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BA3550-45B7-435B-8132-13968DB31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10" Type="http://schemas.openxmlformats.org/officeDocument/2006/relationships/image" Target="../media/image49.gif"/><Relationship Id="rId4" Type="http://schemas.openxmlformats.org/officeDocument/2006/relationships/image" Target="../media/image43.gif"/><Relationship Id="rId9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liubavyshka.ru/" TargetMode="External"/><Relationship Id="rId3" Type="http://schemas.openxmlformats.org/officeDocument/2006/relationships/hyperlink" Target="http://radikal.ru/F/s41.radikal.ru/i092/1108/60/e918556f2ee2.jpg.html" TargetMode="External"/><Relationship Id="rId7" Type="http://schemas.openxmlformats.org/officeDocument/2006/relationships/hyperlink" Target="http://www.lenagold.ru/" TargetMode="External"/><Relationship Id="rId2" Type="http://schemas.openxmlformats.org/officeDocument/2006/relationships/hyperlink" Target="http://radikal.ru/F/i060.radikal.ru/1008/11/c307d759d821.png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ifpark.su/" TargetMode="External"/><Relationship Id="rId5" Type="http://schemas.openxmlformats.org/officeDocument/2006/relationships/hyperlink" Target="http://radikal.ru/F/i082.radikal.ru/1104/4f/315eaf1515d8.png.htm" TargetMode="External"/><Relationship Id="rId10" Type="http://schemas.openxmlformats.org/officeDocument/2006/relationships/hyperlink" Target="http://justclickit.ru/" TargetMode="External"/><Relationship Id="rId4" Type="http://schemas.openxmlformats.org/officeDocument/2006/relationships/hyperlink" Target="http://radikal.ru/F/s007.radikal.ru/i301/1103/99/6199f83a006a.png.htm" TargetMode="External"/><Relationship Id="rId9" Type="http://schemas.openxmlformats.org/officeDocument/2006/relationships/hyperlink" Target="http://zooclub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1214422"/>
            <a:ext cx="546547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Учимся решать</a:t>
            </a:r>
          </a:p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4929198"/>
            <a:ext cx="36024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Калиниченко Елена Петровна</a:t>
            </a:r>
          </a:p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МАОУ СОШ №4</a:t>
            </a:r>
          </a:p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г.Новый Уренгой, ЯНАО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5400000">
            <a:off x="1495425" y="-190499"/>
            <a:ext cx="1284287" cy="250031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571480"/>
            <a:ext cx="147046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слагаемого</a:t>
            </a:r>
          </a:p>
        </p:txBody>
      </p:sp>
      <p:pic>
        <p:nvPicPr>
          <p:cNvPr id="12292" name="Picture 2" descr="G:\КАРТИНКИ-РИСУНКИ\картинки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57188"/>
            <a:ext cx="9239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G:\КАРТИНКИ-РИСУНКИ\картинки\Люди\9ж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1214438"/>
            <a:ext cx="1103312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G:\КАРТИНКИ-РИСУНКИ\картинки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57188"/>
            <a:ext cx="9239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G:\КАРТИНКИ-РИСУНКИ\картинки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357188"/>
            <a:ext cx="9239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" descr="G:\КАРТИНКИ-РИСУНКИ\картинки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285750"/>
            <a:ext cx="9239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" descr="G:\КАРТИНКИ-РИСУНКИ\картинки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57188"/>
            <a:ext cx="9239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Box 17"/>
          <p:cNvSpPr txBox="1">
            <a:spLocks noChangeArrowheads="1"/>
          </p:cNvSpPr>
          <p:nvPr/>
        </p:nvSpPr>
        <p:spPr bwMode="auto">
          <a:xfrm>
            <a:off x="3714750" y="1500188"/>
            <a:ext cx="3929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7030A0"/>
                </a:solidFill>
              </a:rPr>
              <a:t>Когда Ире подарили 2 открытки,</a:t>
            </a:r>
          </a:p>
          <a:p>
            <a:r>
              <a:rPr lang="ru-RU">
                <a:solidFill>
                  <a:srgbClr val="7030A0"/>
                </a:solidFill>
              </a:rPr>
              <a:t> у неё стало 5 открыток. Сколько открыток было у Иры сначала?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714750" y="2428875"/>
            <a:ext cx="442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Comic Sans MS" pitchFamily="66" charset="0"/>
              </a:rPr>
              <a:t>Сначала были все открытки без 2.</a:t>
            </a:r>
          </a:p>
          <a:p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Решение: 5-2=3(откр.)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14375" y="1785938"/>
            <a:ext cx="328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Было - ?</a:t>
            </a:r>
          </a:p>
          <a:p>
            <a:r>
              <a:rPr lang="ru-RU" sz="2400">
                <a:solidFill>
                  <a:srgbClr val="C00000"/>
                </a:solidFill>
              </a:rPr>
              <a:t>Подарили – 2откр.</a:t>
            </a:r>
          </a:p>
          <a:p>
            <a:r>
              <a:rPr lang="ru-RU" sz="2400">
                <a:solidFill>
                  <a:srgbClr val="C00000"/>
                </a:solidFill>
              </a:rPr>
              <a:t>Стало – 5 откр.</a:t>
            </a:r>
          </a:p>
        </p:txBody>
      </p:sp>
      <p:pic>
        <p:nvPicPr>
          <p:cNvPr id="22" name="Рисунок 21" descr="Book0002"/>
          <p:cNvPicPr>
            <a:picLocks noChangeAspect="1" noChangeArrowheads="1"/>
          </p:cNvPicPr>
          <p:nvPr/>
        </p:nvPicPr>
        <p:blipFill>
          <a:blip r:embed="rId4"/>
          <a:srcRect l="7880" r="14569"/>
          <a:stretch>
            <a:fillRect/>
          </a:stretch>
        </p:blipFill>
        <p:spPr bwMode="auto">
          <a:xfrm>
            <a:off x="1357313" y="4786313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kniga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3" y="4786313"/>
            <a:ext cx="714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kniga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4786313"/>
            <a:ext cx="714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Рисунок 28" descr="j03441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929563" y="5715000"/>
            <a:ext cx="9286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57250" y="3143250"/>
            <a:ext cx="4000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7030A0"/>
                </a:solidFill>
              </a:rPr>
              <a:t>У Саши в портфеле было 5 учебников и несколько художественных книг, а всего 7 книг. Сколько художественных книг у Саши в портфеле?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85813" y="5500688"/>
            <a:ext cx="7358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Comic Sans MS" pitchFamily="66" charset="0"/>
              </a:rPr>
              <a:t>Число 7 – это все книги, которые лежат в портфеле. Если убрать 5 учебников, то останутся художественные книги.</a:t>
            </a:r>
          </a:p>
          <a:p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Решение:  7-5=2 (кн.)</a:t>
            </a:r>
          </a:p>
        </p:txBody>
      </p:sp>
      <p:pic>
        <p:nvPicPr>
          <p:cNvPr id="33" name="Рисунок 32" descr="Book0002"/>
          <p:cNvPicPr>
            <a:picLocks noChangeAspect="1" noChangeArrowheads="1"/>
          </p:cNvPicPr>
          <p:nvPr/>
        </p:nvPicPr>
        <p:blipFill>
          <a:blip r:embed="rId4"/>
          <a:srcRect l="7880" r="14569"/>
          <a:stretch>
            <a:fillRect/>
          </a:stretch>
        </p:blipFill>
        <p:spPr bwMode="auto">
          <a:xfrm>
            <a:off x="785813" y="4786313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Book0002"/>
          <p:cNvPicPr>
            <a:picLocks noChangeAspect="1" noChangeArrowheads="1"/>
          </p:cNvPicPr>
          <p:nvPr/>
        </p:nvPicPr>
        <p:blipFill>
          <a:blip r:embed="rId4"/>
          <a:srcRect l="7880" r="14569"/>
          <a:stretch>
            <a:fillRect/>
          </a:stretch>
        </p:blipFill>
        <p:spPr bwMode="auto">
          <a:xfrm>
            <a:off x="1857375" y="4786313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Book0002"/>
          <p:cNvPicPr>
            <a:picLocks noChangeAspect="1" noChangeArrowheads="1"/>
          </p:cNvPicPr>
          <p:nvPr/>
        </p:nvPicPr>
        <p:blipFill>
          <a:blip r:embed="rId4"/>
          <a:srcRect l="7880" r="14569"/>
          <a:stretch>
            <a:fillRect/>
          </a:stretch>
        </p:blipFill>
        <p:spPr bwMode="auto">
          <a:xfrm>
            <a:off x="2357438" y="4786313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Book0002"/>
          <p:cNvPicPr>
            <a:picLocks noChangeAspect="1" noChangeArrowheads="1"/>
          </p:cNvPicPr>
          <p:nvPr/>
        </p:nvPicPr>
        <p:blipFill>
          <a:blip r:embed="rId4"/>
          <a:srcRect l="7880" r="14569"/>
          <a:stretch>
            <a:fillRect/>
          </a:stretch>
        </p:blipFill>
        <p:spPr bwMode="auto">
          <a:xfrm>
            <a:off x="2857500" y="4786313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57813" y="3786188"/>
            <a:ext cx="2643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Уч. – 5 кн.</a:t>
            </a:r>
          </a:p>
          <a:p>
            <a:r>
              <a:rPr lang="ru-RU" sz="2400">
                <a:solidFill>
                  <a:srgbClr val="C00000"/>
                </a:solidFill>
              </a:rPr>
              <a:t>Худ. -? </a:t>
            </a:r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6858000" y="3857625"/>
            <a:ext cx="357188" cy="785813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286625" y="4000500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7 кн.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0" grpId="0"/>
      <p:bldP spid="30" grpId="0"/>
      <p:bldP spid="31" grpId="0"/>
      <p:bldP spid="37" grpId="0"/>
      <p:bldP spid="40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 rot="2412343">
            <a:off x="2517775" y="4033838"/>
            <a:ext cx="1238250" cy="25003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 rot="15611085">
            <a:off x="1554956" y="3239295"/>
            <a:ext cx="1285875" cy="2500312"/>
          </a:xfrm>
          <a:prstGeom prst="ellipse">
            <a:avLst/>
          </a:prstGeom>
          <a:solidFill>
            <a:srgbClr val="4F2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 rot="18368196">
            <a:off x="1727200" y="1971675"/>
            <a:ext cx="1376363" cy="2500313"/>
          </a:xfrm>
          <a:prstGeom prst="ellipse">
            <a:avLst/>
          </a:prstGeom>
          <a:solidFill>
            <a:srgbClr val="34D8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7" name="Picture 4" descr="G:\КАРТИНКИ-РИСУНКИ\картинки\Люди\792a6cb89e8a0e31295f02c153499e75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72313" y="3214688"/>
            <a:ext cx="1643062" cy="3113087"/>
          </a:xfrm>
          <a:noFill/>
        </p:spPr>
      </p:pic>
      <p:sp>
        <p:nvSpPr>
          <p:cNvPr id="8" name="Овал 7"/>
          <p:cNvSpPr/>
          <p:nvPr/>
        </p:nvSpPr>
        <p:spPr>
          <a:xfrm rot="19885222">
            <a:off x="2662238" y="1296988"/>
            <a:ext cx="1284287" cy="2500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14688" y="3429000"/>
            <a:ext cx="1071562" cy="1000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Молния 13"/>
          <p:cNvSpPr/>
          <p:nvPr/>
        </p:nvSpPr>
        <p:spPr>
          <a:xfrm rot="10800000">
            <a:off x="4000500" y="4714875"/>
            <a:ext cx="642938" cy="1714500"/>
          </a:xfrm>
          <a:prstGeom prst="lightningBol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1" name="Рисунок 8" descr="d8843be771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000750"/>
            <a:ext cx="50720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8" descr="d8843be771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6000750"/>
            <a:ext cx="50720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 rot="14949217">
            <a:off x="2459634" y="1906307"/>
            <a:ext cx="147046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суммы и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остатка</a:t>
            </a:r>
          </a:p>
        </p:txBody>
      </p:sp>
      <p:sp>
        <p:nvSpPr>
          <p:cNvPr id="23" name="Прямоугольник 22"/>
          <p:cNvSpPr/>
          <p:nvPr/>
        </p:nvSpPr>
        <p:spPr>
          <a:xfrm rot="19028111">
            <a:off x="2261232" y="4919292"/>
            <a:ext cx="17672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уменьшаемого</a:t>
            </a:r>
          </a:p>
        </p:txBody>
      </p:sp>
      <p:sp>
        <p:nvSpPr>
          <p:cNvPr id="24" name="Прямоугольник 23"/>
          <p:cNvSpPr/>
          <p:nvPr/>
        </p:nvSpPr>
        <p:spPr>
          <a:xfrm rot="20754327">
            <a:off x="1291368" y="4112554"/>
            <a:ext cx="16096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вычитаемого</a:t>
            </a:r>
          </a:p>
        </p:txBody>
      </p:sp>
      <p:sp>
        <p:nvSpPr>
          <p:cNvPr id="25" name="Прямоугольник 24"/>
          <p:cNvSpPr/>
          <p:nvPr/>
        </p:nvSpPr>
        <p:spPr>
          <a:xfrm rot="2038805">
            <a:off x="1353469" y="2825214"/>
            <a:ext cx="192783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Простые задачи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сложение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вычитание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85786" y="357166"/>
            <a:ext cx="42175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Текстовые  задачи :</a:t>
            </a:r>
          </a:p>
        </p:txBody>
      </p:sp>
      <p:sp>
        <p:nvSpPr>
          <p:cNvPr id="30" name="Капля 29"/>
          <p:cNvSpPr/>
          <p:nvPr/>
        </p:nvSpPr>
        <p:spPr>
          <a:xfrm rot="19349690">
            <a:off x="1052513" y="5622925"/>
            <a:ext cx="608012" cy="612775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C0C9B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5400000">
            <a:off x="1416844" y="-273843"/>
            <a:ext cx="1238250" cy="25003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71480"/>
            <a:ext cx="17672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уменьшаемого</a:t>
            </a:r>
          </a:p>
        </p:txBody>
      </p:sp>
      <p:pic>
        <p:nvPicPr>
          <p:cNvPr id="13316" name="Picture 2" descr="C:\Users\Елена\Downloads\780108615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5143500"/>
            <a:ext cx="928688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C:\Users\Елена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286125"/>
            <a:ext cx="24288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C:\Users\Елена\Downloads\2969977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357188"/>
            <a:ext cx="1492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C:\Users\Елена\Downloads\4602678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785813"/>
            <a:ext cx="5191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C:\Users\Елена\Downloads\4602678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938213"/>
            <a:ext cx="5191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C:\Users\Елена\Downloads\4602678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928688"/>
            <a:ext cx="519112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9" descr="C:\Users\Елена\Downloads\4602678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571500"/>
            <a:ext cx="5191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9" descr="C:\Users\Елена\Downloads\4602678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1000125"/>
            <a:ext cx="5191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9" descr="C:\Users\Елена\Downloads\4602678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1143000"/>
            <a:ext cx="5191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9" descr="C:\Users\Елена\Downloads\4602678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428625"/>
            <a:ext cx="5191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9" descr="C:\Users\Елена\Downloads\4602678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28625"/>
            <a:ext cx="5191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9" descr="C:\Users\Елена\Downloads\4602678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428625"/>
            <a:ext cx="5191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857750" y="1071563"/>
            <a:ext cx="371475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В  корзине лежали яблоки Когда мама взяла 3 яблока, в корзине осталось 6 яблок. Сколько яблок было в корзине сначала?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57750" y="2143125"/>
            <a:ext cx="36433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</a:rPr>
              <a:t>В корзине были и те яблоки, которые взяла мама, (3), и те , которые после этого остались(6).   3+6=9 (ябл.)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71688" y="2143125"/>
            <a:ext cx="214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Было - ?</a:t>
            </a:r>
          </a:p>
          <a:p>
            <a:r>
              <a:rPr lang="ru-RU">
                <a:solidFill>
                  <a:srgbClr val="C00000"/>
                </a:solidFill>
              </a:rPr>
              <a:t>Взяла – 3 ябл.</a:t>
            </a:r>
          </a:p>
          <a:p>
            <a:r>
              <a:rPr lang="ru-RU">
                <a:solidFill>
                  <a:srgbClr val="C00000"/>
                </a:solidFill>
              </a:rPr>
              <a:t>Осталось – 6 ябл.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7625" y="3143250"/>
            <a:ext cx="49291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Сколько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</a:rPr>
              <a:t>карандшаей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было в коробке сначала, если после того, как из неё взяли 3 карандаша, в ней осталось  5 карандашей?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00500" y="4214813"/>
            <a:ext cx="4357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</a:rPr>
              <a:t>Все карандаши – это целое. Когда одну часть забрали, то осталась другая часть. Если сложить две части, то получим целое.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857625" y="5643563"/>
            <a:ext cx="4071938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679825" y="5464175"/>
            <a:ext cx="35718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037138" y="5464175"/>
            <a:ext cx="357188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751763" y="5464175"/>
            <a:ext cx="357188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Правая фигурная скобка 31"/>
          <p:cNvSpPr/>
          <p:nvPr/>
        </p:nvSpPr>
        <p:spPr>
          <a:xfrm rot="5400000">
            <a:off x="5643563" y="3857625"/>
            <a:ext cx="500062" cy="407193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500688" y="6143625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целое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857875" y="5214938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часть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214813" y="5214938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часть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0" grpId="0"/>
      <p:bldP spid="22" grpId="0"/>
      <p:bldP spid="23" grpId="0"/>
      <p:bldP spid="32" grpId="0" animBg="1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 rot="15611085">
            <a:off x="1554956" y="3239295"/>
            <a:ext cx="1285875" cy="2500312"/>
          </a:xfrm>
          <a:prstGeom prst="ellipse">
            <a:avLst/>
          </a:prstGeom>
          <a:solidFill>
            <a:srgbClr val="4F2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 rot="18368196">
            <a:off x="1727200" y="1971675"/>
            <a:ext cx="1376363" cy="2500313"/>
          </a:xfrm>
          <a:prstGeom prst="ellipse">
            <a:avLst/>
          </a:prstGeom>
          <a:solidFill>
            <a:srgbClr val="34D8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4" name="Picture 4" descr="G:\КАРТИНКИ-РИСУНКИ\картинки\Люди\792a6cb89e8a0e31295f02c153499e75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72313" y="3214688"/>
            <a:ext cx="1643062" cy="3113087"/>
          </a:xfrm>
          <a:noFill/>
        </p:spPr>
      </p:pic>
      <p:sp>
        <p:nvSpPr>
          <p:cNvPr id="8" name="Овал 7"/>
          <p:cNvSpPr/>
          <p:nvPr/>
        </p:nvSpPr>
        <p:spPr>
          <a:xfrm rot="19885222">
            <a:off x="2662238" y="1296988"/>
            <a:ext cx="1284287" cy="2500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14688" y="3429000"/>
            <a:ext cx="1071562" cy="1000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Молния 13"/>
          <p:cNvSpPr/>
          <p:nvPr/>
        </p:nvSpPr>
        <p:spPr>
          <a:xfrm rot="10800000">
            <a:off x="4000500" y="4714875"/>
            <a:ext cx="642938" cy="1714500"/>
          </a:xfrm>
          <a:prstGeom prst="lightningBol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8" name="Рисунок 8" descr="d8843be771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000750"/>
            <a:ext cx="50720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8" descr="d8843be771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6000750"/>
            <a:ext cx="50720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 rot="14949217">
            <a:off x="2459634" y="1906307"/>
            <a:ext cx="147046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суммы и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остатка</a:t>
            </a:r>
          </a:p>
        </p:txBody>
      </p:sp>
      <p:sp>
        <p:nvSpPr>
          <p:cNvPr id="24" name="Прямоугольник 23"/>
          <p:cNvSpPr/>
          <p:nvPr/>
        </p:nvSpPr>
        <p:spPr>
          <a:xfrm rot="20754327">
            <a:off x="1291368" y="4112554"/>
            <a:ext cx="16096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вычитаемого</a:t>
            </a:r>
          </a:p>
        </p:txBody>
      </p:sp>
      <p:sp>
        <p:nvSpPr>
          <p:cNvPr id="25" name="Прямоугольник 24"/>
          <p:cNvSpPr/>
          <p:nvPr/>
        </p:nvSpPr>
        <p:spPr>
          <a:xfrm rot="2038805">
            <a:off x="1353469" y="2825214"/>
            <a:ext cx="192783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Простые задачи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сложение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вычитание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85786" y="357166"/>
            <a:ext cx="42175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Текстовые  задачи :</a:t>
            </a:r>
          </a:p>
        </p:txBody>
      </p:sp>
      <p:sp>
        <p:nvSpPr>
          <p:cNvPr id="30" name="Капля 29"/>
          <p:cNvSpPr/>
          <p:nvPr/>
        </p:nvSpPr>
        <p:spPr>
          <a:xfrm rot="19349690">
            <a:off x="1052513" y="5622925"/>
            <a:ext cx="608012" cy="612775"/>
          </a:xfrm>
          <a:prstGeom prst="teardrop">
            <a:avLst/>
          </a:prstGeom>
          <a:solidFill>
            <a:srgbClr val="4F23F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C0C9B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16200000">
            <a:off x="1500188" y="-214313"/>
            <a:ext cx="1428750" cy="2714625"/>
          </a:xfrm>
          <a:prstGeom prst="ellipse">
            <a:avLst/>
          </a:prstGeom>
          <a:solidFill>
            <a:srgbClr val="4F2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714356"/>
            <a:ext cx="16096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вычитаемого</a:t>
            </a:r>
          </a:p>
        </p:txBody>
      </p:sp>
      <p:pic>
        <p:nvPicPr>
          <p:cNvPr id="16388" name="Picture 2" descr="C:\Users\Елена\Downloads\96601295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50006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786313" y="500063"/>
            <a:ext cx="3929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4F23F1"/>
                </a:solidFill>
              </a:rPr>
              <a:t>На полке было 10 книг. После того, как папа взял с полки несколько книг, на ней осталось 6 книг.  Сколько книг взял с полки папа?</a:t>
            </a:r>
          </a:p>
        </p:txBody>
      </p:sp>
      <p:pic>
        <p:nvPicPr>
          <p:cNvPr id="27652" name="Picture 4" descr="http://klub-drug.ru/wp-content/uploads/2011/04/092043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143125"/>
            <a:ext cx="35718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klub-drug.ru/wp-content/uploads/2011/04/092043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143125"/>
            <a:ext cx="3571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klub-drug.ru/wp-content/uploads/2011/04/092043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143125"/>
            <a:ext cx="35718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klub-drug.ru/wp-content/uploads/2011/04/092043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143125"/>
            <a:ext cx="3571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klub-drug.ru/wp-content/uploads/2011/04/092043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143125"/>
            <a:ext cx="3571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klub-drug.ru/wp-content/uploads/2011/04/092043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143125"/>
            <a:ext cx="3571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klub-drug.ru/wp-content/uploads/2011/04/092043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2071688"/>
            <a:ext cx="35718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klub-drug.ru/wp-content/uploads/2011/04/092043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2071688"/>
            <a:ext cx="3571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klub-drug.ru/wp-content/uploads/2011/04/092043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2071688"/>
            <a:ext cx="35718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klub-drug.ru/wp-content/uploads/2011/04/092043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071688"/>
            <a:ext cx="3571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авая фигурная скобка 17"/>
          <p:cNvSpPr/>
          <p:nvPr/>
        </p:nvSpPr>
        <p:spPr>
          <a:xfrm rot="16200000">
            <a:off x="5214938" y="-642937"/>
            <a:ext cx="1000125" cy="52863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00500" y="1571625"/>
            <a:ext cx="4857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</a:rPr>
              <a:t>Книги, которые         были на полке.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 rot="5400000">
            <a:off x="4286250" y="1357313"/>
            <a:ext cx="714375" cy="31432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авая фигурная скобка 21"/>
          <p:cNvSpPr/>
          <p:nvPr/>
        </p:nvSpPr>
        <p:spPr>
          <a:xfrm rot="5400000">
            <a:off x="7036594" y="1893094"/>
            <a:ext cx="642938" cy="20002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786063" y="3286125"/>
            <a:ext cx="3500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</a:rPr>
              <a:t>Книги, которые остались на полке.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43625" y="3286125"/>
            <a:ext cx="3643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</a:rPr>
              <a:t>Книги, которые  взял папа.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85813" y="2000250"/>
            <a:ext cx="2214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Было – 10кн.</a:t>
            </a:r>
          </a:p>
          <a:p>
            <a:r>
              <a:rPr lang="ru-RU" sz="2000">
                <a:solidFill>
                  <a:srgbClr val="C00000"/>
                </a:solidFill>
              </a:rPr>
              <a:t>Взяли - ?</a:t>
            </a:r>
          </a:p>
          <a:p>
            <a:r>
              <a:rPr lang="ru-RU" sz="2000">
                <a:solidFill>
                  <a:srgbClr val="C00000"/>
                </a:solidFill>
              </a:rPr>
              <a:t>Осталось – 6 кн.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57250" y="3214688"/>
            <a:ext cx="2071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4F23F1"/>
                </a:solidFill>
              </a:rPr>
              <a:t>10 – 6 = 4 (кн.)</a:t>
            </a:r>
          </a:p>
        </p:txBody>
      </p:sp>
      <p:pic>
        <p:nvPicPr>
          <p:cNvPr id="27656" name="Picture 8" descr="C:\Users\Елена\Downloads\69436508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929438" y="4572000"/>
            <a:ext cx="1857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28688" y="4143375"/>
            <a:ext cx="7929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4F23F1"/>
                </a:solidFill>
              </a:rPr>
              <a:t>Ире надо решить 7 задач. Сколько задач она уже решила, если ей осталось решить 2 задачи?</a:t>
            </a:r>
          </a:p>
        </p:txBody>
      </p:sp>
      <p:sp>
        <p:nvSpPr>
          <p:cNvPr id="32" name="Правая фигурная скобка 31"/>
          <p:cNvSpPr/>
          <p:nvPr/>
        </p:nvSpPr>
        <p:spPr>
          <a:xfrm rot="5400000">
            <a:off x="2928937" y="3643313"/>
            <a:ext cx="500063" cy="407193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143000" y="5286375"/>
            <a:ext cx="407193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5037138" y="5106988"/>
            <a:ext cx="357187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2536825" y="5106988"/>
            <a:ext cx="357187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965200" y="5178425"/>
            <a:ext cx="35718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571750" y="5786438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 7 задач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286125" y="4857750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Решила - ?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214438" y="4929188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Осталось - 2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572000" y="5643563"/>
            <a:ext cx="2071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7 – 2 = 5 (зад.)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428750" y="6072188"/>
            <a:ext cx="5572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Нужно из целого вычесть известную часть.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/>
      <p:bldP spid="20" grpId="0" animBg="1"/>
      <p:bldP spid="22" grpId="0" animBg="1"/>
      <p:bldP spid="23" grpId="0"/>
      <p:bldP spid="24" grpId="0"/>
      <p:bldP spid="25" grpId="0"/>
      <p:bldP spid="26" grpId="0"/>
      <p:bldP spid="31" grpId="0"/>
      <p:bldP spid="32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 rot="18368196">
            <a:off x="1727200" y="1971675"/>
            <a:ext cx="1376363" cy="2500313"/>
          </a:xfrm>
          <a:prstGeom prst="ellipse">
            <a:avLst/>
          </a:prstGeom>
          <a:solidFill>
            <a:srgbClr val="34D8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1" name="Picture 4" descr="G:\КАРТИНКИ-РИСУНКИ\картинки\Люди\792a6cb89e8a0e31295f02c153499e75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72313" y="3214688"/>
            <a:ext cx="1643062" cy="3113087"/>
          </a:xfrm>
          <a:noFill/>
        </p:spPr>
      </p:pic>
      <p:sp>
        <p:nvSpPr>
          <p:cNvPr id="8" name="Овал 7"/>
          <p:cNvSpPr/>
          <p:nvPr/>
        </p:nvSpPr>
        <p:spPr>
          <a:xfrm rot="19885222">
            <a:off x="2662238" y="1296988"/>
            <a:ext cx="1284287" cy="2500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14688" y="3429000"/>
            <a:ext cx="1071562" cy="1000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Молния 13"/>
          <p:cNvSpPr/>
          <p:nvPr/>
        </p:nvSpPr>
        <p:spPr>
          <a:xfrm rot="10800000">
            <a:off x="4000500" y="4714875"/>
            <a:ext cx="642938" cy="1714500"/>
          </a:xfrm>
          <a:prstGeom prst="lightningBol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5" name="Рисунок 8" descr="d8843be771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000750"/>
            <a:ext cx="50720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8" descr="d8843be771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6000750"/>
            <a:ext cx="50720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 rot="14949217">
            <a:off x="2459634" y="1906307"/>
            <a:ext cx="147046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суммы и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остатка</a:t>
            </a:r>
          </a:p>
        </p:txBody>
      </p:sp>
      <p:sp>
        <p:nvSpPr>
          <p:cNvPr id="25" name="Прямоугольник 24"/>
          <p:cNvSpPr/>
          <p:nvPr/>
        </p:nvSpPr>
        <p:spPr>
          <a:xfrm rot="2038805">
            <a:off x="1353469" y="2825214"/>
            <a:ext cx="192783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Простые задачи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сложение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вычитание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85786" y="357166"/>
            <a:ext cx="42175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Текстовые  задачи :</a:t>
            </a:r>
          </a:p>
        </p:txBody>
      </p:sp>
      <p:sp>
        <p:nvSpPr>
          <p:cNvPr id="30" name="Капля 29"/>
          <p:cNvSpPr/>
          <p:nvPr/>
        </p:nvSpPr>
        <p:spPr>
          <a:xfrm rot="19349690">
            <a:off x="1052513" y="5622925"/>
            <a:ext cx="608012" cy="612775"/>
          </a:xfrm>
          <a:prstGeom prst="teardrop">
            <a:avLst/>
          </a:prstGeom>
          <a:solidFill>
            <a:srgbClr val="34D8A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C0C9B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16200000">
            <a:off x="1347787" y="-133349"/>
            <a:ext cx="1376363" cy="2500312"/>
          </a:xfrm>
          <a:prstGeom prst="ellipse">
            <a:avLst/>
          </a:prstGeom>
          <a:solidFill>
            <a:srgbClr val="34D8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714356"/>
            <a:ext cx="192783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Простые задачи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сложение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вычитание</a:t>
            </a:r>
          </a:p>
        </p:txBody>
      </p:sp>
      <p:pic>
        <p:nvPicPr>
          <p:cNvPr id="17412" name="Picture 4" descr="C:\Users\Елена\Downloads\bird (1152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857375" y="1928813"/>
            <a:ext cx="10001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Елена\Downloads\bird (32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000250"/>
            <a:ext cx="7524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86125" y="571500"/>
            <a:ext cx="5572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34D8A1"/>
                </a:solidFill>
              </a:rPr>
              <a:t>Известно, что 47 видов кукушек подкладывают свои яйца в чужие гнёзда. Но на 32 вида кукушек больше сами строят гнёзда и высиживают  птенцов. Сколько видов таких кукушек?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429125" y="2286000"/>
            <a:ext cx="2143125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29125" y="2571750"/>
            <a:ext cx="371475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авая фигурная скобка 11"/>
          <p:cNvSpPr/>
          <p:nvPr/>
        </p:nvSpPr>
        <p:spPr>
          <a:xfrm rot="16200000">
            <a:off x="7179469" y="1607344"/>
            <a:ext cx="428625" cy="1500187"/>
          </a:xfrm>
          <a:prstGeom prst="rightBrace">
            <a:avLst>
              <a:gd name="adj1" fmla="val 8333"/>
              <a:gd name="adj2" fmla="val 4851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6179344" y="964407"/>
            <a:ext cx="285750" cy="36433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4321175" y="2392363"/>
            <a:ext cx="214313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6465887" y="2392363"/>
            <a:ext cx="214313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643188" y="2000250"/>
            <a:ext cx="192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Подкладывают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143500" y="1857375"/>
            <a:ext cx="928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47 в.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786063" y="242887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Высиживают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000875" y="1714500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  32 в. 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143625" y="2928938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715125" y="307181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47+32=79 (в.)</a:t>
            </a:r>
          </a:p>
        </p:txBody>
      </p:sp>
      <p:pic>
        <p:nvPicPr>
          <p:cNvPr id="17415" name="Picture 7" descr="C:\Users\Елена\Downloads\12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5202238"/>
            <a:ext cx="121443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C:\Users\Елена\Downloads\16471067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3357563"/>
            <a:ext cx="12668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428875" y="3643313"/>
            <a:ext cx="5929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34D8A1"/>
                </a:solidFill>
              </a:rPr>
              <a:t>Дыня-гигант имеет массу 41 кг, что на 11 кг меньше, чем масса гигантского кочана капусты. Определить массу гигантского кочана капусты?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143125" y="5715000"/>
            <a:ext cx="371475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143125" y="5286375"/>
            <a:ext cx="2500313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071563" y="500062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Дыня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928688" y="5429250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Капуста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4429919" y="5501482"/>
            <a:ext cx="428625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1929606" y="5499894"/>
            <a:ext cx="428625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3071813" y="4786313"/>
            <a:ext cx="785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41кг</a:t>
            </a:r>
          </a:p>
        </p:txBody>
      </p:sp>
      <p:sp>
        <p:nvSpPr>
          <p:cNvPr id="70" name="Правая фигурная скобка 69"/>
          <p:cNvSpPr/>
          <p:nvPr/>
        </p:nvSpPr>
        <p:spPr>
          <a:xfrm rot="16200000">
            <a:off x="5107782" y="4964906"/>
            <a:ext cx="285750" cy="1071563"/>
          </a:xfrm>
          <a:prstGeom prst="rightBrace">
            <a:avLst>
              <a:gd name="adj1" fmla="val 8333"/>
              <a:gd name="adj2" fmla="val 4851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000625" y="4929188"/>
            <a:ext cx="78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11 кг</a:t>
            </a:r>
          </a:p>
        </p:txBody>
      </p:sp>
      <p:sp>
        <p:nvSpPr>
          <p:cNvPr id="73" name="Левая фигурная скобка 72"/>
          <p:cNvSpPr/>
          <p:nvPr/>
        </p:nvSpPr>
        <p:spPr>
          <a:xfrm rot="16200000">
            <a:off x="3821907" y="4107656"/>
            <a:ext cx="285750" cy="364331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786188" y="6000750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4286250" y="607218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41+11=52 (кг)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 animBg="1"/>
      <p:bldP spid="32" grpId="0"/>
      <p:bldP spid="33" grpId="0"/>
      <p:bldP spid="34" grpId="0"/>
      <p:bldP spid="35" grpId="0"/>
      <p:bldP spid="36" grpId="0"/>
      <p:bldP spid="37" grpId="0"/>
      <p:bldP spid="41" grpId="0"/>
      <p:bldP spid="45" grpId="0"/>
      <p:bldP spid="46" grpId="0"/>
      <p:bldP spid="69" grpId="0"/>
      <p:bldP spid="70" grpId="0" animBg="1"/>
      <p:bldP spid="71" grpId="0"/>
      <p:bldP spid="73" grpId="0" animBg="1"/>
      <p:bldP spid="74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16200000">
            <a:off x="1347787" y="-133349"/>
            <a:ext cx="1376363" cy="2500312"/>
          </a:xfrm>
          <a:prstGeom prst="ellipse">
            <a:avLst/>
          </a:prstGeom>
          <a:solidFill>
            <a:srgbClr val="34D8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14356"/>
            <a:ext cx="192783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Простые задачи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сложение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вычитание</a:t>
            </a:r>
          </a:p>
        </p:txBody>
      </p:sp>
      <p:pic>
        <p:nvPicPr>
          <p:cNvPr id="31746" name="Picture 2" descr="C:\Users\Елена\Downloads\26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143125"/>
            <a:ext cx="3667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C:\Users\Елена\Downloads\Ins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57250" y="1857375"/>
            <a:ext cx="10001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14750" y="428625"/>
            <a:ext cx="4857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34D8A1"/>
                </a:solidFill>
              </a:rPr>
              <a:t>Гигантская муха ктырь, живущая в степях, достигает 5 см в длину. Длина обычной мухи 1 см. На сколько сантиметров длина обычной мухи меньше длины ктыря?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929063" y="2000250"/>
            <a:ext cx="3286125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00500" y="2500313"/>
            <a:ext cx="714375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авая круглая скобка 13"/>
          <p:cNvSpPr/>
          <p:nvPr/>
        </p:nvSpPr>
        <p:spPr>
          <a:xfrm>
            <a:off x="7572375" y="1928813"/>
            <a:ext cx="285750" cy="57150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объединение 17"/>
          <p:cNvSpPr/>
          <p:nvPr/>
        </p:nvSpPr>
        <p:spPr>
          <a:xfrm rot="5400000">
            <a:off x="7358062" y="1857376"/>
            <a:ext cx="214313" cy="21431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Блок-схема: объединение 18"/>
          <p:cNvSpPr/>
          <p:nvPr/>
        </p:nvSpPr>
        <p:spPr>
          <a:xfrm rot="5400000">
            <a:off x="7358063" y="2357438"/>
            <a:ext cx="214312" cy="21431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858125" y="1928813"/>
            <a:ext cx="100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на</a:t>
            </a:r>
            <a:r>
              <a:rPr lang="ru-RU" sz="2000">
                <a:solidFill>
                  <a:srgbClr val="C00000"/>
                </a:solidFill>
              </a:rPr>
              <a:t> </a:t>
            </a:r>
            <a:r>
              <a:rPr lang="ru-RU" sz="3200">
                <a:solidFill>
                  <a:srgbClr val="C00000"/>
                </a:solidFill>
              </a:rPr>
              <a:t>?</a:t>
            </a:r>
            <a:endParaRPr lang="ru-RU" sz="200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57500" y="1647825"/>
            <a:ext cx="1214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Ктырь </a:t>
            </a:r>
          </a:p>
          <a:p>
            <a:endParaRPr lang="ru-RU">
              <a:solidFill>
                <a:srgbClr val="C00000"/>
              </a:solidFill>
            </a:endParaRPr>
          </a:p>
          <a:p>
            <a:r>
              <a:rPr lang="ru-RU">
                <a:solidFill>
                  <a:srgbClr val="C00000"/>
                </a:solidFill>
              </a:rPr>
              <a:t>Муха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00625" y="1571625"/>
            <a:ext cx="78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5 см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10800000" flipV="1">
            <a:off x="4000500" y="2143125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1 см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929188" y="257175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5 – 1 = 4 (см)</a:t>
            </a:r>
          </a:p>
        </p:txBody>
      </p:sp>
      <p:pic>
        <p:nvPicPr>
          <p:cNvPr id="31750" name="Picture 6" descr="C:\Users\Елена\Downloads\127283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485775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6858000" y="6143625"/>
            <a:ext cx="1000125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214438" y="3357563"/>
            <a:ext cx="7215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34D8A1"/>
                </a:solidFill>
              </a:rPr>
              <a:t>В школу привезли 28 новых огнетушителей. 20 огнетушителей разместили в классах, остальные – в подсобных помещениях. Сколько огнетушителей разместили в подсобных помещениях ?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428750" y="5143500"/>
            <a:ext cx="464343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Правая фигурная скобка 31"/>
          <p:cNvSpPr/>
          <p:nvPr/>
        </p:nvSpPr>
        <p:spPr>
          <a:xfrm rot="16200000">
            <a:off x="3536156" y="2607469"/>
            <a:ext cx="428625" cy="464343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357563" y="4214813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28 шт.</a:t>
            </a:r>
          </a:p>
        </p:txBody>
      </p:sp>
      <p:sp>
        <p:nvSpPr>
          <p:cNvPr id="34" name="Правая фигурная скобка 33"/>
          <p:cNvSpPr/>
          <p:nvPr/>
        </p:nvSpPr>
        <p:spPr>
          <a:xfrm rot="5400000">
            <a:off x="3000375" y="3714750"/>
            <a:ext cx="285750" cy="3429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авая фигурная скобка 34"/>
          <p:cNvSpPr/>
          <p:nvPr/>
        </p:nvSpPr>
        <p:spPr>
          <a:xfrm rot="5400000">
            <a:off x="5393532" y="4893468"/>
            <a:ext cx="285750" cy="107156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714625" y="5643563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20 шт.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57813" y="5715000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929313" y="6000750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28 – 20 = 8 (шт.)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4" grpId="0" animBg="1"/>
      <p:bldP spid="18" grpId="0" animBg="1"/>
      <p:bldP spid="19" grpId="0" animBg="1"/>
      <p:bldP spid="21" grpId="0"/>
      <p:bldP spid="22" grpId="0"/>
      <p:bldP spid="24" grpId="0"/>
      <p:bldP spid="25" grpId="0"/>
      <p:bldP spid="26" grpId="0"/>
      <p:bldP spid="29" grpId="0"/>
      <p:bldP spid="32" grpId="0" animBg="1"/>
      <p:bldP spid="33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G:\КАРТИНКИ-РИСУНКИ\картинки\Люди\792a6cb89e8a0e31295f02c153499e75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72313" y="3214688"/>
            <a:ext cx="1643062" cy="3113087"/>
          </a:xfrm>
          <a:noFill/>
        </p:spPr>
      </p:pic>
      <p:sp>
        <p:nvSpPr>
          <p:cNvPr id="8" name="Овал 7"/>
          <p:cNvSpPr/>
          <p:nvPr/>
        </p:nvSpPr>
        <p:spPr>
          <a:xfrm rot="20571607">
            <a:off x="2662238" y="1296988"/>
            <a:ext cx="1284287" cy="2500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14688" y="3429000"/>
            <a:ext cx="1071562" cy="1000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Молния 13"/>
          <p:cNvSpPr/>
          <p:nvPr/>
        </p:nvSpPr>
        <p:spPr>
          <a:xfrm rot="10800000">
            <a:off x="4000500" y="4714875"/>
            <a:ext cx="642938" cy="1714500"/>
          </a:xfrm>
          <a:prstGeom prst="lightningBol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6" name="Рисунок 8" descr="d8843be771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000750"/>
            <a:ext cx="50720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8" descr="d8843be771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6000750"/>
            <a:ext cx="50720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 rot="15170852">
            <a:off x="2459634" y="1906307"/>
            <a:ext cx="147046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суммы и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остатка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85786" y="357166"/>
            <a:ext cx="42175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Текстовые  задачи :</a:t>
            </a:r>
          </a:p>
        </p:txBody>
      </p:sp>
      <p:sp>
        <p:nvSpPr>
          <p:cNvPr id="30" name="Капля 29"/>
          <p:cNvSpPr/>
          <p:nvPr/>
        </p:nvSpPr>
        <p:spPr>
          <a:xfrm rot="19349690">
            <a:off x="1052513" y="5622925"/>
            <a:ext cx="608012" cy="612775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C0C9B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5400000">
            <a:off x="1428750" y="-71437"/>
            <a:ext cx="1500188" cy="2500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714356"/>
            <a:ext cx="147046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суммы и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остатка</a:t>
            </a:r>
          </a:p>
        </p:txBody>
      </p:sp>
      <p:pic>
        <p:nvPicPr>
          <p:cNvPr id="32770" name="Picture 2" descr="C:\Users\Елена\Downloads\8365725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928813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Users\Елена\Downloads\8417796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1285875"/>
            <a:ext cx="11588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75" y="571500"/>
            <a:ext cx="5000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В аквариуме было 3 рыбки. Женя пустил в него ещё 2 рыбки . Сколько рыбок стало в аквариуме?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00500" y="1857375"/>
            <a:ext cx="1928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4F23F1"/>
                </a:solidFill>
              </a:rPr>
              <a:t>Было – 3 р.</a:t>
            </a:r>
          </a:p>
          <a:p>
            <a:r>
              <a:rPr lang="ru-RU" sz="2000">
                <a:solidFill>
                  <a:srgbClr val="4F23F1"/>
                </a:solidFill>
              </a:rPr>
              <a:t>Пустил – 2 р. </a:t>
            </a:r>
          </a:p>
          <a:p>
            <a:r>
              <a:rPr lang="ru-RU" sz="2000">
                <a:solidFill>
                  <a:srgbClr val="4F23F1"/>
                </a:solidFill>
              </a:rPr>
              <a:t>Стало - 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00813" y="2286000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3 + 2 = 5 (р.)</a:t>
            </a:r>
          </a:p>
        </p:txBody>
      </p:sp>
      <p:pic>
        <p:nvPicPr>
          <p:cNvPr id="21513" name="Picture 8" descr="C:\Users\Елена\Downloads\96321470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-136525"/>
            <a:ext cx="142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:\Users\Елена\Downloads\96321470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-136525"/>
            <a:ext cx="142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3" descr="C:\Users\Елена\Downloads\96321470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-136525"/>
            <a:ext cx="142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 descr="C:\Users\Елена\Downloads\87243987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3357563"/>
            <a:ext cx="609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928688" y="3357563"/>
            <a:ext cx="7786687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2783" name="Picture 15" descr="C:\Users\Елена\Downloads\88226515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5786438"/>
            <a:ext cx="777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6" descr="C:\Users\Елена\Downloads\41429355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75" y="5929313"/>
            <a:ext cx="923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7" descr="C:\Users\Елена\Downloads\50017712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50" y="5715000"/>
            <a:ext cx="10001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18" descr="C:\Users\Елена\Downloads\86283538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3000375" y="5857875"/>
            <a:ext cx="619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19" descr="C:\Users\Елена\Downloads\978551448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3643313" y="6000750"/>
            <a:ext cx="7905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000250" y="3500438"/>
            <a:ext cx="5429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У светофора стояло 5 машин.  1 машина отъехала. Сколько машин осталось стоять у светофора?                </a:t>
            </a:r>
          </a:p>
          <a:p>
            <a:r>
              <a:rPr lang="ru-RU">
                <a:solidFill>
                  <a:srgbClr val="FF0000"/>
                </a:solidFill>
              </a:rPr>
              <a:t>                            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15000" y="5429250"/>
            <a:ext cx="2214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5 – 1 = 4 (маш.)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786188" y="4500563"/>
            <a:ext cx="2643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4F23F1"/>
                </a:solidFill>
              </a:rPr>
              <a:t>Было – 5 маш. </a:t>
            </a:r>
          </a:p>
          <a:p>
            <a:r>
              <a:rPr lang="ru-RU" sz="2000">
                <a:solidFill>
                  <a:srgbClr val="4F23F1"/>
                </a:solidFill>
              </a:rPr>
              <a:t>Отъехала – 1 маш. </a:t>
            </a:r>
          </a:p>
          <a:p>
            <a:r>
              <a:rPr lang="ru-RU" sz="2000">
                <a:solidFill>
                  <a:srgbClr val="4F23F1"/>
                </a:solidFill>
              </a:rPr>
              <a:t>Осталось - 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099E-6 L 0.70399 -0.0018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28" grpId="0" build="allAtOnce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285728"/>
            <a:ext cx="609160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 работы  над задачей 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813" y="928688"/>
          <a:ext cx="7929618" cy="559645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85817"/>
                <a:gridCol w="1500198"/>
                <a:gridCol w="5643603"/>
              </a:tblGrid>
              <a:tr h="53971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Прочитай задачу.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061"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Сделай краткую запись задачи.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973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Скажи условие задачи по краткой записи. Повтори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вопрос задачи.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973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4.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Представь себе то, о чём говорится в задаче, и расскажи об этом.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973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5.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Б.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800" b="0" i="1" baseline="0" dirty="0" smtClean="0">
                          <a:solidFill>
                            <a:srgbClr val="C00000"/>
                          </a:solidFill>
                        </a:rPr>
                        <a:t>или  </a:t>
                      </a:r>
                      <a:r>
                        <a:rPr lang="ru-RU" sz="2400" b="1" i="0" baseline="0" dirty="0" smtClean="0">
                          <a:solidFill>
                            <a:srgbClr val="C00000"/>
                          </a:solidFill>
                        </a:rPr>
                        <a:t>М.</a:t>
                      </a:r>
                    </a:p>
                    <a:p>
                      <a:r>
                        <a:rPr lang="ru-RU" sz="2400" b="1" i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i="0" baseline="0" dirty="0" smtClean="0">
                          <a:solidFill>
                            <a:srgbClr val="C00000"/>
                          </a:solidFill>
                        </a:rPr>
                        <a:t>&gt;  </a:t>
                      </a:r>
                      <a:r>
                        <a:rPr lang="ru-RU" sz="1800" b="0" i="1" baseline="0" dirty="0" smtClean="0">
                          <a:solidFill>
                            <a:srgbClr val="C00000"/>
                          </a:solidFill>
                        </a:rPr>
                        <a:t>или</a:t>
                      </a:r>
                      <a:r>
                        <a:rPr lang="en-US" sz="1800" b="1" i="1" baseline="0" dirty="0" smtClean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en-US" sz="2400" b="1" i="1" baseline="0" dirty="0" smtClean="0">
                          <a:solidFill>
                            <a:srgbClr val="C00000"/>
                          </a:solidFill>
                        </a:rPr>
                        <a:t>&lt;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Число, которое получится в ответе,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больше или меньше какого-либо из чисел данных в условии задачи?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973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6.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Выбери действие, которым будешь решать задачу.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187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7.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Реши задачу.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55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8.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Скажи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ответ задачи.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37" name="Picture 3" descr="C:\Users\Елена\Downloads\shkolnye_kartinki_5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0"/>
            <a:ext cx="135731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8" name="Picture 4" descr="C:\Users\Елена\Downloads\shk_otkryt.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92881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9" name="Picture 5" descr="C:\Users\Елена\Downloads\веселые школьники png\веселые школьники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1000125"/>
            <a:ext cx="571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0" name="Picture 6" descr="C:\Users\Елена\Downloads\веселые школьники png\веселые школьники 4.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1449388"/>
            <a:ext cx="666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1" name="Picture 7" descr="C:\Users\Елена\Downloads\shkolnica_2.previe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63" y="2643188"/>
            <a:ext cx="9286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-облако 14"/>
          <p:cNvSpPr/>
          <p:nvPr/>
        </p:nvSpPr>
        <p:spPr>
          <a:xfrm rot="13657412">
            <a:off x="1852613" y="2752725"/>
            <a:ext cx="571500" cy="61912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14500" y="5643563"/>
            <a:ext cx="142875" cy="357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0250" y="5643563"/>
            <a:ext cx="142875" cy="357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500" y="5643563"/>
            <a:ext cx="142875" cy="357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5643563"/>
            <a:ext cx="142875" cy="357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47" name="TextBox 19"/>
          <p:cNvSpPr txBox="1">
            <a:spLocks noChangeArrowheads="1"/>
          </p:cNvSpPr>
          <p:nvPr/>
        </p:nvSpPr>
        <p:spPr bwMode="auto">
          <a:xfrm>
            <a:off x="2500313" y="5643563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4148" name="TextBox 20"/>
          <p:cNvSpPr txBox="1">
            <a:spLocks noChangeArrowheads="1"/>
          </p:cNvSpPr>
          <p:nvPr/>
        </p:nvSpPr>
        <p:spPr bwMode="auto">
          <a:xfrm>
            <a:off x="2571750" y="1928813"/>
            <a:ext cx="500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1000125" y="4000500"/>
            <a:ext cx="6397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>
                <a:hlinkClick r:id="rId2"/>
              </a:rPr>
              <a:t>http://radikal.ru/F/i060.radikal.ru/1008/11/c307d759d821.png.html</a:t>
            </a:r>
            <a:r>
              <a:rPr lang="ru-RU" sz="1600"/>
              <a:t> </a:t>
            </a:r>
          </a:p>
        </p:txBody>
      </p:sp>
      <p:sp>
        <p:nvSpPr>
          <p:cNvPr id="23555" name="Прямоугольник 9"/>
          <p:cNvSpPr>
            <a:spLocks noChangeArrowheads="1"/>
          </p:cNvSpPr>
          <p:nvPr/>
        </p:nvSpPr>
        <p:spPr bwMode="auto">
          <a:xfrm>
            <a:off x="857250" y="3071813"/>
            <a:ext cx="771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3"/>
              </a:rPr>
              <a:t>http://radikal.ru/F/s41.radikal.ru/i092/1108/60/e918556f2ee2.jpg.html</a:t>
            </a:r>
            <a:r>
              <a:rPr lang="ru-RU"/>
              <a:t> </a:t>
            </a:r>
          </a:p>
        </p:txBody>
      </p:sp>
      <p:sp>
        <p:nvSpPr>
          <p:cNvPr id="23556" name="Прямоугольник 10"/>
          <p:cNvSpPr>
            <a:spLocks noChangeArrowheads="1"/>
          </p:cNvSpPr>
          <p:nvPr/>
        </p:nvSpPr>
        <p:spPr bwMode="auto">
          <a:xfrm>
            <a:off x="785813" y="2643188"/>
            <a:ext cx="8358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4"/>
              </a:rPr>
              <a:t>http://radikal.ru/F/s007.radikal.ru/i301/1103/99/6199f83a006a.png.htm</a:t>
            </a:r>
            <a:endParaRPr lang="ru-RU"/>
          </a:p>
        </p:txBody>
      </p:sp>
      <p:sp>
        <p:nvSpPr>
          <p:cNvPr id="23557" name="Прямоугольник 11"/>
          <p:cNvSpPr>
            <a:spLocks noChangeArrowheads="1"/>
          </p:cNvSpPr>
          <p:nvPr/>
        </p:nvSpPr>
        <p:spPr bwMode="auto">
          <a:xfrm>
            <a:off x="928688" y="3500438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5"/>
              </a:rPr>
              <a:t>http://radikal.ru/F/i082.radikal.ru/1104/4f/315eaf1515d8.png.htm</a:t>
            </a:r>
            <a:r>
              <a:rPr lang="ru-RU"/>
              <a:t> </a:t>
            </a:r>
          </a:p>
        </p:txBody>
      </p:sp>
      <p:sp>
        <p:nvSpPr>
          <p:cNvPr id="23558" name="Прямоугольник 12"/>
          <p:cNvSpPr>
            <a:spLocks noChangeArrowheads="1"/>
          </p:cNvSpPr>
          <p:nvPr/>
        </p:nvSpPr>
        <p:spPr bwMode="auto">
          <a:xfrm>
            <a:off x="1000125" y="4429125"/>
            <a:ext cx="2312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6"/>
              </a:rPr>
              <a:t>http://www.gifpark.su</a:t>
            </a:r>
            <a:endParaRPr lang="ru-RU"/>
          </a:p>
        </p:txBody>
      </p:sp>
      <p:sp>
        <p:nvSpPr>
          <p:cNvPr id="23559" name="Прямоугольник 13"/>
          <p:cNvSpPr>
            <a:spLocks noChangeArrowheads="1"/>
          </p:cNvSpPr>
          <p:nvPr/>
        </p:nvSpPr>
        <p:spPr bwMode="auto">
          <a:xfrm>
            <a:off x="1071563" y="4857750"/>
            <a:ext cx="245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7"/>
              </a:rPr>
              <a:t>http://www.lenagold.ru</a:t>
            </a:r>
            <a:endParaRPr lang="ru-RU"/>
          </a:p>
        </p:txBody>
      </p:sp>
      <p:sp>
        <p:nvSpPr>
          <p:cNvPr id="23560" name="Прямоугольник 14"/>
          <p:cNvSpPr>
            <a:spLocks noChangeArrowheads="1"/>
          </p:cNvSpPr>
          <p:nvPr/>
        </p:nvSpPr>
        <p:spPr bwMode="auto">
          <a:xfrm>
            <a:off x="1071563" y="5286375"/>
            <a:ext cx="2236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8"/>
              </a:rPr>
              <a:t>http://liubavyshka.ru</a:t>
            </a:r>
            <a:endParaRPr lang="ru-RU"/>
          </a:p>
        </p:txBody>
      </p:sp>
      <p:sp>
        <p:nvSpPr>
          <p:cNvPr id="23561" name="Прямоугольник 15"/>
          <p:cNvSpPr>
            <a:spLocks noChangeArrowheads="1"/>
          </p:cNvSpPr>
          <p:nvPr/>
        </p:nvSpPr>
        <p:spPr bwMode="auto">
          <a:xfrm>
            <a:off x="1143000" y="5643563"/>
            <a:ext cx="182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9"/>
              </a:rPr>
              <a:t>http://zooclub.ru</a:t>
            </a:r>
            <a:endParaRPr lang="ru-RU"/>
          </a:p>
        </p:txBody>
      </p:sp>
      <p:sp>
        <p:nvSpPr>
          <p:cNvPr id="23562" name="Прямоугольник 16"/>
          <p:cNvSpPr>
            <a:spLocks noChangeArrowheads="1"/>
          </p:cNvSpPr>
          <p:nvPr/>
        </p:nvSpPr>
        <p:spPr bwMode="auto">
          <a:xfrm>
            <a:off x="1143000" y="6072188"/>
            <a:ext cx="1954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0"/>
              </a:rPr>
              <a:t>http://justclickit.ru</a:t>
            </a: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2000240"/>
            <a:ext cx="569790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Использованы  интернет  ресурсы 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571480"/>
            <a:ext cx="456753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Использована   литература :</a:t>
            </a:r>
          </a:p>
        </p:txBody>
      </p:sp>
      <p:sp>
        <p:nvSpPr>
          <p:cNvPr id="23565" name="TextBox 19"/>
          <p:cNvSpPr txBox="1">
            <a:spLocks noChangeArrowheads="1"/>
          </p:cNvSpPr>
          <p:nvPr/>
        </p:nvSpPr>
        <p:spPr bwMode="auto">
          <a:xfrm>
            <a:off x="857250" y="1214438"/>
            <a:ext cx="7572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4F23F1"/>
                </a:solidFill>
              </a:rPr>
              <a:t>Хлебникова Л.И. Объясняем трудную тему по математике . – Издательский дом «Литература», Санкт-Петербург, 2011, 60с.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 rot="2412343">
            <a:off x="2517775" y="4033838"/>
            <a:ext cx="1238250" cy="25003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 rot="15611085">
            <a:off x="1554956" y="3239295"/>
            <a:ext cx="1285875" cy="2500312"/>
          </a:xfrm>
          <a:prstGeom prst="ellipse">
            <a:avLst/>
          </a:prstGeom>
          <a:solidFill>
            <a:srgbClr val="4F2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 rot="18368196">
            <a:off x="1727200" y="1971675"/>
            <a:ext cx="1376363" cy="2500313"/>
          </a:xfrm>
          <a:prstGeom prst="ellipse">
            <a:avLst/>
          </a:prstGeom>
          <a:solidFill>
            <a:srgbClr val="34D8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5" name="Picture 4" descr="G:\КАРТИНКИ-РИСУНКИ\картинки\Люди\792a6cb89e8a0e31295f02c153499e75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72313" y="3214688"/>
            <a:ext cx="1643062" cy="3113087"/>
          </a:xfrm>
          <a:noFill/>
        </p:spPr>
      </p:pic>
      <p:sp>
        <p:nvSpPr>
          <p:cNvPr id="8" name="Овал 7"/>
          <p:cNvSpPr/>
          <p:nvPr/>
        </p:nvSpPr>
        <p:spPr>
          <a:xfrm rot="19885222">
            <a:off x="2662238" y="1296988"/>
            <a:ext cx="1284287" cy="2500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 rot="1929995">
            <a:off x="3919538" y="1384300"/>
            <a:ext cx="1357312" cy="2500313"/>
          </a:xfrm>
          <a:prstGeom prst="ellipse">
            <a:avLst/>
          </a:prstGeom>
          <a:solidFill>
            <a:srgbClr val="FC0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3768895">
            <a:off x="4736306" y="2061369"/>
            <a:ext cx="1355725" cy="2801938"/>
          </a:xfrm>
          <a:prstGeom prst="ellipse">
            <a:avLst/>
          </a:prstGeom>
          <a:solidFill>
            <a:srgbClr val="35F9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 rot="7312654">
            <a:off x="4402138" y="3598862"/>
            <a:ext cx="1284288" cy="25003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14688" y="3429000"/>
            <a:ext cx="1071562" cy="1000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Молния 13"/>
          <p:cNvSpPr/>
          <p:nvPr/>
        </p:nvSpPr>
        <p:spPr>
          <a:xfrm rot="10800000">
            <a:off x="4000500" y="4714875"/>
            <a:ext cx="642938" cy="1714500"/>
          </a:xfrm>
          <a:prstGeom prst="lightningBol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2" name="Рисунок 8" descr="d8843be771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000750"/>
            <a:ext cx="50720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Рисунок 8" descr="d8843be771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6000750"/>
            <a:ext cx="50720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 rot="14949217">
            <a:off x="2459634" y="1906307"/>
            <a:ext cx="147046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суммы и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остатка</a:t>
            </a:r>
          </a:p>
        </p:txBody>
      </p:sp>
      <p:sp>
        <p:nvSpPr>
          <p:cNvPr id="20" name="Прямоугольник 19"/>
          <p:cNvSpPr/>
          <p:nvPr/>
        </p:nvSpPr>
        <p:spPr>
          <a:xfrm rot="18278590">
            <a:off x="3362352" y="2092929"/>
            <a:ext cx="222420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увеличение и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уменьшение числа</a:t>
            </a:r>
          </a:p>
        </p:txBody>
      </p:sp>
      <p:sp>
        <p:nvSpPr>
          <p:cNvPr id="21" name="Прямоугольник 20"/>
          <p:cNvSpPr/>
          <p:nvPr/>
        </p:nvSpPr>
        <p:spPr>
          <a:xfrm rot="20062450">
            <a:off x="4116891" y="2909019"/>
            <a:ext cx="273974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разностное сравнение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двух чисел</a:t>
            </a:r>
          </a:p>
        </p:txBody>
      </p:sp>
      <p:sp>
        <p:nvSpPr>
          <p:cNvPr id="22" name="Прямоугольник 21"/>
          <p:cNvSpPr/>
          <p:nvPr/>
        </p:nvSpPr>
        <p:spPr>
          <a:xfrm rot="2202749">
            <a:off x="4317358" y="4429048"/>
            <a:ext cx="147046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слагаемого</a:t>
            </a:r>
          </a:p>
        </p:txBody>
      </p:sp>
      <p:sp>
        <p:nvSpPr>
          <p:cNvPr id="23" name="Прямоугольник 22"/>
          <p:cNvSpPr/>
          <p:nvPr/>
        </p:nvSpPr>
        <p:spPr>
          <a:xfrm rot="19028111">
            <a:off x="2261232" y="4919292"/>
            <a:ext cx="17672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уменьшаемого</a:t>
            </a:r>
          </a:p>
        </p:txBody>
      </p:sp>
      <p:sp>
        <p:nvSpPr>
          <p:cNvPr id="24" name="Прямоугольник 23"/>
          <p:cNvSpPr/>
          <p:nvPr/>
        </p:nvSpPr>
        <p:spPr>
          <a:xfrm rot="20754327">
            <a:off x="1291368" y="4112554"/>
            <a:ext cx="16096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вычитаемого</a:t>
            </a:r>
          </a:p>
        </p:txBody>
      </p:sp>
      <p:sp>
        <p:nvSpPr>
          <p:cNvPr id="25" name="Прямоугольник 24"/>
          <p:cNvSpPr/>
          <p:nvPr/>
        </p:nvSpPr>
        <p:spPr>
          <a:xfrm rot="2038805">
            <a:off x="1353469" y="2825214"/>
            <a:ext cx="192783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Простые задачи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сложение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вычитание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85786" y="357166"/>
            <a:ext cx="42175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Текстовые  задачи :</a:t>
            </a:r>
          </a:p>
        </p:txBody>
      </p:sp>
      <p:sp>
        <p:nvSpPr>
          <p:cNvPr id="30" name="Капля 29"/>
          <p:cNvSpPr/>
          <p:nvPr/>
        </p:nvSpPr>
        <p:spPr>
          <a:xfrm rot="19349690">
            <a:off x="1052513" y="5622925"/>
            <a:ext cx="608012" cy="612775"/>
          </a:xfrm>
          <a:prstGeom prst="teardrop">
            <a:avLst/>
          </a:prstGeom>
          <a:solidFill>
            <a:srgbClr val="FC0C9B"/>
          </a:solidFill>
          <a:ln>
            <a:solidFill>
              <a:srgbClr val="FC0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C0C9B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 rot="5400000">
            <a:off x="1857375" y="-857250"/>
            <a:ext cx="1214438" cy="3500438"/>
          </a:xfrm>
          <a:prstGeom prst="ellipse">
            <a:avLst/>
          </a:prstGeom>
          <a:solidFill>
            <a:srgbClr val="FC0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57166"/>
            <a:ext cx="246913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увеличение и</a:t>
            </a:r>
          </a:p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уменьшение числа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428604"/>
            <a:ext cx="235109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вид задач:</a:t>
            </a:r>
          </a:p>
        </p:txBody>
      </p:sp>
      <p:pic>
        <p:nvPicPr>
          <p:cNvPr id="6149" name="Picture 7" descr="C:\Users\Елена\Downloads\0_8d641_99097b1d_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57375"/>
            <a:ext cx="85725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C:\Users\Елена\Downloads\0_8d641_99097b1d_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928813" y="1785938"/>
            <a:ext cx="6175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C:\Users\Елена\Downloads\0_8d641_99097b1d_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2500313" y="1714500"/>
            <a:ext cx="730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 descr="C:\Users\Елена\Downloads\BIRDHUM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28688" y="1500188"/>
            <a:ext cx="7032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 descr="C:\Users\Елена\Downloads\BIRDHUM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500188"/>
            <a:ext cx="92868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29063" y="1357313"/>
            <a:ext cx="4714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C0C9B"/>
                </a:solidFill>
              </a:rPr>
              <a:t>На ветке сидели 3 птицы, прилетели ещё 2. Сколько птиц стало?</a:t>
            </a:r>
          </a:p>
          <a:p>
            <a:endParaRPr lang="ru-RU" sz="2000">
              <a:solidFill>
                <a:srgbClr val="FC0C9B"/>
              </a:solidFill>
            </a:endParaRPr>
          </a:p>
          <a:p>
            <a:r>
              <a:rPr lang="ru-RU" sz="2000">
                <a:solidFill>
                  <a:srgbClr val="FC0C9B"/>
                </a:solidFill>
                <a:latin typeface="Comic Sans MS" pitchFamily="66" charset="0"/>
              </a:rPr>
              <a:t>Птиц стало больше: 3+2=5</a:t>
            </a:r>
          </a:p>
          <a:p>
            <a:r>
              <a:rPr lang="ru-RU" sz="2000" b="1">
                <a:solidFill>
                  <a:srgbClr val="FC0C9B"/>
                </a:solidFill>
                <a:latin typeface="Comic Sans MS" pitchFamily="66" charset="0"/>
              </a:rPr>
              <a:t>Прибавили 2 – стало больше на 2.</a:t>
            </a:r>
          </a:p>
        </p:txBody>
      </p:sp>
      <p:pic>
        <p:nvPicPr>
          <p:cNvPr id="5147" name="Picture 27" descr="C:\Users\Елена\Downloads\ani-duck_in_pon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000500"/>
            <a:ext cx="15001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Picture 29" descr="C:\Users\Елена\Downloads\ani-duck_in_pon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43125" y="3929063"/>
            <a:ext cx="107156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" name="Picture 31" descr="C:\Users\Елена\Downloads\ani-duck_in_pon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4857750"/>
            <a:ext cx="1714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3" name="Picture 33" descr="C:\Users\Елена\Downloads\3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785938" y="4143375"/>
            <a:ext cx="612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8" descr="d8843be771f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813" y="6000750"/>
            <a:ext cx="31432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929063" y="3571875"/>
            <a:ext cx="47148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C0C9B"/>
                </a:solidFill>
              </a:rPr>
              <a:t>В озере плавали 4 уточки. Одна уточка вышла на берег. Сколько уточек  осталось в озере?</a:t>
            </a:r>
          </a:p>
          <a:p>
            <a:endParaRPr lang="ru-RU">
              <a:solidFill>
                <a:srgbClr val="FC0C9B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929063" y="4786313"/>
            <a:ext cx="4214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C0C9B"/>
                </a:solidFill>
                <a:latin typeface="Comic Sans MS" pitchFamily="66" charset="0"/>
              </a:rPr>
              <a:t>Уточек стало меньше :  4–1=3</a:t>
            </a:r>
          </a:p>
          <a:p>
            <a:r>
              <a:rPr lang="ru-RU" sz="2000" b="1">
                <a:solidFill>
                  <a:srgbClr val="FC0C9B"/>
                </a:solidFill>
                <a:latin typeface="Comic Sans MS" pitchFamily="66" charset="0"/>
              </a:rPr>
              <a:t>Вычли 1 – стало меньше на 1.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6291E-6 L 0.07639 1.46291E-6 C 0.11059 1.46291E-6 0.15312 0.06656 0.15312 0.12064 L 0.15312 0.2422 " pathEditMode="relative" rAng="0" ptsTypes="FfFF">
                                      <p:cBhvr>
                                        <p:cTn id="72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 rot="5400000">
            <a:off x="1857375" y="-857250"/>
            <a:ext cx="1214438" cy="3500438"/>
          </a:xfrm>
          <a:prstGeom prst="ellipse">
            <a:avLst/>
          </a:prstGeom>
          <a:solidFill>
            <a:srgbClr val="FC0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428604"/>
            <a:ext cx="245689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вид задач: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57166"/>
            <a:ext cx="246913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увеличение и</a:t>
            </a:r>
          </a:p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уменьшение числа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000125" y="1571625"/>
            <a:ext cx="428625" cy="500063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571625" y="1571625"/>
            <a:ext cx="428625" cy="500063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143125" y="1571625"/>
            <a:ext cx="428625" cy="500063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000125" y="2286000"/>
            <a:ext cx="428625" cy="42862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571625" y="2286000"/>
            <a:ext cx="428625" cy="42862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143125" y="2286000"/>
            <a:ext cx="428625" cy="42862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928938" y="2286000"/>
            <a:ext cx="428625" cy="42862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500438" y="2286000"/>
            <a:ext cx="428625" cy="42862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29063" y="1071563"/>
            <a:ext cx="49291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C0C9B"/>
                </a:solidFill>
              </a:rPr>
              <a:t>В первом ряду 3 треугольника. Во втором ряду сначала было столько же кругов, потом добавили ещё 2 круга. Кругов столько же, сколько треугольников да ещё 2. Говорят, кругов на 2 больше, чем треугольников.</a:t>
            </a:r>
          </a:p>
          <a:p>
            <a:endParaRPr lang="ru-RU">
              <a:solidFill>
                <a:srgbClr val="FC0C9B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28688" y="2786063"/>
            <a:ext cx="735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C0C9B"/>
                </a:solidFill>
                <a:latin typeface="Comic Sans MS" pitchFamily="66" charset="0"/>
              </a:rPr>
              <a:t>Столько же да ещё 2 – значит, на 2 больше.  3+2=5</a:t>
            </a:r>
          </a:p>
          <a:p>
            <a:r>
              <a:rPr lang="ru-RU" sz="2000">
                <a:solidFill>
                  <a:srgbClr val="FC0C9B"/>
                </a:solidFill>
                <a:latin typeface="Comic Sans MS" pitchFamily="66" charset="0"/>
              </a:rPr>
              <a:t>Во втором ряду 5 кругов.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4375" y="3571875"/>
            <a:ext cx="357188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14438" y="3571875"/>
            <a:ext cx="357187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43063" y="3571875"/>
            <a:ext cx="357187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43125" y="3571875"/>
            <a:ext cx="357188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643188" y="3571875"/>
            <a:ext cx="357187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143250" y="3571875"/>
            <a:ext cx="357188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785813" y="4214813"/>
            <a:ext cx="357187" cy="357187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1214438" y="4214813"/>
            <a:ext cx="357187" cy="357187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1643063" y="4214813"/>
            <a:ext cx="357187" cy="357187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2143125" y="4214813"/>
            <a:ext cx="357188" cy="357187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2643188" y="4214813"/>
            <a:ext cx="357187" cy="357187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3143250" y="4214813"/>
            <a:ext cx="357188" cy="357187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286125" y="4071938"/>
            <a:ext cx="46038" cy="6429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786063" y="4071938"/>
            <a:ext cx="46037" cy="6429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000500" y="3357563"/>
            <a:ext cx="4429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C0C9B"/>
                </a:solidFill>
              </a:rPr>
              <a:t>В первом ряду 6 квадратов. Во втором ряду сначала было столько же кругов, потом 2 круга убрали. Кругов стало на 2 меньше, чем квадратов.</a:t>
            </a:r>
          </a:p>
          <a:p>
            <a:endParaRPr lang="ru-RU">
              <a:solidFill>
                <a:srgbClr val="FC0C9B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14375" y="4643438"/>
            <a:ext cx="7858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C0C9B"/>
                </a:solidFill>
                <a:latin typeface="Comic Sans MS" pitchFamily="66" charset="0"/>
              </a:rPr>
              <a:t>Столько же, но без 2 – значит, на 2 меньше.   6–2=4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5813" y="5143500"/>
            <a:ext cx="2643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</a:rPr>
              <a:t>Т. – 3 шт.</a:t>
            </a:r>
          </a:p>
          <a:p>
            <a:r>
              <a:rPr lang="ru-RU" sz="2800">
                <a:solidFill>
                  <a:srgbClr val="C00000"/>
                </a:solidFill>
              </a:rPr>
              <a:t>К. - ?, на 2 шт</a:t>
            </a:r>
            <a:r>
              <a:rPr lang="ru-RU" sz="2000">
                <a:solidFill>
                  <a:srgbClr val="C00000"/>
                </a:solidFill>
              </a:rPr>
              <a:t>. 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214688" y="5643563"/>
            <a:ext cx="285750" cy="21431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3143250" y="5857875"/>
            <a:ext cx="360363" cy="1793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Выгнутая вниз стрелка 52"/>
          <p:cNvSpPr/>
          <p:nvPr/>
        </p:nvSpPr>
        <p:spPr>
          <a:xfrm rot="15407373">
            <a:off x="3283744" y="5330031"/>
            <a:ext cx="784225" cy="322263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929188" y="5072063"/>
            <a:ext cx="3429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</a:rPr>
              <a:t>Кв. – 6 шт.</a:t>
            </a:r>
          </a:p>
          <a:p>
            <a:r>
              <a:rPr lang="ru-RU" sz="2800">
                <a:solidFill>
                  <a:srgbClr val="C00000"/>
                </a:solidFill>
              </a:rPr>
              <a:t>Кр. - ?, на 2 шт. 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10800000" flipV="1">
            <a:off x="7572375" y="5500688"/>
            <a:ext cx="285750" cy="28575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0800000">
            <a:off x="7605713" y="5786438"/>
            <a:ext cx="323850" cy="7143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Выгнутая вниз стрелка 63"/>
          <p:cNvSpPr/>
          <p:nvPr/>
        </p:nvSpPr>
        <p:spPr>
          <a:xfrm rot="15407373">
            <a:off x="7784306" y="5258595"/>
            <a:ext cx="784225" cy="322262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7" grpId="0" animBg="1"/>
      <p:bldP spid="38" grpId="0" animBg="1"/>
      <p:bldP spid="39" grpId="0"/>
      <p:bldP spid="40" grpId="0"/>
      <p:bldP spid="41" grpId="0"/>
      <p:bldP spid="53" grpId="0" animBg="1"/>
      <p:bldP spid="54" grpId="0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5400000">
            <a:off x="1893094" y="-821531"/>
            <a:ext cx="1143000" cy="3500438"/>
          </a:xfrm>
          <a:prstGeom prst="ellipse">
            <a:avLst/>
          </a:prstGeom>
          <a:solidFill>
            <a:srgbClr val="FC0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28604"/>
            <a:ext cx="24691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увеличение и</a:t>
            </a:r>
          </a:p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уменьшение числа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571480"/>
            <a:ext cx="371319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Косвенная  форма: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29063" y="1285875"/>
            <a:ext cx="52149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C0C9B"/>
                </a:solidFill>
              </a:rPr>
              <a:t>Нине нужно начертить круги и треугольники. Кругов должно быть 5, и их должно быть на</a:t>
            </a:r>
          </a:p>
          <a:p>
            <a:r>
              <a:rPr lang="ru-RU">
                <a:solidFill>
                  <a:srgbClr val="FC0C9B"/>
                </a:solidFill>
              </a:rPr>
              <a:t> 2 штуки меньше, чем треугольников.</a:t>
            </a:r>
          </a:p>
          <a:p>
            <a:r>
              <a:rPr lang="ru-RU">
                <a:solidFill>
                  <a:srgbClr val="FC0C9B"/>
                </a:solidFill>
              </a:rPr>
              <a:t> Сколько треугольников надо начертить </a:t>
            </a:r>
          </a:p>
          <a:p>
            <a:r>
              <a:rPr lang="ru-RU">
                <a:solidFill>
                  <a:srgbClr val="FC0C9B"/>
                </a:solidFill>
              </a:rPr>
              <a:t>Нине?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857250" y="1643063"/>
            <a:ext cx="500063" cy="50006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57313" y="1643063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- 5, на 2 шт.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3071813" y="1928813"/>
            <a:ext cx="323850" cy="7143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3071813" y="1643063"/>
            <a:ext cx="285750" cy="28575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Выгнутая вверх стрелка 12"/>
          <p:cNvSpPr/>
          <p:nvPr/>
        </p:nvSpPr>
        <p:spPr>
          <a:xfrm rot="5221752">
            <a:off x="3173413" y="4281487"/>
            <a:ext cx="698500" cy="295275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928688" y="2286000"/>
            <a:ext cx="500062" cy="500063"/>
          </a:xfrm>
          <a:prstGeom prst="triangle">
            <a:avLst/>
          </a:prstGeom>
          <a:solidFill>
            <a:srgbClr val="877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28750" y="2357438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- 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00188" y="2714625"/>
            <a:ext cx="7358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C0C9B"/>
                </a:solidFill>
                <a:latin typeface="Comic Sans MS" pitchFamily="66" charset="0"/>
              </a:rPr>
              <a:t>Если кругов на 2 штуки меньше, чем треугольников,</a:t>
            </a:r>
          </a:p>
          <a:p>
            <a:r>
              <a:rPr lang="ru-RU" sz="2000" b="1">
                <a:solidFill>
                  <a:srgbClr val="FC0C9B"/>
                </a:solidFill>
                <a:latin typeface="Comic Sans MS" pitchFamily="66" charset="0"/>
              </a:rPr>
              <a:t>значит, треугольников на 2 штуки больше, чем кругов.</a:t>
            </a:r>
          </a:p>
          <a:p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Решение:  5+2=7 (тр.)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29063" y="3786188"/>
            <a:ext cx="4786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C0C9B"/>
                </a:solidFill>
              </a:rPr>
              <a:t>У Гали 6 кисточек для красок, их на 4 штуки больше, чем фломастеров. Сколько фломастеров у Гали?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5813" y="3929063"/>
            <a:ext cx="2571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К. – 6, на 4 шт.</a:t>
            </a:r>
          </a:p>
          <a:p>
            <a:r>
              <a:rPr lang="ru-RU" sz="2400">
                <a:solidFill>
                  <a:srgbClr val="C00000"/>
                </a:solidFill>
              </a:rPr>
              <a:t>Ф. - ?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928938" y="4214813"/>
            <a:ext cx="360362" cy="1793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28938" y="4071938"/>
            <a:ext cx="357187" cy="14287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Выгнутая вверх стрелка 23"/>
          <p:cNvSpPr/>
          <p:nvPr/>
        </p:nvSpPr>
        <p:spPr>
          <a:xfrm rot="5221752">
            <a:off x="3249613" y="1924050"/>
            <a:ext cx="876300" cy="3302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4375" y="4857750"/>
            <a:ext cx="8072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C0C9B"/>
                </a:solidFill>
                <a:latin typeface="Comic Sans MS" pitchFamily="66" charset="0"/>
              </a:rPr>
              <a:t>Кисточек для красок больше, значит, фломастеров меньше.</a:t>
            </a:r>
          </a:p>
          <a:p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Решение</a:t>
            </a: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:   6–4=2 (фл.)</a:t>
            </a:r>
            <a:r>
              <a:rPr lang="ru-RU" sz="2000" b="1">
                <a:solidFill>
                  <a:srgbClr val="FC0C9B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8212" name="Picture 2" descr="G:\КАРТИНКИ-РИСУНКИ\4f2887df56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5214938"/>
            <a:ext cx="1000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3" descr="G:\КАРТИНКИ-РИСУНКИ\школа\Pencil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5786438"/>
            <a:ext cx="336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  <p:bldP spid="10" grpId="0"/>
      <p:bldP spid="13" grpId="0" animBg="1"/>
      <p:bldP spid="14" grpId="0" animBg="1"/>
      <p:bldP spid="15" grpId="0"/>
      <p:bldP spid="16" grpId="0"/>
      <p:bldP spid="17" grpId="0"/>
      <p:bldP spid="18" grpId="0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 rot="2412343">
            <a:off x="2517775" y="4033838"/>
            <a:ext cx="1238250" cy="25003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 rot="15611085">
            <a:off x="1554956" y="3239295"/>
            <a:ext cx="1285875" cy="2500312"/>
          </a:xfrm>
          <a:prstGeom prst="ellipse">
            <a:avLst/>
          </a:prstGeom>
          <a:solidFill>
            <a:srgbClr val="4F2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 rot="18368196">
            <a:off x="1727200" y="1971675"/>
            <a:ext cx="1376363" cy="2500313"/>
          </a:xfrm>
          <a:prstGeom prst="ellipse">
            <a:avLst/>
          </a:prstGeom>
          <a:solidFill>
            <a:srgbClr val="34D8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1" name="Picture 4" descr="G:\КАРТИНКИ-РИСУНКИ\картинки\Люди\792a6cb89e8a0e31295f02c153499e75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72313" y="3214688"/>
            <a:ext cx="1643062" cy="3113087"/>
          </a:xfrm>
          <a:noFill/>
        </p:spPr>
      </p:pic>
      <p:sp>
        <p:nvSpPr>
          <p:cNvPr id="8" name="Овал 7"/>
          <p:cNvSpPr/>
          <p:nvPr/>
        </p:nvSpPr>
        <p:spPr>
          <a:xfrm rot="19885222">
            <a:off x="2662238" y="1296988"/>
            <a:ext cx="1284287" cy="2500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3768895">
            <a:off x="4736306" y="2061369"/>
            <a:ext cx="1355725" cy="2801938"/>
          </a:xfrm>
          <a:prstGeom prst="ellipse">
            <a:avLst/>
          </a:prstGeom>
          <a:solidFill>
            <a:srgbClr val="35F9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 rot="7312654">
            <a:off x="4402138" y="3598862"/>
            <a:ext cx="1284288" cy="25003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14688" y="3429000"/>
            <a:ext cx="1071562" cy="1000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Молния 13"/>
          <p:cNvSpPr/>
          <p:nvPr/>
        </p:nvSpPr>
        <p:spPr>
          <a:xfrm rot="10800000">
            <a:off x="4000500" y="4714875"/>
            <a:ext cx="642938" cy="1714500"/>
          </a:xfrm>
          <a:prstGeom prst="lightningBol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7" name="Рисунок 8" descr="d8843be771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000750"/>
            <a:ext cx="50720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Рисунок 8" descr="d8843be771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6000750"/>
            <a:ext cx="50720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 rot="14949217">
            <a:off x="2459634" y="1906307"/>
            <a:ext cx="147046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суммы и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остатка</a:t>
            </a:r>
          </a:p>
        </p:txBody>
      </p:sp>
      <p:sp>
        <p:nvSpPr>
          <p:cNvPr id="21" name="Прямоугольник 20"/>
          <p:cNvSpPr/>
          <p:nvPr/>
        </p:nvSpPr>
        <p:spPr>
          <a:xfrm rot="20062450">
            <a:off x="4116891" y="2909019"/>
            <a:ext cx="273974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разностное сравнение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двух чисел</a:t>
            </a:r>
          </a:p>
        </p:txBody>
      </p:sp>
      <p:sp>
        <p:nvSpPr>
          <p:cNvPr id="22" name="Прямоугольник 21"/>
          <p:cNvSpPr/>
          <p:nvPr/>
        </p:nvSpPr>
        <p:spPr>
          <a:xfrm rot="2202749">
            <a:off x="4317358" y="4429048"/>
            <a:ext cx="147046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слагаемого</a:t>
            </a:r>
          </a:p>
        </p:txBody>
      </p:sp>
      <p:sp>
        <p:nvSpPr>
          <p:cNvPr id="23" name="Прямоугольник 22"/>
          <p:cNvSpPr/>
          <p:nvPr/>
        </p:nvSpPr>
        <p:spPr>
          <a:xfrm rot="19028111">
            <a:off x="2261232" y="4919292"/>
            <a:ext cx="17672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уменьшаемого</a:t>
            </a:r>
          </a:p>
        </p:txBody>
      </p:sp>
      <p:sp>
        <p:nvSpPr>
          <p:cNvPr id="24" name="Прямоугольник 23"/>
          <p:cNvSpPr/>
          <p:nvPr/>
        </p:nvSpPr>
        <p:spPr>
          <a:xfrm rot="20754327">
            <a:off x="1291368" y="4112554"/>
            <a:ext cx="16096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вычитаемого</a:t>
            </a:r>
          </a:p>
        </p:txBody>
      </p:sp>
      <p:sp>
        <p:nvSpPr>
          <p:cNvPr id="25" name="Прямоугольник 24"/>
          <p:cNvSpPr/>
          <p:nvPr/>
        </p:nvSpPr>
        <p:spPr>
          <a:xfrm rot="2038805">
            <a:off x="1353469" y="2825214"/>
            <a:ext cx="192783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Простые задачи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сложение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вычитание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85786" y="357166"/>
            <a:ext cx="42175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Текстовые  задачи :</a:t>
            </a:r>
          </a:p>
        </p:txBody>
      </p:sp>
      <p:sp>
        <p:nvSpPr>
          <p:cNvPr id="30" name="Капля 29"/>
          <p:cNvSpPr/>
          <p:nvPr/>
        </p:nvSpPr>
        <p:spPr>
          <a:xfrm rot="19349690">
            <a:off x="1052513" y="5622925"/>
            <a:ext cx="608012" cy="612775"/>
          </a:xfrm>
          <a:prstGeom prst="teardrop">
            <a:avLst/>
          </a:prstGeom>
          <a:solidFill>
            <a:srgbClr val="35F907"/>
          </a:solidFill>
          <a:ln>
            <a:solidFill>
              <a:srgbClr val="35F9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C0C9B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5400000">
            <a:off x="2072481" y="-715168"/>
            <a:ext cx="1355725" cy="3500438"/>
          </a:xfrm>
          <a:prstGeom prst="ellipse">
            <a:avLst/>
          </a:prstGeom>
          <a:solidFill>
            <a:srgbClr val="35F9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65298" y="509484"/>
            <a:ext cx="319238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разностное сравнение</a:t>
            </a:r>
          </a:p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двух чисел</a:t>
            </a:r>
          </a:p>
        </p:txBody>
      </p:sp>
      <p:pic>
        <p:nvPicPr>
          <p:cNvPr id="10244" name="Picture 7" descr="C:\Users\Елена\Downloads\pred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1357313"/>
            <a:ext cx="5159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http://www.lenagold.ru/fon/clipart/k/kluc/pred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50668">
            <a:off x="6807200" y="442913"/>
            <a:ext cx="6746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http://www.lenagold.ru/fon/clipart/k/kluc/pred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50668">
            <a:off x="6092825" y="441325"/>
            <a:ext cx="674688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 descr="http://www.lenagold.ru/fon/clipart/k/kluc/pred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50668">
            <a:off x="4592638" y="441325"/>
            <a:ext cx="67468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 descr="http://www.lenagold.ru/fon/clipart/k/kluc/pred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50668">
            <a:off x="5378450" y="442913"/>
            <a:ext cx="6746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7" descr="C:\Users\Елена\Downloads\pred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1357313"/>
            <a:ext cx="5159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7" descr="C:\Users\Елена\Downloads\pred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357313"/>
            <a:ext cx="5159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7" descr="C:\Users\Елена\Downloads\pred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357313"/>
            <a:ext cx="5159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7" descr="C:\Users\Елена\Downloads\pred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313"/>
            <a:ext cx="5159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7" descr="C:\Users\Елена\Downloads\pred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357313"/>
            <a:ext cx="5159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0" descr="G:\КАРТИНКИ-РИСУНКИ\картинки\Люди\s70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86625" y="5000625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TextBox 23"/>
          <p:cNvSpPr txBox="1">
            <a:spLocks noChangeArrowheads="1"/>
          </p:cNvSpPr>
          <p:nvPr/>
        </p:nvSpPr>
        <p:spPr bwMode="auto">
          <a:xfrm>
            <a:off x="785813" y="1714500"/>
            <a:ext cx="771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35F907"/>
                </a:solidFill>
                <a:latin typeface="Comic Sans MS" pitchFamily="66" charset="0"/>
              </a:rPr>
              <a:t>У мастера 4 замка и 6 ключей. На сколько штук у мастера больше ключей, чем замков? На сколько штук у мастера меньше замков, чем ключей?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28688" y="2714625"/>
            <a:ext cx="7572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B050"/>
                </a:solidFill>
                <a:latin typeface="Comic Sans MS" pitchFamily="66" charset="0"/>
              </a:rPr>
              <a:t>Ключей столько же, сколько замков, да ещё 2. Это значит, что ключей на 2 штуки больше, чем замков. А замков столько же, сколько ключей, но без 2. Значит, замков на 2 штуки меньше, чем ключей.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4375" y="4000500"/>
            <a:ext cx="2571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З. – 4 шт.</a:t>
            </a:r>
          </a:p>
          <a:p>
            <a:endParaRPr lang="ru-RU" sz="2400">
              <a:solidFill>
                <a:srgbClr val="C00000"/>
              </a:solidFill>
            </a:endParaRPr>
          </a:p>
          <a:p>
            <a:r>
              <a:rPr lang="ru-RU" sz="2400">
                <a:solidFill>
                  <a:srgbClr val="C00000"/>
                </a:solidFill>
              </a:rPr>
              <a:t>Кл. – 6 шт. </a:t>
            </a:r>
          </a:p>
          <a:p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857500" y="4286250"/>
            <a:ext cx="785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на?</a:t>
            </a:r>
          </a:p>
        </p:txBody>
      </p:sp>
      <p:sp>
        <p:nvSpPr>
          <p:cNvPr id="29" name="Дуга 28"/>
          <p:cNvSpPr/>
          <p:nvPr/>
        </p:nvSpPr>
        <p:spPr>
          <a:xfrm rot="1060092">
            <a:off x="1738313" y="3957638"/>
            <a:ext cx="1003300" cy="985837"/>
          </a:xfrm>
          <a:prstGeom prst="arc">
            <a:avLst>
              <a:gd name="adj1" fmla="val 17137105"/>
              <a:gd name="adj2" fmla="val 3616925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>
            <a:stCxn id="29" idx="0"/>
          </p:cNvCxnSpPr>
          <p:nvPr/>
        </p:nvCxnSpPr>
        <p:spPr>
          <a:xfrm rot="10800000" flipH="1" flipV="1">
            <a:off x="2511425" y="4038600"/>
            <a:ext cx="60325" cy="2476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29" idx="2"/>
          </p:cNvCxnSpPr>
          <p:nvPr/>
        </p:nvCxnSpPr>
        <p:spPr>
          <a:xfrm rot="10800000" flipV="1">
            <a:off x="2343150" y="4714875"/>
            <a:ext cx="228600" cy="2190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357438" y="4929188"/>
            <a:ext cx="28575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9" idx="0"/>
          </p:cNvCxnSpPr>
          <p:nvPr/>
        </p:nvCxnSpPr>
        <p:spPr>
          <a:xfrm rot="10800000" flipH="1" flipV="1">
            <a:off x="2511425" y="4038600"/>
            <a:ext cx="274638" cy="1047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643563" y="4000500"/>
            <a:ext cx="3071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Решение:  6-4=2 (шт.)</a:t>
            </a:r>
          </a:p>
          <a:p>
            <a:endParaRPr lang="ru-RU" sz="20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85813" y="5500688"/>
            <a:ext cx="6786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Чтобы узнать, на сколько единиц одно число больше или меньше другого, надо из большего числа вычесть меньшее.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000500" y="4643438"/>
            <a:ext cx="2143125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000500" y="5143500"/>
            <a:ext cx="321468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3786187" y="4643438"/>
            <a:ext cx="4286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 flipH="1" flipV="1">
            <a:off x="5965825" y="4606925"/>
            <a:ext cx="35718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 flipH="1" flipV="1">
            <a:off x="3786187" y="5143501"/>
            <a:ext cx="4286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 flipH="1" flipV="1">
            <a:off x="7001669" y="5142707"/>
            <a:ext cx="428625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 flipH="1" flipV="1">
            <a:off x="5930106" y="5142707"/>
            <a:ext cx="428625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786313" y="428625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786313" y="471487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72" name="Дуга 71"/>
          <p:cNvSpPr/>
          <p:nvPr/>
        </p:nvSpPr>
        <p:spPr>
          <a:xfrm rot="7526738">
            <a:off x="6168231" y="4514057"/>
            <a:ext cx="1050925" cy="954088"/>
          </a:xfrm>
          <a:prstGeom prst="arc">
            <a:avLst>
              <a:gd name="adj1" fmla="val 15539899"/>
              <a:gd name="adj2" fmla="val 183975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500813" y="457200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6" grpId="0"/>
      <p:bldP spid="28" grpId="0"/>
      <p:bldP spid="29" grpId="0" animBg="1"/>
      <p:bldP spid="49" grpId="0"/>
      <p:bldP spid="50" grpId="0"/>
      <p:bldP spid="69" grpId="0"/>
      <p:bldP spid="70" grpId="0"/>
      <p:bldP spid="72" grpId="0" animBg="1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 rot="2412343">
            <a:off x="2517775" y="4033838"/>
            <a:ext cx="1238250" cy="25003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 rot="15611085">
            <a:off x="1554956" y="3239295"/>
            <a:ext cx="1285875" cy="2500312"/>
          </a:xfrm>
          <a:prstGeom prst="ellipse">
            <a:avLst/>
          </a:prstGeom>
          <a:solidFill>
            <a:srgbClr val="4F2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 rot="18368196">
            <a:off x="1727200" y="1971675"/>
            <a:ext cx="1376363" cy="2500313"/>
          </a:xfrm>
          <a:prstGeom prst="ellipse">
            <a:avLst/>
          </a:prstGeom>
          <a:solidFill>
            <a:srgbClr val="34D8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9" name="Picture 4" descr="G:\КАРТИНКИ-РИСУНКИ\картинки\Люди\792a6cb89e8a0e31295f02c153499e75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72313" y="3214688"/>
            <a:ext cx="1643062" cy="3113087"/>
          </a:xfrm>
          <a:noFill/>
        </p:spPr>
      </p:pic>
      <p:sp>
        <p:nvSpPr>
          <p:cNvPr id="8" name="Овал 7"/>
          <p:cNvSpPr/>
          <p:nvPr/>
        </p:nvSpPr>
        <p:spPr>
          <a:xfrm rot="19885222">
            <a:off x="2662238" y="1296988"/>
            <a:ext cx="1284287" cy="2500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 rot="7312654">
            <a:off x="4402138" y="3598862"/>
            <a:ext cx="1284288" cy="25003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14688" y="3429000"/>
            <a:ext cx="1071562" cy="1000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Молния 13"/>
          <p:cNvSpPr/>
          <p:nvPr/>
        </p:nvSpPr>
        <p:spPr>
          <a:xfrm rot="10800000">
            <a:off x="4000500" y="4714875"/>
            <a:ext cx="642938" cy="1714500"/>
          </a:xfrm>
          <a:prstGeom prst="lightningBol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74" name="Рисунок 8" descr="d8843be771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000750"/>
            <a:ext cx="50720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Рисунок 8" descr="d8843be771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6000750"/>
            <a:ext cx="50720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 rot="14949217">
            <a:off x="2459634" y="1906307"/>
            <a:ext cx="147046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суммы и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остатка</a:t>
            </a:r>
          </a:p>
        </p:txBody>
      </p:sp>
      <p:sp>
        <p:nvSpPr>
          <p:cNvPr id="22" name="Прямоугольник 21"/>
          <p:cNvSpPr/>
          <p:nvPr/>
        </p:nvSpPr>
        <p:spPr>
          <a:xfrm rot="2202749">
            <a:off x="4317358" y="4429048"/>
            <a:ext cx="147046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слагаемого</a:t>
            </a:r>
          </a:p>
        </p:txBody>
      </p:sp>
      <p:sp>
        <p:nvSpPr>
          <p:cNvPr id="23" name="Прямоугольник 22"/>
          <p:cNvSpPr/>
          <p:nvPr/>
        </p:nvSpPr>
        <p:spPr>
          <a:xfrm rot="19028111">
            <a:off x="2261232" y="4919292"/>
            <a:ext cx="17672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уменьшаемого</a:t>
            </a:r>
          </a:p>
        </p:txBody>
      </p:sp>
      <p:sp>
        <p:nvSpPr>
          <p:cNvPr id="24" name="Прямоугольник 23"/>
          <p:cNvSpPr/>
          <p:nvPr/>
        </p:nvSpPr>
        <p:spPr>
          <a:xfrm rot="20754327">
            <a:off x="1291368" y="4112554"/>
            <a:ext cx="16096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нахождение 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вычитаемого</a:t>
            </a:r>
          </a:p>
        </p:txBody>
      </p:sp>
      <p:sp>
        <p:nvSpPr>
          <p:cNvPr id="25" name="Прямоугольник 24"/>
          <p:cNvSpPr/>
          <p:nvPr/>
        </p:nvSpPr>
        <p:spPr>
          <a:xfrm rot="2038805">
            <a:off x="1353469" y="2825214"/>
            <a:ext cx="192783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Простые задачи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сложение</a:t>
            </a: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вычитание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85786" y="357166"/>
            <a:ext cx="42175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Текстовые  задачи :</a:t>
            </a:r>
          </a:p>
        </p:txBody>
      </p:sp>
      <p:sp>
        <p:nvSpPr>
          <p:cNvPr id="30" name="Капля 29"/>
          <p:cNvSpPr/>
          <p:nvPr/>
        </p:nvSpPr>
        <p:spPr>
          <a:xfrm rot="19349690">
            <a:off x="1052513" y="5622925"/>
            <a:ext cx="608012" cy="612775"/>
          </a:xfrm>
          <a:prstGeom prst="teardrop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C0C9B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1428</Words>
  <Application>Microsoft Office PowerPoint</Application>
  <PresentationFormat>Экран (4:3)</PresentationFormat>
  <Paragraphs>289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Елена</cp:lastModifiedBy>
  <cp:revision>119</cp:revision>
  <dcterms:created xsi:type="dcterms:W3CDTF">2011-08-02T23:19:04Z</dcterms:created>
  <dcterms:modified xsi:type="dcterms:W3CDTF">2014-02-12T18:31:48Z</dcterms:modified>
</cp:coreProperties>
</file>