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7"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730081F-261C-461D-9CB0-367543F48FA7}" type="datetimeFigureOut">
              <a:rPr lang="ru-RU" smtClean="0"/>
              <a:t>28.10.2014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CA6297-3EA0-46F2-B334-8FA0C7256438}" type="slidenum">
              <a:rPr lang="ru-RU" smtClean="0"/>
              <a:t>‹#›</a:t>
            </a:fld>
            <a:endParaRPr lang="ru-RU"/>
          </a:p>
        </p:txBody>
      </p:sp>
    </p:spTree>
    <p:extLst>
      <p:ext uri="{BB962C8B-B14F-4D97-AF65-F5344CB8AC3E}">
        <p14:creationId xmlns:p14="http://schemas.microsoft.com/office/powerpoint/2010/main" val="358477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730081F-261C-461D-9CB0-367543F48FA7}" type="datetimeFigureOut">
              <a:rPr lang="ru-RU" smtClean="0"/>
              <a:t>28.10.2014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CA6297-3EA0-46F2-B334-8FA0C7256438}" type="slidenum">
              <a:rPr lang="ru-RU" smtClean="0"/>
              <a:t>‹#›</a:t>
            </a:fld>
            <a:endParaRPr lang="ru-RU"/>
          </a:p>
        </p:txBody>
      </p:sp>
    </p:spTree>
    <p:extLst>
      <p:ext uri="{BB962C8B-B14F-4D97-AF65-F5344CB8AC3E}">
        <p14:creationId xmlns:p14="http://schemas.microsoft.com/office/powerpoint/2010/main" val="326532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730081F-261C-461D-9CB0-367543F48FA7}" type="datetimeFigureOut">
              <a:rPr lang="ru-RU" smtClean="0"/>
              <a:t>28.10.2014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CA6297-3EA0-46F2-B334-8FA0C7256438}" type="slidenum">
              <a:rPr lang="ru-RU" smtClean="0"/>
              <a:t>‹#›</a:t>
            </a:fld>
            <a:endParaRPr lang="ru-RU"/>
          </a:p>
        </p:txBody>
      </p:sp>
    </p:spTree>
    <p:extLst>
      <p:ext uri="{BB962C8B-B14F-4D97-AF65-F5344CB8AC3E}">
        <p14:creationId xmlns:p14="http://schemas.microsoft.com/office/powerpoint/2010/main" val="2668295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730081F-261C-461D-9CB0-367543F48FA7}" type="datetimeFigureOut">
              <a:rPr lang="ru-RU" smtClean="0"/>
              <a:t>28.10.2014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CA6297-3EA0-46F2-B334-8FA0C7256438}" type="slidenum">
              <a:rPr lang="ru-RU" smtClean="0"/>
              <a:t>‹#›</a:t>
            </a:fld>
            <a:endParaRPr lang="ru-RU"/>
          </a:p>
        </p:txBody>
      </p:sp>
    </p:spTree>
    <p:extLst>
      <p:ext uri="{BB962C8B-B14F-4D97-AF65-F5344CB8AC3E}">
        <p14:creationId xmlns:p14="http://schemas.microsoft.com/office/powerpoint/2010/main" val="3968462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730081F-261C-461D-9CB0-367543F48FA7}" type="datetimeFigureOut">
              <a:rPr lang="ru-RU" smtClean="0"/>
              <a:t>28.10.2014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CA6297-3EA0-46F2-B334-8FA0C7256438}" type="slidenum">
              <a:rPr lang="ru-RU" smtClean="0"/>
              <a:t>‹#›</a:t>
            </a:fld>
            <a:endParaRPr lang="ru-RU"/>
          </a:p>
        </p:txBody>
      </p:sp>
    </p:spTree>
    <p:extLst>
      <p:ext uri="{BB962C8B-B14F-4D97-AF65-F5344CB8AC3E}">
        <p14:creationId xmlns:p14="http://schemas.microsoft.com/office/powerpoint/2010/main" val="734986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730081F-261C-461D-9CB0-367543F48FA7}" type="datetimeFigureOut">
              <a:rPr lang="ru-RU" smtClean="0"/>
              <a:t>28.10.2014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7CA6297-3EA0-46F2-B334-8FA0C7256438}" type="slidenum">
              <a:rPr lang="ru-RU" smtClean="0"/>
              <a:t>‹#›</a:t>
            </a:fld>
            <a:endParaRPr lang="ru-RU"/>
          </a:p>
        </p:txBody>
      </p:sp>
    </p:spTree>
    <p:extLst>
      <p:ext uri="{BB962C8B-B14F-4D97-AF65-F5344CB8AC3E}">
        <p14:creationId xmlns:p14="http://schemas.microsoft.com/office/powerpoint/2010/main" val="429893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730081F-261C-461D-9CB0-367543F48FA7}" type="datetimeFigureOut">
              <a:rPr lang="ru-RU" smtClean="0"/>
              <a:t>28.10.2014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7CA6297-3EA0-46F2-B334-8FA0C7256438}" type="slidenum">
              <a:rPr lang="ru-RU" smtClean="0"/>
              <a:t>‹#›</a:t>
            </a:fld>
            <a:endParaRPr lang="ru-RU"/>
          </a:p>
        </p:txBody>
      </p:sp>
    </p:spTree>
    <p:extLst>
      <p:ext uri="{BB962C8B-B14F-4D97-AF65-F5344CB8AC3E}">
        <p14:creationId xmlns:p14="http://schemas.microsoft.com/office/powerpoint/2010/main" val="2453327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730081F-261C-461D-9CB0-367543F48FA7}" type="datetimeFigureOut">
              <a:rPr lang="ru-RU" smtClean="0"/>
              <a:t>28.10.2014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7CA6297-3EA0-46F2-B334-8FA0C7256438}" type="slidenum">
              <a:rPr lang="ru-RU" smtClean="0"/>
              <a:t>‹#›</a:t>
            </a:fld>
            <a:endParaRPr lang="ru-RU"/>
          </a:p>
        </p:txBody>
      </p:sp>
    </p:spTree>
    <p:extLst>
      <p:ext uri="{BB962C8B-B14F-4D97-AF65-F5344CB8AC3E}">
        <p14:creationId xmlns:p14="http://schemas.microsoft.com/office/powerpoint/2010/main" val="2824440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730081F-261C-461D-9CB0-367543F48FA7}" type="datetimeFigureOut">
              <a:rPr lang="ru-RU" smtClean="0"/>
              <a:t>28.10.2014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7CA6297-3EA0-46F2-B334-8FA0C7256438}" type="slidenum">
              <a:rPr lang="ru-RU" smtClean="0"/>
              <a:t>‹#›</a:t>
            </a:fld>
            <a:endParaRPr lang="ru-RU"/>
          </a:p>
        </p:txBody>
      </p:sp>
    </p:spTree>
    <p:extLst>
      <p:ext uri="{BB962C8B-B14F-4D97-AF65-F5344CB8AC3E}">
        <p14:creationId xmlns:p14="http://schemas.microsoft.com/office/powerpoint/2010/main" val="721251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730081F-261C-461D-9CB0-367543F48FA7}" type="datetimeFigureOut">
              <a:rPr lang="ru-RU" smtClean="0"/>
              <a:t>28.10.2014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7CA6297-3EA0-46F2-B334-8FA0C7256438}" type="slidenum">
              <a:rPr lang="ru-RU" smtClean="0"/>
              <a:t>‹#›</a:t>
            </a:fld>
            <a:endParaRPr lang="ru-RU"/>
          </a:p>
        </p:txBody>
      </p:sp>
    </p:spTree>
    <p:extLst>
      <p:ext uri="{BB962C8B-B14F-4D97-AF65-F5344CB8AC3E}">
        <p14:creationId xmlns:p14="http://schemas.microsoft.com/office/powerpoint/2010/main" val="2063117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730081F-261C-461D-9CB0-367543F48FA7}" type="datetimeFigureOut">
              <a:rPr lang="ru-RU" smtClean="0"/>
              <a:t>28.10.2014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7CA6297-3EA0-46F2-B334-8FA0C7256438}" type="slidenum">
              <a:rPr lang="ru-RU" smtClean="0"/>
              <a:t>‹#›</a:t>
            </a:fld>
            <a:endParaRPr lang="ru-RU"/>
          </a:p>
        </p:txBody>
      </p:sp>
    </p:spTree>
    <p:extLst>
      <p:ext uri="{BB962C8B-B14F-4D97-AF65-F5344CB8AC3E}">
        <p14:creationId xmlns:p14="http://schemas.microsoft.com/office/powerpoint/2010/main" val="759263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30081F-261C-461D-9CB0-367543F48FA7}" type="datetimeFigureOut">
              <a:rPr lang="ru-RU" smtClean="0"/>
              <a:t>28.10.2014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CA6297-3EA0-46F2-B334-8FA0C7256438}" type="slidenum">
              <a:rPr lang="ru-RU" smtClean="0"/>
              <a:t>‹#›</a:t>
            </a:fld>
            <a:endParaRPr lang="ru-RU"/>
          </a:p>
        </p:txBody>
      </p:sp>
    </p:spTree>
    <p:extLst>
      <p:ext uri="{BB962C8B-B14F-4D97-AF65-F5344CB8AC3E}">
        <p14:creationId xmlns:p14="http://schemas.microsoft.com/office/powerpoint/2010/main" val="36924479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188640"/>
            <a:ext cx="7772400" cy="4248472"/>
          </a:xfrm>
        </p:spPr>
        <p:txBody>
          <a:bodyPr>
            <a:normAutofit/>
          </a:bodyPr>
          <a:lstStyle/>
          <a:p>
            <a:pPr algn="l"/>
            <a:r>
              <a:rPr lang="ru-RU" sz="1800" dirty="0" smtClean="0"/>
              <a:t>            </a:t>
            </a:r>
            <a:r>
              <a:rPr lang="ru-RU" sz="1800" b="1" dirty="0" smtClean="0"/>
              <a:t>Пояснительная записка к дидактической игре «Собери слово».</a:t>
            </a:r>
            <a:br>
              <a:rPr lang="ru-RU" sz="1800" b="1" dirty="0" smtClean="0"/>
            </a:br>
            <a:r>
              <a:rPr lang="ru-RU" sz="1800" dirty="0" smtClean="0"/>
              <a:t/>
            </a:r>
            <a:br>
              <a:rPr lang="ru-RU" sz="1800" dirty="0" smtClean="0"/>
            </a:br>
            <a:r>
              <a:rPr lang="ru-RU" sz="1800" dirty="0" smtClean="0"/>
              <a:t>Дидактическая игра «Собери слово» может быть использована на уроках </a:t>
            </a:r>
            <a:r>
              <a:rPr lang="ru-RU" sz="1800" dirty="0"/>
              <a:t>о</a:t>
            </a:r>
            <a:r>
              <a:rPr lang="ru-RU" sz="1800" dirty="0" smtClean="0"/>
              <a:t>бучения грамоте в 1 классе при изучении буквы «Б». </a:t>
            </a:r>
            <a:br>
              <a:rPr lang="ru-RU" sz="1800" dirty="0" smtClean="0"/>
            </a:br>
            <a:r>
              <a:rPr lang="ru-RU" sz="1800" dirty="0" smtClean="0"/>
              <a:t>Учитель распечатывает для каждого ученика </a:t>
            </a:r>
            <a:r>
              <a:rPr lang="ru-RU" sz="1800" smtClean="0"/>
              <a:t>оба слайда.</a:t>
            </a:r>
            <a:r>
              <a:rPr lang="ru-RU" sz="1800" dirty="0"/>
              <a:t/>
            </a:r>
            <a:br>
              <a:rPr lang="ru-RU" sz="1800" dirty="0"/>
            </a:br>
            <a:r>
              <a:rPr lang="ru-RU" sz="1800" b="1" i="1" dirty="0" smtClean="0"/>
              <a:t>Слайд1</a:t>
            </a:r>
            <a:r>
              <a:rPr lang="ru-RU" sz="1800" i="1" dirty="0" smtClean="0"/>
              <a:t>.</a:t>
            </a:r>
            <a:r>
              <a:rPr lang="ru-RU" sz="1800" dirty="0" smtClean="0"/>
              <a:t> Из первых букв слов, обозначающих изображения на картинках (</a:t>
            </a:r>
            <a:r>
              <a:rPr lang="ru-RU" sz="1800" u="sng" dirty="0" smtClean="0"/>
              <a:t>б</a:t>
            </a:r>
            <a:r>
              <a:rPr lang="ru-RU" sz="1800" dirty="0" smtClean="0"/>
              <a:t>аран, </a:t>
            </a:r>
            <a:r>
              <a:rPr lang="ru-RU" sz="1800" u="sng" dirty="0" smtClean="0"/>
              <a:t>а</a:t>
            </a:r>
            <a:r>
              <a:rPr lang="ru-RU" sz="1800" dirty="0" smtClean="0"/>
              <a:t>стра, </a:t>
            </a:r>
            <a:r>
              <a:rPr lang="ru-RU" sz="1800" u="sng" dirty="0" smtClean="0"/>
              <a:t>р</a:t>
            </a:r>
            <a:r>
              <a:rPr lang="ru-RU" sz="1800" dirty="0" smtClean="0"/>
              <a:t>емень, </a:t>
            </a:r>
            <a:r>
              <a:rPr lang="ru-RU" sz="1800" u="sng" dirty="0" smtClean="0"/>
              <a:t>т</a:t>
            </a:r>
            <a:r>
              <a:rPr lang="ru-RU" sz="1800" dirty="0" smtClean="0"/>
              <a:t>анк, </a:t>
            </a:r>
            <a:r>
              <a:rPr lang="ru-RU" sz="1800" u="sng" dirty="0" smtClean="0"/>
              <a:t>о</a:t>
            </a:r>
            <a:r>
              <a:rPr lang="ru-RU" sz="1800" dirty="0" smtClean="0"/>
              <a:t>кна)  учащиеся получают фамилию детской писательницы Агнии </a:t>
            </a:r>
            <a:r>
              <a:rPr lang="ru-RU" sz="1800" dirty="0" err="1" smtClean="0"/>
              <a:t>Барто</a:t>
            </a:r>
            <a:r>
              <a:rPr lang="ru-RU" sz="1800" dirty="0"/>
              <a:t> </a:t>
            </a:r>
            <a:r>
              <a:rPr lang="ru-RU" sz="1800" dirty="0" smtClean="0"/>
              <a:t>и записывают его в клеточки.</a:t>
            </a:r>
            <a:br>
              <a:rPr lang="ru-RU" sz="1800" dirty="0" smtClean="0"/>
            </a:br>
            <a:r>
              <a:rPr lang="ru-RU" sz="1800" dirty="0" smtClean="0"/>
              <a:t>Затем учащиеся прочитывают  отрывок из стихотворения </a:t>
            </a:r>
            <a:r>
              <a:rPr lang="ru-RU" sz="1800" dirty="0" err="1" smtClean="0"/>
              <a:t>А.Барто</a:t>
            </a:r>
            <a:r>
              <a:rPr lang="ru-RU" sz="1800" dirty="0" smtClean="0"/>
              <a:t> «Игрушки».</a:t>
            </a:r>
            <a:br>
              <a:rPr lang="ru-RU" sz="1800" dirty="0" smtClean="0"/>
            </a:br>
            <a:r>
              <a:rPr lang="ru-RU" sz="1800" b="1" i="1" dirty="0" smtClean="0"/>
              <a:t>Слайд2.</a:t>
            </a:r>
            <a:r>
              <a:rPr lang="ru-RU" sz="1800" dirty="0" smtClean="0"/>
              <a:t>  Аналогично учащиеся собирают слово  </a:t>
            </a:r>
            <a:r>
              <a:rPr lang="ru-RU" sz="1800" i="1" u="sng" dirty="0" smtClean="0"/>
              <a:t>болото. </a:t>
            </a:r>
            <a:r>
              <a:rPr lang="ru-RU" sz="1800" dirty="0"/>
              <a:t> </a:t>
            </a:r>
            <a:r>
              <a:rPr lang="ru-RU" sz="1800" dirty="0" smtClean="0"/>
              <a:t>Возможно провести лексическую работу со словом болото , вспомнить какие ягоды растут на болотах нашей республики Коми. В названиях каких ягод встречаются  звуки  [б] и  [ б</a:t>
            </a:r>
            <a:r>
              <a:rPr lang="en-US" sz="1800" dirty="0" smtClean="0"/>
              <a:t>`</a:t>
            </a:r>
            <a:r>
              <a:rPr lang="ru-RU" sz="1800" dirty="0" smtClean="0"/>
              <a:t>].</a:t>
            </a:r>
            <a:r>
              <a:rPr lang="en-US" sz="1800" dirty="0" smtClean="0"/>
              <a:t>  </a:t>
            </a:r>
            <a:r>
              <a:rPr lang="ru-RU" sz="1800" dirty="0" smtClean="0"/>
              <a:t>Например, брусника, голубика, боярышник и т.д.</a:t>
            </a:r>
            <a:endParaRPr lang="ru-RU" sz="1800" i="1" u="sng"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3979502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548664" y="908400"/>
            <a:ext cx="1149896" cy="722511"/>
          </a:xfrm>
        </p:spPr>
        <p:txBody>
          <a:bodyPr>
            <a:normAutofit fontScale="90000"/>
          </a:bodyPr>
          <a:lstStyle/>
          <a:p>
            <a:endParaRPr lang="ru-RU" dirty="0"/>
          </a:p>
        </p:txBody>
      </p:sp>
      <p:sp>
        <p:nvSpPr>
          <p:cNvPr id="3" name="Подзаголовок 2"/>
          <p:cNvSpPr>
            <a:spLocks noGrp="1"/>
          </p:cNvSpPr>
          <p:nvPr>
            <p:ph type="subTitle" idx="1"/>
          </p:nvPr>
        </p:nvSpPr>
        <p:spPr>
          <a:xfrm>
            <a:off x="9396536" y="2996952"/>
            <a:ext cx="2480320" cy="766936"/>
          </a:xfrm>
        </p:spPr>
        <p:txBody>
          <a:bodyPr/>
          <a:lstStyle/>
          <a:p>
            <a:endParaRPr lang="ru-RU" dirty="0"/>
          </a:p>
        </p:txBody>
      </p:sp>
      <p:pic>
        <p:nvPicPr>
          <p:cNvPr id="1026" name="Picture 2" descr="http://militarka.com/files/products/12_7.800x600w.jpg?598d63bd6ab89055d60eeae89af536b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72320" y="251998"/>
            <a:ext cx="1528490" cy="1152128"/>
          </a:xfrm>
          <a:prstGeom prst="rect">
            <a:avLst/>
          </a:prstGeom>
          <a:noFill/>
          <a:extLst>
            <a:ext uri="{909E8E84-426E-40DD-AFC4-6F175D3DCCD1}">
              <a14:hiddenFill xmlns:a14="http://schemas.microsoft.com/office/drawing/2010/main">
                <a:solidFill>
                  <a:srgbClr val="FFFFFF"/>
                </a:solidFill>
              </a14:hiddenFill>
            </a:ext>
          </a:extLst>
        </p:spPr>
      </p:pic>
      <p:pic>
        <p:nvPicPr>
          <p:cNvPr id="5" name="Рисунок 4" descr="http://liraclub.net/wp-content/uploads/baran.jpg"/>
          <p:cNvPicPr/>
          <p:nvPr/>
        </p:nvPicPr>
        <p:blipFill>
          <a:blip r:embed="rId3">
            <a:extLst>
              <a:ext uri="{28A0092B-C50C-407E-A947-70E740481C1C}">
                <a14:useLocalDpi xmlns:a14="http://schemas.microsoft.com/office/drawing/2010/main" val="0"/>
              </a:ext>
            </a:extLst>
          </a:blip>
          <a:srcRect/>
          <a:stretch>
            <a:fillRect/>
          </a:stretch>
        </p:blipFill>
        <p:spPr bwMode="auto">
          <a:xfrm>
            <a:off x="179512" y="176690"/>
            <a:ext cx="1584176" cy="1324463"/>
          </a:xfrm>
          <a:prstGeom prst="rect">
            <a:avLst/>
          </a:prstGeom>
          <a:noFill/>
          <a:ln>
            <a:noFill/>
          </a:ln>
        </p:spPr>
      </p:pic>
      <p:pic>
        <p:nvPicPr>
          <p:cNvPr id="1028" name="Picture 4" descr="http://us.123rf.com/450wm/viktoriya89/viktoriya891208/viktoriya89120800016/14886820-%D0%BE%D0%B4%D0%B8%D0%BD-%D1%80%D0%BE%D0%B7%D0%BE%D0%B2%D1%8B%D0%B9-%D0%B0%D1%81%D1%82%D1%80%D0%B0-%D0%BD%D0%B0-%D0%B1%D0%B5%D0%BB%D0%BE%D0%BC-%D1%84%D0%BE%D0%BD%D0%B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06306" y="1"/>
            <a:ext cx="1266014" cy="165612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pro-tank.ru/images/stories/blog/russkie-tanki/russkie-tanki-t-7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4951" y="176481"/>
            <a:ext cx="2205650" cy="122413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okna-modernspb.ru/images/stories/okna/3/xxx574654.jpe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51632" y="262149"/>
            <a:ext cx="1628258" cy="123900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79512" y="2780928"/>
            <a:ext cx="237566" cy="369332"/>
          </a:xfrm>
          <a:prstGeom prst="rect">
            <a:avLst/>
          </a:prstGeom>
          <a:noFill/>
        </p:spPr>
        <p:txBody>
          <a:bodyPr wrap="none" rtlCol="0">
            <a:spAutoFit/>
          </a:bodyPr>
          <a:lstStyle/>
          <a:p>
            <a:r>
              <a:rPr lang="ru-RU" dirty="0" smtClean="0"/>
              <a:t> </a:t>
            </a:r>
            <a:endParaRPr lang="ru-RU" dirty="0"/>
          </a:p>
        </p:txBody>
      </p:sp>
      <p:pic>
        <p:nvPicPr>
          <p:cNvPr id="1034" name="Picture 10" descr="http://img15.nnm.me/a/d/6/b/f/81e06cb1f64841cb0acf1273cc6.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74913" y="3501008"/>
            <a:ext cx="4893257" cy="326125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67617" y="4077072"/>
            <a:ext cx="3851385" cy="1569660"/>
          </a:xfrm>
          <a:prstGeom prst="rect">
            <a:avLst/>
          </a:prstGeom>
          <a:noFill/>
        </p:spPr>
        <p:txBody>
          <a:bodyPr wrap="square" rtlCol="0">
            <a:spAutoFit/>
          </a:bodyPr>
          <a:lstStyle/>
          <a:p>
            <a:r>
              <a:rPr lang="ru-RU" sz="2400" b="1" dirty="0" smtClean="0"/>
              <a:t>Уронили мишку на пол,</a:t>
            </a:r>
          </a:p>
          <a:p>
            <a:r>
              <a:rPr lang="ru-RU" sz="2400" b="1" dirty="0" smtClean="0"/>
              <a:t>Оторвали мишке лапу.</a:t>
            </a:r>
          </a:p>
          <a:p>
            <a:r>
              <a:rPr lang="ru-RU" sz="2400" b="1" dirty="0" smtClean="0"/>
              <a:t>Все равно его не брошу,</a:t>
            </a:r>
          </a:p>
          <a:p>
            <a:r>
              <a:rPr lang="ru-RU" sz="2400" b="1" dirty="0" smtClean="0"/>
              <a:t>Потому что он хороший.</a:t>
            </a:r>
            <a:endParaRPr lang="ru-RU" sz="2400" b="1" dirty="0"/>
          </a:p>
        </p:txBody>
      </p:sp>
      <p:sp>
        <p:nvSpPr>
          <p:cNvPr id="7" name="TextBox 6"/>
          <p:cNvSpPr txBox="1"/>
          <p:nvPr/>
        </p:nvSpPr>
        <p:spPr>
          <a:xfrm>
            <a:off x="211560" y="1547500"/>
            <a:ext cx="8280920" cy="369332"/>
          </a:xfrm>
          <a:prstGeom prst="rect">
            <a:avLst/>
          </a:prstGeom>
          <a:noFill/>
        </p:spPr>
        <p:txBody>
          <a:bodyPr wrap="square" rtlCol="0">
            <a:spAutoFit/>
          </a:bodyPr>
          <a:lstStyle/>
          <a:p>
            <a:r>
              <a:rPr lang="ru-RU" dirty="0" smtClean="0"/>
              <a:t>1                                      2                                  3                            4                                   5</a:t>
            </a:r>
            <a:endParaRPr lang="ru-RU" dirty="0"/>
          </a:p>
        </p:txBody>
      </p:sp>
      <p:graphicFrame>
        <p:nvGraphicFramePr>
          <p:cNvPr id="8" name="Таблица 7"/>
          <p:cNvGraphicFramePr>
            <a:graphicFrameLocks noGrp="1"/>
          </p:cNvGraphicFramePr>
          <p:nvPr>
            <p:extLst>
              <p:ext uri="{D42A27DB-BD31-4B8C-83A1-F6EECF244321}">
                <p14:modId xmlns:p14="http://schemas.microsoft.com/office/powerpoint/2010/main" val="875003288"/>
              </p:ext>
            </p:extLst>
          </p:nvPr>
        </p:nvGraphicFramePr>
        <p:xfrm>
          <a:off x="380553" y="2400782"/>
          <a:ext cx="6096000" cy="37084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endParaRPr lang="ru-RU" dirty="0"/>
                    </a:p>
                  </a:txBody>
                  <a:tcPr>
                    <a:solidFill>
                      <a:schemeClr val="bg1">
                        <a:lumMod val="85000"/>
                      </a:schemeClr>
                    </a:solidFill>
                  </a:tcPr>
                </a:tc>
                <a:tc>
                  <a:txBody>
                    <a:bodyPr/>
                    <a:lstStyle/>
                    <a:p>
                      <a:endParaRPr lang="ru-RU" dirty="0"/>
                    </a:p>
                  </a:txBody>
                  <a:tcPr>
                    <a:solidFill>
                      <a:schemeClr val="bg1">
                        <a:lumMod val="85000"/>
                      </a:schemeClr>
                    </a:solidFill>
                  </a:tcPr>
                </a:tc>
                <a:tc>
                  <a:txBody>
                    <a:bodyPr/>
                    <a:lstStyle/>
                    <a:p>
                      <a:endParaRPr lang="ru-RU" dirty="0"/>
                    </a:p>
                  </a:txBody>
                  <a:tcPr>
                    <a:solidFill>
                      <a:schemeClr val="bg1">
                        <a:lumMod val="85000"/>
                      </a:schemeClr>
                    </a:solidFill>
                  </a:tcPr>
                </a:tc>
                <a:tc>
                  <a:txBody>
                    <a:bodyPr/>
                    <a:lstStyle/>
                    <a:p>
                      <a:endParaRPr lang="ru-RU" dirty="0"/>
                    </a:p>
                  </a:txBody>
                  <a:tcPr>
                    <a:solidFill>
                      <a:schemeClr val="bg1">
                        <a:lumMod val="85000"/>
                      </a:schemeClr>
                    </a:solidFill>
                  </a:tcPr>
                </a:tc>
                <a:tc>
                  <a:txBody>
                    <a:bodyPr/>
                    <a:lstStyle/>
                    <a:p>
                      <a:endParaRPr lang="ru-RU" dirty="0"/>
                    </a:p>
                  </a:txBody>
                  <a:tcPr>
                    <a:solidFill>
                      <a:schemeClr val="bg1">
                        <a:lumMod val="85000"/>
                      </a:schemeClr>
                    </a:solidFill>
                  </a:tcPr>
                </a:tc>
              </a:tr>
            </a:tbl>
          </a:graphicData>
        </a:graphic>
      </p:graphicFrame>
      <p:sp>
        <p:nvSpPr>
          <p:cNvPr id="9" name="TextBox 8"/>
          <p:cNvSpPr txBox="1"/>
          <p:nvPr/>
        </p:nvSpPr>
        <p:spPr>
          <a:xfrm>
            <a:off x="417078" y="2781649"/>
            <a:ext cx="5904656" cy="369332"/>
          </a:xfrm>
          <a:prstGeom prst="rect">
            <a:avLst/>
          </a:prstGeom>
          <a:noFill/>
        </p:spPr>
        <p:txBody>
          <a:bodyPr wrap="square" rtlCol="0">
            <a:spAutoFit/>
          </a:bodyPr>
          <a:lstStyle/>
          <a:p>
            <a:r>
              <a:rPr lang="ru-RU" dirty="0" smtClean="0"/>
              <a:t>1                         2                       3                         4                 5</a:t>
            </a:r>
            <a:endParaRPr lang="ru-RU" dirty="0"/>
          </a:p>
        </p:txBody>
      </p:sp>
    </p:spTree>
    <p:extLst>
      <p:ext uri="{BB962C8B-B14F-4D97-AF65-F5344CB8AC3E}">
        <p14:creationId xmlns:p14="http://schemas.microsoft.com/office/powerpoint/2010/main" val="4100415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84568" y="0"/>
            <a:ext cx="1738536" cy="562074"/>
          </a:xfrm>
        </p:spPr>
        <p:txBody>
          <a:bodyPr>
            <a:normAutofit fontScale="90000"/>
          </a:bodyPr>
          <a:lstStyle/>
          <a:p>
            <a:endParaRPr lang="ru-RU" dirty="0"/>
          </a:p>
        </p:txBody>
      </p:sp>
      <p:graphicFrame>
        <p:nvGraphicFramePr>
          <p:cNvPr id="5" name="Объект 4"/>
          <p:cNvGraphicFramePr>
            <a:graphicFrameLocks noGrp="1"/>
          </p:cNvGraphicFramePr>
          <p:nvPr>
            <p:ph idx="1"/>
            <p:extLst>
              <p:ext uri="{D42A27DB-BD31-4B8C-83A1-F6EECF244321}">
                <p14:modId xmlns:p14="http://schemas.microsoft.com/office/powerpoint/2010/main" val="2643543034"/>
              </p:ext>
            </p:extLst>
          </p:nvPr>
        </p:nvGraphicFramePr>
        <p:xfrm>
          <a:off x="163814" y="2780928"/>
          <a:ext cx="6040698" cy="531098"/>
        </p:xfrm>
        <a:graphic>
          <a:graphicData uri="http://schemas.openxmlformats.org/drawingml/2006/table">
            <a:tbl>
              <a:tblPr firstRow="1" bandRow="1">
                <a:tableStyleId>{5C22544A-7EE6-4342-B048-85BDC9FD1C3A}</a:tableStyleId>
              </a:tblPr>
              <a:tblGrid>
                <a:gridCol w="1006783"/>
                <a:gridCol w="1006783"/>
                <a:gridCol w="1006783"/>
                <a:gridCol w="1006783"/>
                <a:gridCol w="1006783"/>
                <a:gridCol w="1006783"/>
              </a:tblGrid>
              <a:tr h="531098">
                <a:tc>
                  <a:txBody>
                    <a:bodyPr/>
                    <a:lstStyle/>
                    <a:p>
                      <a:endParaRPr lang="ru-RU" dirty="0"/>
                    </a:p>
                  </a:txBody>
                  <a:tcPr>
                    <a:solidFill>
                      <a:schemeClr val="bg1">
                        <a:lumMod val="85000"/>
                      </a:schemeClr>
                    </a:solidFill>
                  </a:tcPr>
                </a:tc>
                <a:tc>
                  <a:txBody>
                    <a:bodyPr/>
                    <a:lstStyle/>
                    <a:p>
                      <a:endParaRPr lang="ru-RU" dirty="0"/>
                    </a:p>
                  </a:txBody>
                  <a:tcPr>
                    <a:solidFill>
                      <a:schemeClr val="bg1">
                        <a:lumMod val="85000"/>
                      </a:schemeClr>
                    </a:solidFill>
                  </a:tcPr>
                </a:tc>
                <a:tc>
                  <a:txBody>
                    <a:bodyPr/>
                    <a:lstStyle/>
                    <a:p>
                      <a:endParaRPr lang="ru-RU" dirty="0"/>
                    </a:p>
                  </a:txBody>
                  <a:tcPr>
                    <a:solidFill>
                      <a:schemeClr val="bg1">
                        <a:lumMod val="85000"/>
                      </a:schemeClr>
                    </a:solidFill>
                  </a:tcPr>
                </a:tc>
                <a:tc>
                  <a:txBody>
                    <a:bodyPr/>
                    <a:lstStyle/>
                    <a:p>
                      <a:endParaRPr lang="ru-RU" dirty="0"/>
                    </a:p>
                  </a:txBody>
                  <a:tcPr>
                    <a:solidFill>
                      <a:schemeClr val="bg1">
                        <a:lumMod val="85000"/>
                      </a:schemeClr>
                    </a:solidFill>
                  </a:tcPr>
                </a:tc>
                <a:tc>
                  <a:txBody>
                    <a:bodyPr/>
                    <a:lstStyle/>
                    <a:p>
                      <a:endParaRPr lang="ru-RU" dirty="0"/>
                    </a:p>
                  </a:txBody>
                  <a:tcPr>
                    <a:solidFill>
                      <a:schemeClr val="bg1">
                        <a:lumMod val="85000"/>
                      </a:schemeClr>
                    </a:solidFill>
                  </a:tcPr>
                </a:tc>
                <a:tc>
                  <a:txBody>
                    <a:bodyPr/>
                    <a:lstStyle/>
                    <a:p>
                      <a:endParaRPr lang="ru-RU" dirty="0"/>
                    </a:p>
                  </a:txBody>
                  <a:tcPr>
                    <a:solidFill>
                      <a:schemeClr val="bg1">
                        <a:lumMod val="85000"/>
                      </a:schemeClr>
                    </a:solidFill>
                  </a:tcPr>
                </a:tc>
              </a:tr>
            </a:tbl>
          </a:graphicData>
        </a:graphic>
      </p:graphicFrame>
      <p:pic>
        <p:nvPicPr>
          <p:cNvPr id="2050" name="Picture 2" descr="http://www.ru.all.biz/img/ru/catalog/1292609.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3" y="171967"/>
            <a:ext cx="1208624" cy="120360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stihi.ru/pics/2014/08/31/151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1462898" y="254974"/>
            <a:ext cx="1404878" cy="105365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img0.liveinternet.ru/images/attach/c/4/87/720/87720202_70245593_b2d955df684ed3c9bedc4ac1e6c4cae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3718" y="195236"/>
            <a:ext cx="1180339" cy="1180339"/>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images.vector-images.com/clp/177387/clp3848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36116" y="212149"/>
            <a:ext cx="1089006" cy="108900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i.comp-ax.ru/u/94/7be17ca00811e29496a23d6f6b2996/-/%D1%82%D0%B5%D1%82%D1%80%D0%B0%D0%B4%D1%8C_%D0%A21203.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00624" y="112413"/>
            <a:ext cx="1072657" cy="1288477"/>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img-fotki.yandex.ru/get/6844/11206178.720/0_fc5b5_bb5d0b85_ori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60232" y="199875"/>
            <a:ext cx="2283661" cy="110667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95536" y="3458366"/>
            <a:ext cx="5876407" cy="369332"/>
          </a:xfrm>
          <a:prstGeom prst="rect">
            <a:avLst/>
          </a:prstGeom>
          <a:noFill/>
        </p:spPr>
        <p:txBody>
          <a:bodyPr wrap="square" rtlCol="0">
            <a:spAutoFit/>
          </a:bodyPr>
          <a:lstStyle/>
          <a:p>
            <a:r>
              <a:rPr lang="ru-RU" dirty="0" smtClean="0"/>
              <a:t>1                  2                  3               4                   5                  6</a:t>
            </a:r>
            <a:endParaRPr lang="ru-RU" dirty="0"/>
          </a:p>
        </p:txBody>
      </p:sp>
      <p:sp>
        <p:nvSpPr>
          <p:cNvPr id="7" name="TextBox 6"/>
          <p:cNvSpPr txBox="1"/>
          <p:nvPr/>
        </p:nvSpPr>
        <p:spPr>
          <a:xfrm>
            <a:off x="179513" y="1660158"/>
            <a:ext cx="8404341" cy="369332"/>
          </a:xfrm>
          <a:prstGeom prst="rect">
            <a:avLst/>
          </a:prstGeom>
          <a:noFill/>
        </p:spPr>
        <p:txBody>
          <a:bodyPr wrap="square" rtlCol="0">
            <a:spAutoFit/>
          </a:bodyPr>
          <a:lstStyle/>
          <a:p>
            <a:r>
              <a:rPr lang="ru-RU" dirty="0" smtClean="0"/>
              <a:t>      1                        2                         3                         4                     5                            6</a:t>
            </a:r>
            <a:endParaRPr lang="ru-RU" dirty="0"/>
          </a:p>
        </p:txBody>
      </p:sp>
    </p:spTree>
    <p:extLst>
      <p:ext uri="{BB962C8B-B14F-4D97-AF65-F5344CB8AC3E}">
        <p14:creationId xmlns:p14="http://schemas.microsoft.com/office/powerpoint/2010/main" val="641938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r>
              <a:rPr lang="ru-RU" dirty="0" smtClean="0"/>
              <a:t>Автор презентации: </a:t>
            </a:r>
          </a:p>
          <a:p>
            <a:pPr marL="0" indent="0" algn="ctr">
              <a:buNone/>
            </a:pPr>
            <a:r>
              <a:rPr lang="ru-RU" dirty="0" err="1" smtClean="0"/>
              <a:t>Ярушина</a:t>
            </a:r>
            <a:r>
              <a:rPr lang="ru-RU" dirty="0" smtClean="0"/>
              <a:t> </a:t>
            </a:r>
            <a:r>
              <a:rPr lang="ru-RU" dirty="0"/>
              <a:t>Т</a:t>
            </a:r>
            <a:r>
              <a:rPr lang="ru-RU" dirty="0" smtClean="0"/>
              <a:t>атьяна Ивановна, учитель начальных классов МОУ «СОШ №4» </a:t>
            </a:r>
            <a:r>
              <a:rPr lang="ru-RU" dirty="0" err="1" smtClean="0"/>
              <a:t>г.Печоры</a:t>
            </a:r>
            <a:r>
              <a:rPr lang="ru-RU" dirty="0" smtClean="0"/>
              <a:t> Республики Коми.</a:t>
            </a:r>
          </a:p>
          <a:p>
            <a:pPr marL="0" indent="0" algn="ctr">
              <a:buNone/>
            </a:pPr>
            <a:r>
              <a:rPr lang="ru-RU" dirty="0" smtClean="0"/>
              <a:t>2014 год.</a:t>
            </a:r>
          </a:p>
          <a:p>
            <a:pPr marL="0" indent="0" algn="ctr">
              <a:buNone/>
            </a:pPr>
            <a:r>
              <a:rPr lang="ru-RU" dirty="0" smtClean="0"/>
              <a:t>При создании работы использованы материалы интернета.</a:t>
            </a:r>
            <a:endParaRPr lang="ru-RU" dirty="0"/>
          </a:p>
        </p:txBody>
      </p:sp>
    </p:spTree>
    <p:extLst>
      <p:ext uri="{BB962C8B-B14F-4D97-AF65-F5344CB8AC3E}">
        <p14:creationId xmlns:p14="http://schemas.microsoft.com/office/powerpoint/2010/main" val="145211989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84</Words>
  <Application>Microsoft Office PowerPoint</Application>
  <PresentationFormat>Экран (4:3)</PresentationFormat>
  <Paragraphs>14</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Тема Office</vt:lpstr>
      <vt:lpstr>            Пояснительная записка к дидактической игре «Собери слово».  Дидактическая игра «Собери слово» может быть использована на уроках обучения грамоте в 1 классе при изучении буквы «Б».  Учитель распечатывает для каждого ученика оба слайда. Слайд1. Из первых букв слов, обозначающих изображения на картинках (баран, астра, ремень, танк, окна)  учащиеся получают фамилию детской писательницы Агнии Барто и записывают его в клеточки. Затем учащиеся прочитывают  отрывок из стихотворения А.Барто «Игрушки». Слайд2.  Аналогично учащиеся собирают слово  болото.  Возможно провести лексическую работу со словом болото , вспомнить какие ягоды растут на болотах нашей республики Коми. В названиях каких ягод встречаются  звуки  [б] и  [ б`].  Например, брусника, голубика, боярышник и т.д.</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5</cp:revision>
  <cp:lastPrinted>2014-10-28T19:23:14Z</cp:lastPrinted>
  <dcterms:created xsi:type="dcterms:W3CDTF">2014-10-28T18:18:27Z</dcterms:created>
  <dcterms:modified xsi:type="dcterms:W3CDTF">2014-10-28T19:57:12Z</dcterms:modified>
</cp:coreProperties>
</file>