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3" r:id="rId4"/>
    <p:sldId id="258" r:id="rId5"/>
    <p:sldId id="261" r:id="rId6"/>
    <p:sldId id="260" r:id="rId7"/>
    <p:sldId id="267" r:id="rId8"/>
    <p:sldId id="271" r:id="rId9"/>
    <p:sldId id="272" r:id="rId10"/>
    <p:sldId id="273" r:id="rId11"/>
    <p:sldId id="274" r:id="rId12"/>
    <p:sldId id="279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9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 custT="1"/>
      <dgm:spPr/>
      <dgm:t>
        <a:bodyPr/>
        <a:lstStyle/>
        <a:p>
          <a:r>
            <a:rPr lang="ru-RU" sz="2800" b="1" dirty="0" smtClean="0"/>
            <a:t>Социально-гигиенические</a:t>
          </a:r>
          <a:endParaRPr lang="en-US" sz="2800" b="1" i="0" dirty="0">
            <a:latin typeface="Segoe Print"/>
          </a:endParaRP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 custT="1"/>
      <dgm:spPr/>
      <dgm:t>
        <a:bodyPr/>
        <a:lstStyle/>
        <a:p>
          <a:r>
            <a:rPr lang="ru-RU" sz="2800" b="1" i="0" dirty="0" smtClean="0">
              <a:latin typeface="Segoe Print"/>
            </a:rPr>
            <a:t>Психолого-педагогические</a:t>
          </a:r>
          <a:endParaRPr lang="en-US" sz="2800" b="1" i="0" dirty="0">
            <a:latin typeface="Segoe Print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 custT="1"/>
      <dgm:spPr/>
      <dgm:t>
        <a:bodyPr/>
        <a:lstStyle/>
        <a:p>
          <a:r>
            <a:rPr lang="ru-RU" sz="2400" b="1" i="0" dirty="0" smtClean="0">
              <a:latin typeface="Segoe Print"/>
            </a:rPr>
            <a:t>Физкультурно-оздоровительные</a:t>
          </a:r>
          <a:endParaRPr lang="en-US" sz="2400" b="1" i="0" dirty="0">
            <a:latin typeface="Segoe Print"/>
          </a:endParaRP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 custT="1"/>
      <dgm:spPr/>
      <dgm:t>
        <a:bodyPr/>
        <a:lstStyle/>
        <a:p>
          <a:r>
            <a:rPr lang="ru-RU" sz="2400" b="1" i="0" dirty="0" smtClean="0">
              <a:latin typeface="Segoe Print"/>
            </a:rPr>
            <a:t>Образовательные</a:t>
          </a:r>
          <a:endParaRPr lang="en-US" sz="2400" b="1" i="0" dirty="0">
            <a:latin typeface="Segoe Print"/>
          </a:endParaRP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 custScaleX="126421" custScaleY="188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 custScaleX="128866" custScaleY="190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 custScaleX="130545" custScaleY="194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 custScaleX="131615" custScaleY="19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46838" y="15328"/>
          <a:ext cx="2900007" cy="25966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Социально-гигиенические</a:t>
          </a:r>
          <a:endParaRPr lang="en-US" sz="2800" b="1" i="0" kern="1200" dirty="0">
            <a:latin typeface="Segoe Print"/>
          </a:endParaRPr>
        </a:p>
      </dsp:txBody>
      <dsp:txXfrm>
        <a:off x="346838" y="15328"/>
        <a:ext cx="2900007" cy="2596663"/>
      </dsp:txXfrm>
    </dsp:sp>
    <dsp:sp modelId="{C593AB34-4B84-4F47-A09D-1663F9F71AFC}">
      <dsp:nvSpPr>
        <dsp:cNvPr id="0" name=""/>
        <dsp:cNvSpPr/>
      </dsp:nvSpPr>
      <dsp:spPr>
        <a:xfrm>
          <a:off x="3476239" y="670"/>
          <a:ext cx="2956094" cy="2625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Segoe Print"/>
            </a:rPr>
            <a:t>Психолого-педагогические</a:t>
          </a:r>
          <a:endParaRPr lang="en-US" sz="2800" b="1" i="0" kern="1200" dirty="0">
            <a:latin typeface="Segoe Print"/>
          </a:endParaRPr>
        </a:p>
      </dsp:txBody>
      <dsp:txXfrm>
        <a:off x="3476239" y="670"/>
        <a:ext cx="2956094" cy="2625979"/>
      </dsp:txXfrm>
    </dsp:sp>
    <dsp:sp modelId="{917D3CD9-BA5B-404E-931F-223BF970C99B}">
      <dsp:nvSpPr>
        <dsp:cNvPr id="0" name=""/>
        <dsp:cNvSpPr/>
      </dsp:nvSpPr>
      <dsp:spPr>
        <a:xfrm>
          <a:off x="268007" y="2856042"/>
          <a:ext cx="2994609" cy="2683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Segoe Print"/>
            </a:rPr>
            <a:t>Физкультурно-оздоровительные</a:t>
          </a:r>
          <a:endParaRPr lang="en-US" sz="2400" b="1" i="0" kern="1200" dirty="0">
            <a:latin typeface="Segoe Print"/>
          </a:endParaRPr>
        </a:p>
      </dsp:txBody>
      <dsp:txXfrm>
        <a:off x="268007" y="2856042"/>
        <a:ext cx="2994609" cy="2683772"/>
      </dsp:txXfrm>
    </dsp:sp>
    <dsp:sp modelId="{4F7EBD7D-DFCF-42D9-919C-E6E65091B79C}">
      <dsp:nvSpPr>
        <dsp:cNvPr id="0" name=""/>
        <dsp:cNvSpPr/>
      </dsp:nvSpPr>
      <dsp:spPr>
        <a:xfrm>
          <a:off x="3492009" y="2862683"/>
          <a:ext cx="3019154" cy="26704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Segoe Print"/>
            </a:rPr>
            <a:t>Образовательные</a:t>
          </a:r>
          <a:endParaRPr lang="en-US" sz="2400" b="1" i="0" kern="1200" dirty="0">
            <a:latin typeface="Segoe Print"/>
          </a:endParaRPr>
        </a:p>
      </dsp:txBody>
      <dsp:txXfrm>
        <a:off x="3492009" y="2862683"/>
        <a:ext cx="3019154" cy="267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17.01.2015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2290" y="1752599"/>
            <a:ext cx="7781323" cy="33081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Формирование </a:t>
            </a:r>
            <a:r>
              <a:rPr lang="ru-RU" b="1" dirty="0" err="1"/>
              <a:t>здоровьесберегающего</a:t>
            </a:r>
            <a:r>
              <a:rPr lang="ru-RU" b="1" dirty="0"/>
              <a:t> пространства</a:t>
            </a:r>
            <a:br>
              <a:rPr lang="ru-RU" b="1" dirty="0"/>
            </a:br>
            <a:r>
              <a:rPr lang="ru-RU" b="1" dirty="0" smtClean="0"/>
              <a:t>в группах </a:t>
            </a:r>
            <a:r>
              <a:rPr lang="ru-RU" b="1" dirty="0"/>
              <a:t>раннего возраста</a:t>
            </a:r>
            <a:r>
              <a:rPr lang="ru-RU" b="1" dirty="0" smtClean="0"/>
              <a:t>.</a:t>
            </a:r>
            <a:endParaRPr lang="ru-RU" sz="5400" b="1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422" y="4648200"/>
            <a:ext cx="10298749" cy="1295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  Закаливание. </a:t>
            </a:r>
            <a:endParaRPr lang="ru-RU" sz="3600" b="1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2050" name="Picture 2" descr="C:\Users\alexndrov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053913"/>
            <a:ext cx="4807043" cy="3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ndrov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15" y="1053913"/>
            <a:ext cx="4808444" cy="32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ndrov\Desktop\DSCF0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8" y="231574"/>
            <a:ext cx="3644954" cy="62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5945" y="504498"/>
            <a:ext cx="56125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/>
                <a:ea typeface="Calibri"/>
              </a:rPr>
              <a:t>Рациональное </a:t>
            </a:r>
            <a:r>
              <a:rPr lang="ru-RU" sz="3200" dirty="0">
                <a:latin typeface="Arial"/>
                <a:ea typeface="Calibri"/>
              </a:rPr>
              <a:t>использование и гармоничное сочетание </a:t>
            </a:r>
            <a:r>
              <a:rPr lang="ru-RU" sz="3200" dirty="0" err="1">
                <a:latin typeface="Arial"/>
                <a:ea typeface="Calibri"/>
              </a:rPr>
              <a:t>здоровьесберегающих</a:t>
            </a:r>
            <a:r>
              <a:rPr lang="ru-RU" sz="3200" dirty="0">
                <a:latin typeface="Arial"/>
                <a:ea typeface="Calibri"/>
              </a:rPr>
              <a:t> технологий </a:t>
            </a:r>
            <a:r>
              <a:rPr lang="ru-RU" sz="3200" dirty="0" smtClean="0">
                <a:latin typeface="Arial"/>
                <a:ea typeface="Calibri"/>
              </a:rPr>
              <a:t>и организации </a:t>
            </a:r>
            <a:r>
              <a:rPr lang="ru-RU" sz="3200" dirty="0" err="1" smtClean="0">
                <a:latin typeface="Arial"/>
                <a:ea typeface="Calibri"/>
              </a:rPr>
              <a:t>здоровьесберегающего</a:t>
            </a:r>
            <a:r>
              <a:rPr lang="ru-RU" sz="3200" dirty="0" smtClean="0">
                <a:latin typeface="Arial"/>
                <a:ea typeface="Calibri"/>
              </a:rPr>
              <a:t> пространства в </a:t>
            </a:r>
            <a:r>
              <a:rPr lang="ru-RU" sz="3200" dirty="0">
                <a:latin typeface="Arial"/>
                <a:ea typeface="Calibri"/>
              </a:rPr>
              <a:t>работе с детьми раннего возраста способствует уменьшению заболеваемости </a:t>
            </a:r>
            <a:r>
              <a:rPr lang="ru-RU" sz="3200" dirty="0" smtClean="0">
                <a:latin typeface="Arial"/>
                <a:ea typeface="Calibri"/>
              </a:rPr>
              <a:t>дошкольников.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2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68" y="1828800"/>
            <a:ext cx="6858002" cy="18288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8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309" y="614855"/>
            <a:ext cx="9459311" cy="591206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             В.А</a:t>
            </a:r>
            <a:r>
              <a:rPr lang="ru-RU" dirty="0"/>
              <a:t>. Сухомлинский.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sz="2700" dirty="0" smtClean="0"/>
              <a:t> </a:t>
            </a:r>
            <a:r>
              <a:rPr lang="ru-RU" sz="2700" dirty="0"/>
              <a:t>Особое значение в деятельности </a:t>
            </a:r>
            <a:r>
              <a:rPr lang="ru-RU" sz="2700" dirty="0" smtClean="0"/>
              <a:t>воспитателя, </a:t>
            </a:r>
            <a:r>
              <a:rPr lang="ru-RU" sz="2700" dirty="0"/>
              <a:t>по созданию </a:t>
            </a:r>
            <a:r>
              <a:rPr lang="ru-RU" sz="2700" dirty="0" err="1"/>
              <a:t>здоровьесберегающего</a:t>
            </a:r>
            <a:r>
              <a:rPr lang="ru-RU" sz="2700" dirty="0"/>
              <a:t> образовательного пространства в группе раннего </a:t>
            </a:r>
            <a:r>
              <a:rPr lang="ru-RU" sz="2700" dirty="0" smtClean="0"/>
              <a:t>возраста, придается:</a:t>
            </a:r>
            <a:endParaRPr lang="ru-RU" sz="27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Созданию </a:t>
            </a:r>
            <a:r>
              <a:rPr lang="ru-RU" sz="3200" dirty="0"/>
              <a:t>эмоционально благоприятной атмосферы в группе с опорой на малые фольклорные формы;</a:t>
            </a:r>
          </a:p>
          <a:p>
            <a:r>
              <a:rPr lang="ru-RU" sz="3200" dirty="0" smtClean="0"/>
              <a:t>Укреплению </a:t>
            </a:r>
            <a:r>
              <a:rPr lang="ru-RU" sz="3200" dirty="0"/>
              <a:t>связей с семьей, </a:t>
            </a:r>
            <a:r>
              <a:rPr lang="ru-RU" sz="3200" dirty="0" smtClean="0"/>
              <a:t>ориентированности </a:t>
            </a:r>
            <a:r>
              <a:rPr lang="ru-RU" sz="3200" dirty="0"/>
              <a:t>родителей на конструктивные, партнерские взаимоотношения с воспитателями.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9905" y="1403131"/>
            <a:ext cx="4461642" cy="3610303"/>
          </a:xfrm>
        </p:spPr>
        <p:txBody>
          <a:bodyPr/>
          <a:lstStyle/>
          <a:p>
            <a:pPr marL="0" indent="0">
              <a:buClr>
                <a:srgbClr val="9A5315"/>
              </a:buClr>
              <a:buNone/>
            </a:pPr>
            <a:r>
              <a:rPr lang="ru-RU" sz="2800" dirty="0" err="1"/>
              <a:t>Здоровьесберегающее</a:t>
            </a:r>
            <a:r>
              <a:rPr lang="ru-RU" sz="2800" dirty="0"/>
              <a:t> образовательное пространство  </a:t>
            </a:r>
            <a:r>
              <a:rPr lang="ru-RU" sz="2800" dirty="0" smtClean="0"/>
              <a:t>        рассматривается </a:t>
            </a:r>
            <a:r>
              <a:rPr lang="ru-RU" sz="2800" dirty="0"/>
              <a:t>как комплекс </a:t>
            </a:r>
            <a:r>
              <a:rPr lang="ru-RU" sz="2800" dirty="0" smtClean="0"/>
              <a:t>системных мер:</a:t>
            </a:r>
            <a:endParaRPr lang="ru-RU" sz="2800" dirty="0"/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434795"/>
              </p:ext>
            </p:extLst>
          </p:nvPr>
        </p:nvGraphicFramePr>
        <p:xfrm>
          <a:off x="4966138" y="551793"/>
          <a:ext cx="6779172" cy="55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64372" y="1198179"/>
            <a:ext cx="2033752" cy="45089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/>
              <a:t>НАПРАВЛЕНИЯ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28745" y="1198178"/>
            <a:ext cx="5249917" cy="10878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привитие культурно-гигиенических навыков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28743" y="2774731"/>
            <a:ext cx="5249917" cy="1119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спортивное направление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28745" y="4540469"/>
            <a:ext cx="5249917" cy="11666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абота с родителями</a:t>
            </a:r>
            <a:endParaRPr lang="ru-RU" sz="2000" b="1" dirty="0"/>
          </a:p>
        </p:txBody>
      </p: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 flipV="1">
            <a:off x="4698124" y="1742089"/>
            <a:ext cx="630621" cy="165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3" idx="1"/>
          </p:cNvCxnSpPr>
          <p:nvPr/>
        </p:nvCxnSpPr>
        <p:spPr>
          <a:xfrm>
            <a:off x="4698124" y="3334407"/>
            <a:ext cx="6306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98124" y="5123793"/>
            <a:ext cx="630619" cy="173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Умывание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Прием пищи</a:t>
            </a:r>
            <a:endParaRPr lang="ru-RU" sz="3600" b="1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26" name="Picture 2" descr="C:\Users\alexndr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85" y="989504"/>
            <a:ext cx="4896397" cy="32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27" name="Picture 3" descr="C:\Users\alexndrov\Desktop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1" y="989504"/>
            <a:ext cx="4896397" cy="32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Утренняя гимнастика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Игра с мячом</a:t>
            </a:r>
            <a:endParaRPr lang="ru-RU" sz="3600" b="1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050" name="Picture 2" descr="C:\Users\alexndrov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1" y="1052458"/>
            <a:ext cx="4802734" cy="32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2051" name="Picture 3" descr="C:\Users\alexndrov\Desktop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83" y="1052457"/>
            <a:ext cx="4801420" cy="32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422" y="4648200"/>
            <a:ext cx="10298749" cy="1295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Игры с мешочком с песком</a:t>
            </a:r>
            <a:endParaRPr lang="ru-RU" sz="3600" b="1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74" name="Picture 2" descr="C:\Users\alexndrov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30" y="1023115"/>
            <a:ext cx="4740827" cy="31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3075" name="Picture 3" descr="C:\Users\alexndrov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3" y="1023114"/>
            <a:ext cx="4740827" cy="31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422" y="4648200"/>
            <a:ext cx="10298749" cy="12954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  Закаливание. </a:t>
            </a:r>
            <a:endParaRPr lang="ru-RU" sz="3600" b="1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26" name="Picture 2" descr="C:\Users\alexndrov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6" y="1001433"/>
            <a:ext cx="4832423" cy="32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27" name="Picture 3" descr="C:\Users\alexndrov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68" y="1036637"/>
            <a:ext cx="4780042" cy="32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145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TS103431377</vt:lpstr>
      <vt:lpstr>Формирование здоровьесберегающего пространства в группах раннего возраста.</vt:lpstr>
      <vt:lpstr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                                                    В.А. Сухомлинский. </vt:lpstr>
      <vt:lpstr> Особое значение в деятельности воспитателя, по созданию здоровьесберегающего образовательного пространства в группе раннего возраста, придается: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2014-12-18T17:13:45Z</dcterms:created>
  <dcterms:modified xsi:type="dcterms:W3CDTF">2015-01-16T19:51:13Z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