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1" r:id="rId3"/>
    <p:sldId id="270" r:id="rId4"/>
    <p:sldId id="258" r:id="rId5"/>
    <p:sldId id="269" r:id="rId6"/>
    <p:sldId id="266" r:id="rId7"/>
    <p:sldId id="275" r:id="rId8"/>
    <p:sldId id="260" r:id="rId9"/>
    <p:sldId id="274" r:id="rId10"/>
    <p:sldId id="272" r:id="rId11"/>
    <p:sldId id="265" r:id="rId12"/>
    <p:sldId id="264" r:id="rId13"/>
    <p:sldId id="262" r:id="rId14"/>
    <p:sldId id="271" r:id="rId15"/>
    <p:sldId id="256" r:id="rId16"/>
    <p:sldId id="257" r:id="rId17"/>
    <p:sldId id="273" r:id="rId18"/>
    <p:sldId id="263" r:id="rId19"/>
    <p:sldId id="26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470DC-1F55-48CE-A5BB-4CCA92BA565F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64C95-E707-4603-8464-1A44E9F7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Сегодня мы отправимся в путешествие. Отгадайте на чем? Я стучу, стучу, стучу. Сто вагонов тащу.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Дне рождении,</a:t>
            </a:r>
            <a:r>
              <a:rPr lang="ru-RU" baseline="0" dirty="0" smtClean="0"/>
              <a:t> Чтобы было весело принято играть в разные игры. Поэтому всех госте приглашают поиграть…</a:t>
            </a:r>
            <a:r>
              <a:rPr lang="ru-RU" dirty="0" smtClean="0"/>
              <a:t>Откройте учебник стр. 38.</a:t>
            </a:r>
            <a:r>
              <a:rPr lang="ru-RU" baseline="0" dirty="0" smtClean="0"/>
              <a:t>  Что мы видим на верхней картинке? Девочка заблудилась. Что она кричит. Давайте прочитаем. А теперь поменяем буквы местами. Что получилось? Кто так кричит? Чтение задания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Следующая игра - Узнай букв.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Нарисуйте, у кого все получилось на уроке солнышко. Кто не смог</a:t>
            </a:r>
            <a:r>
              <a:rPr lang="ru-RU" baseline="0" dirty="0" smtClean="0"/>
              <a:t> справиться с заданиями – тучку, а те, кому было трудно, но они все-таки справились с заданием- солнышко и тучку.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Нарисуйте, у кого все получилось на уроке солнышко. Кто не смог</a:t>
            </a:r>
            <a:r>
              <a:rPr lang="ru-RU" baseline="0" dirty="0" smtClean="0"/>
              <a:t> справиться с заданиями – тучку, а </a:t>
            </a:r>
            <a:r>
              <a:rPr lang="ru-RU" baseline="0" smtClean="0"/>
              <a:t>те, кому </a:t>
            </a:r>
            <a:r>
              <a:rPr lang="ru-RU" baseline="0" dirty="0" smtClean="0"/>
              <a:t>было трудно, но они все-таки справились с заданием- солнышко и тучку.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рассаживаемся по вагонам, но смотрите мы едем не одни. Кто же к</a:t>
            </a:r>
            <a:r>
              <a:rPr lang="ru-RU" baseline="0" dirty="0" smtClean="0"/>
              <a:t> нам присоединился? (Ученики. Удав, улитка, утенок).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</a:t>
            </a:r>
            <a:r>
              <a:rPr lang="ru-RU" baseline="0" dirty="0" smtClean="0"/>
              <a:t> может подсказать, что общего в этих словах? Что вы можете рассказать нам о букве у? Докажите.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чтобы поезд поехал,</a:t>
            </a:r>
            <a:r>
              <a:rPr lang="ru-RU" baseline="0" dirty="0" smtClean="0"/>
              <a:t> мы должны поработать со схемой слова паровоз. ( определяем слоги и ставим ударение).  Проверяем. Наш поезд трогается с места медленно, затем быстрее….«</a:t>
            </a:r>
            <a:r>
              <a:rPr lang="ru-RU" dirty="0" smtClean="0"/>
              <a:t>Загудел  паровоз У-У-У и вагончики повез Чу-чу-чу. Чу-чу-чу! Я далеко укачу!!!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свободно идет через рот,</a:t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 препятствий разных,</a:t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 участвует, голос зовет,</a:t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Звук получается …(гласный)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Гласные тянутся в песенке звонкой,</a:t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 заплакать и закричать,</a:t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 в кроватке ребенка баюкать,</a:t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не желают скрипеть и ворчать.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день рождения все идут с подарками. Давайте</a:t>
            </a:r>
            <a:r>
              <a:rPr lang="ru-RU" baseline="0" dirty="0" smtClean="0"/>
              <a:t> попробуем распределить подарки к своему шарику. 	Как мы это сделаем. Кто догадался? (подвинуть подарки к шарику) А еще кто мне может назвать самый лучший подарок, особенно этот любят мамы. (цветы- составляем букет)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Давайте проведем разбор этого слова.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64C95-E707-4603-8464-1A44E9F7256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CA929-B3D1-49A9-A817-706B0435BA5A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64970-091B-4E14-923F-52BB449CD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5.gif"/><Relationship Id="rId10" Type="http://schemas.openxmlformats.org/officeDocument/2006/relationships/image" Target="../media/image19.jpeg"/><Relationship Id="rId4" Type="http://schemas.openxmlformats.org/officeDocument/2006/relationships/image" Target="../media/image14.gif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060848"/>
            <a:ext cx="70484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Гласные звуки и буквы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класс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4509120"/>
            <a:ext cx="243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Автор: Солоусова Ю.Б.</a:t>
            </a:r>
          </a:p>
          <a:p>
            <a:r>
              <a:rPr lang="ru-RU" b="1" dirty="0" smtClean="0"/>
              <a:t>ГОУ ШКОЛА № 429 </a:t>
            </a:r>
          </a:p>
          <a:p>
            <a:r>
              <a:rPr lang="ru-RU" b="1" dirty="0" smtClean="0"/>
              <a:t>им. </a:t>
            </a:r>
            <a:r>
              <a:rPr lang="ru-RU" b="1" dirty="0" err="1" smtClean="0"/>
              <a:t>М.Ю.Малофеева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pic>
        <p:nvPicPr>
          <p:cNvPr id="21509" name="Picture 5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60648"/>
            <a:ext cx="1080120" cy="3032644"/>
          </a:xfrm>
          <a:prstGeom prst="rect">
            <a:avLst/>
          </a:prstGeom>
          <a:noFill/>
        </p:spPr>
      </p:pic>
      <p:pic>
        <p:nvPicPr>
          <p:cNvPr id="21510" name="Picture 6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82045"/>
            <a:ext cx="1059929" cy="2975955"/>
          </a:xfrm>
          <a:prstGeom prst="rect">
            <a:avLst/>
          </a:prstGeom>
          <a:noFill/>
        </p:spPr>
      </p:pic>
      <p:pic>
        <p:nvPicPr>
          <p:cNvPr id="21511" name="Picture 7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987922" cy="2773781"/>
          </a:xfrm>
          <a:prstGeom prst="rect">
            <a:avLst/>
          </a:prstGeom>
          <a:noFill/>
        </p:spPr>
      </p:pic>
      <p:pic>
        <p:nvPicPr>
          <p:cNvPr id="13" name="Picture 6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21088"/>
            <a:ext cx="1059929" cy="2975955"/>
          </a:xfrm>
          <a:prstGeom prst="rect">
            <a:avLst/>
          </a:prstGeom>
          <a:noFill/>
        </p:spPr>
      </p:pic>
      <p:pic>
        <p:nvPicPr>
          <p:cNvPr id="14" name="Picture 6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96752"/>
            <a:ext cx="1059929" cy="297595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39552" y="620688"/>
            <a:ext cx="5040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1556792"/>
            <a:ext cx="5040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4581128"/>
            <a:ext cx="5040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4149080"/>
            <a:ext cx="5040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84368" y="476672"/>
            <a:ext cx="5040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7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00808"/>
            <a:ext cx="987922" cy="2773781"/>
          </a:xfrm>
          <a:prstGeom prst="rect">
            <a:avLst/>
          </a:prstGeom>
          <a:noFill/>
        </p:spPr>
      </p:pic>
      <p:pic>
        <p:nvPicPr>
          <p:cNvPr id="27" name="Picture 7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700808"/>
            <a:ext cx="987922" cy="2773781"/>
          </a:xfrm>
          <a:prstGeom prst="rect">
            <a:avLst/>
          </a:prstGeom>
          <a:noFill/>
        </p:spPr>
      </p:pic>
      <p:pic>
        <p:nvPicPr>
          <p:cNvPr id="29" name="Picture 7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987922" cy="2773781"/>
          </a:xfrm>
          <a:prstGeom prst="rect">
            <a:avLst/>
          </a:prstGeom>
          <a:noFill/>
        </p:spPr>
      </p:pic>
      <p:pic>
        <p:nvPicPr>
          <p:cNvPr id="30" name="Picture 7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284984"/>
            <a:ext cx="987922" cy="277378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99592" y="3717032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2339752" y="1916832"/>
            <a:ext cx="28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</a:t>
            </a:r>
            <a:endParaRPr lang="ru-RU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84168" y="184482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40352" y="3501008"/>
            <a:ext cx="36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pic>
        <p:nvPicPr>
          <p:cNvPr id="21506" name="Picture 2" descr="C:\Users\Пользователь\Desktop\моя\картиночки\Анимации2\cveta-11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97152"/>
            <a:ext cx="1476375" cy="1714500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esktop\моя\картиночки\Анимации2\фотогр\4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869582"/>
            <a:ext cx="1988418" cy="1988418"/>
          </a:xfrm>
          <a:prstGeom prst="rect">
            <a:avLst/>
          </a:prstGeom>
          <a:noFill/>
        </p:spPr>
      </p:pic>
      <p:pic>
        <p:nvPicPr>
          <p:cNvPr id="21509" name="Picture 5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260648"/>
            <a:ext cx="1080120" cy="3032644"/>
          </a:xfrm>
          <a:prstGeom prst="rect">
            <a:avLst/>
          </a:prstGeom>
          <a:noFill/>
        </p:spPr>
      </p:pic>
      <p:pic>
        <p:nvPicPr>
          <p:cNvPr id="21510" name="Picture 6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340768"/>
            <a:ext cx="1059929" cy="2975955"/>
          </a:xfrm>
          <a:prstGeom prst="rect">
            <a:avLst/>
          </a:prstGeom>
          <a:noFill/>
        </p:spPr>
      </p:pic>
      <p:pic>
        <p:nvPicPr>
          <p:cNvPr id="21511" name="Picture 7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987922" cy="2773781"/>
          </a:xfrm>
          <a:prstGeom prst="rect">
            <a:avLst/>
          </a:prstGeom>
          <a:noFill/>
        </p:spPr>
      </p:pic>
      <p:pic>
        <p:nvPicPr>
          <p:cNvPr id="13" name="Picture 6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268760"/>
            <a:ext cx="1059929" cy="2975955"/>
          </a:xfrm>
          <a:prstGeom prst="rect">
            <a:avLst/>
          </a:prstGeom>
          <a:noFill/>
        </p:spPr>
      </p:pic>
      <p:pic>
        <p:nvPicPr>
          <p:cNvPr id="14" name="Picture 6" descr="C:\Users\Пользователь\Desktop\моя\картиночки\Анимации2\фотогр\895525370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196752"/>
            <a:ext cx="1059929" cy="297595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7544" y="548680"/>
            <a:ext cx="5040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1556792"/>
            <a:ext cx="5040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1628800"/>
            <a:ext cx="5040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1700808"/>
            <a:ext cx="5040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84368" y="476672"/>
            <a:ext cx="5040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3" name="Picture 9" descr="http://im2-tub-ru.yandex.net/i?id=e20eafadc72d669cdd50013c5bfd417e-71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861048"/>
            <a:ext cx="1700188" cy="1723164"/>
          </a:xfrm>
          <a:prstGeom prst="rect">
            <a:avLst/>
          </a:prstGeom>
          <a:noFill/>
        </p:spPr>
      </p:pic>
      <p:pic>
        <p:nvPicPr>
          <p:cNvPr id="22" name="Picture 4" descr="C:\Users\Пользователь\Desktop\моя\картиночки\Анимации2\фотогр\115813298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437112"/>
            <a:ext cx="1931670" cy="1903263"/>
          </a:xfrm>
          <a:prstGeom prst="rect">
            <a:avLst/>
          </a:prstGeom>
          <a:noFill/>
        </p:spPr>
      </p:pic>
      <p:pic>
        <p:nvPicPr>
          <p:cNvPr id="21515" name="Picture 11" descr="C0UItAJNvMM.jpg - Просмотр картинки - Хостинг картинок и изображени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25144"/>
            <a:ext cx="1628180" cy="1776196"/>
          </a:xfrm>
          <a:prstGeom prst="rect">
            <a:avLst/>
          </a:prstGeom>
          <a:noFill/>
        </p:spPr>
      </p:pic>
      <p:pic>
        <p:nvPicPr>
          <p:cNvPr id="25" name="Picture 4" descr="C:\Users\Пользователь\Desktop\моя\картиночки\Анимации2\фотогр\115813298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437112"/>
            <a:ext cx="1931670" cy="1903263"/>
          </a:xfrm>
          <a:prstGeom prst="rect">
            <a:avLst/>
          </a:prstGeom>
          <a:noFill/>
        </p:spPr>
      </p:pic>
      <p:pic>
        <p:nvPicPr>
          <p:cNvPr id="26" name="Picture 3" descr="C:\Users\Пользователь\Desktop\моя\картиночки\Анимации2\фотогр\4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869582"/>
            <a:ext cx="1988418" cy="1988418"/>
          </a:xfrm>
          <a:prstGeom prst="rect">
            <a:avLst/>
          </a:prstGeom>
          <a:noFill/>
        </p:spPr>
      </p:pic>
      <p:pic>
        <p:nvPicPr>
          <p:cNvPr id="21517" name="Picture 13" descr="Какое число игрушек необходимо ребенку? Женский журнал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5229200"/>
            <a:ext cx="2137308" cy="1424872"/>
          </a:xfrm>
          <a:prstGeom prst="rect">
            <a:avLst/>
          </a:prstGeom>
          <a:noFill/>
        </p:spPr>
      </p:pic>
      <p:pic>
        <p:nvPicPr>
          <p:cNvPr id="28" name="Picture 13" descr="Какое число игрушек необходимо ребенку? Женский журнал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6692" y="5229200"/>
            <a:ext cx="2137308" cy="1424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моя\картиночки\Анимации2\cveta-11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12776"/>
            <a:ext cx="2952328" cy="3428510"/>
          </a:xfrm>
          <a:prstGeom prst="rect">
            <a:avLst/>
          </a:prstGeom>
          <a:noFill/>
        </p:spPr>
      </p:pic>
      <p:sp>
        <p:nvSpPr>
          <p:cNvPr id="7" name="Прямоугольный треугольник 6"/>
          <p:cNvSpPr/>
          <p:nvPr/>
        </p:nvSpPr>
        <p:spPr>
          <a:xfrm>
            <a:off x="2771800" y="5733256"/>
            <a:ext cx="1224136" cy="576064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2771800" y="5733256"/>
            <a:ext cx="1224136" cy="576064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3995936" y="5733256"/>
            <a:ext cx="1224136" cy="576064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3995936" y="5733256"/>
            <a:ext cx="1224136" cy="576064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5733256"/>
            <a:ext cx="576064" cy="57606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7727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07444" y="2153762"/>
            <a:ext cx="718555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среди этих букв  спрятанные слова: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 подчеркни их.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праоваоаоаудвлаопоруажыдвлпоршнллбаулпопррауоыл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орлолоуадплроршноуалдрплороауждыдлалорпшнуадлр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лпортбйъкщуалылоарааудрлрьёгкаудплрруадвыдпалрш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727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0330" y="2153762"/>
            <a:ext cx="787978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Найди среди этих букв  спрятанные слова: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 подчеркни их.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праоваоао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ау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двлаопор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уа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жыдвлпоршнллб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ау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лпопрр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ау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оыл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орлоло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уа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дплроршно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уа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лдрплоро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ау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ждыдлалорпшнуадлр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лпортбйъкщ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уа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лылоара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дрлрьёгк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дплрруадвыдпалрш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7727" cy="6858000"/>
          </a:xfrm>
          <a:prstGeom prst="rect">
            <a:avLst/>
          </a:prstGeom>
          <a:noFill/>
        </p:spPr>
      </p:pic>
      <p:pic>
        <p:nvPicPr>
          <p:cNvPr id="5" name="Picture 2" descr="какая буква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11072" t="11723" r="13127" b="11130"/>
          <a:stretch>
            <a:fillRect/>
          </a:stretch>
        </p:blipFill>
        <p:spPr bwMode="auto">
          <a:xfrm>
            <a:off x="1763713" y="1844675"/>
            <a:ext cx="2339975" cy="3022600"/>
          </a:xfrm>
          <a:prstGeom prst="rect">
            <a:avLst/>
          </a:prstGeom>
          <a:noFill/>
        </p:spPr>
      </p:pic>
      <p:pic>
        <p:nvPicPr>
          <p:cNvPr id="7" name="Picture 3" descr="а"/>
          <p:cNvPicPr>
            <a:picLocks noChangeAspect="1" noChangeArrowheads="1"/>
          </p:cNvPicPr>
          <p:nvPr/>
        </p:nvPicPr>
        <p:blipFill>
          <a:blip r:embed="rId5" cstate="print"/>
          <a:srcRect l="17026" r="12758"/>
          <a:stretch>
            <a:fillRect/>
          </a:stretch>
        </p:blipFill>
        <p:spPr bwMode="auto">
          <a:xfrm>
            <a:off x="5364163" y="1773238"/>
            <a:ext cx="2325687" cy="33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727" cy="6858000"/>
          </a:xfrm>
          <a:prstGeom prst="rect">
            <a:avLst/>
          </a:prstGeom>
          <a:noFill/>
        </p:spPr>
      </p:pic>
      <p:pic>
        <p:nvPicPr>
          <p:cNvPr id="8" name="Picture 2" descr="какая буква 4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900113" y="1916113"/>
            <a:ext cx="3889375" cy="2703512"/>
          </a:xfrm>
          <a:prstGeom prst="rect">
            <a:avLst/>
          </a:prstGeom>
          <a:noFill/>
        </p:spPr>
      </p:pic>
      <p:pic>
        <p:nvPicPr>
          <p:cNvPr id="9" name="Picture 3" descr="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2133600"/>
            <a:ext cx="2520950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37143" y="1589312"/>
            <a:ext cx="432753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этих словах гласные.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baseline="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4000" b="1" baseline="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000" b="1" baseline="0" dirty="0" smtClean="0">
                <a:latin typeface="Times New Roman" pitchFamily="18" charset="0"/>
                <a:cs typeface="Times New Roman" pitchFamily="18" charset="0"/>
              </a:rPr>
              <a:t> е т </a:t>
            </a:r>
            <a:r>
              <a:rPr lang="ru-RU" sz="4000" b="1" baseline="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b="1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о </a:t>
            </a:r>
            <a:r>
              <a:rPr kumimoji="0" lang="ru-RU" sz="40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ж е </a:t>
            </a:r>
            <a:r>
              <a:rPr kumimoji="0" lang="ru-RU" sz="40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о 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baseline="0" dirty="0" smtClean="0">
                <a:latin typeface="Times New Roman" pitchFamily="18" charset="0"/>
                <a:cs typeface="Times New Roman" pitchFamily="18" charset="0"/>
              </a:rPr>
              <a:t> е л </a:t>
            </a:r>
            <a:r>
              <a:rPr lang="ru-RU" sz="4000" b="1" baseline="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b="1" baseline="0" dirty="0" smtClean="0">
                <a:latin typeface="Times New Roman" pitchFamily="18" charset="0"/>
                <a:cs typeface="Times New Roman" pitchFamily="18" charset="0"/>
              </a:rPr>
              <a:t> с и </a:t>
            </a:r>
            <a:r>
              <a:rPr lang="ru-RU" sz="4000" b="1" baseline="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40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о 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baseline="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b="1" baseline="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baseline="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b="1" baseline="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0" dirty="0" smtClean="0">
                <a:latin typeface="Times New Roman" pitchFamily="18" charset="0"/>
                <a:cs typeface="Times New Roman" pitchFamily="18" charset="0"/>
              </a:rPr>
              <a:t> г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727" cy="6858000"/>
          </a:xfrm>
          <a:prstGeom prst="rect">
            <a:avLst/>
          </a:prstGeom>
          <a:noFill/>
        </p:spPr>
      </p:pic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7272808" cy="381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99367" y="1608476"/>
            <a:ext cx="7395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Возьми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жёлтый карандаш и закрась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 части рисунка, в которых ты видишь буквы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 получилось на уроке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моя\картиночки\фоторамки\1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84785"/>
            <a:ext cx="47625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556792"/>
            <a:ext cx="61744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Прозвенел уже звонок.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Сядьте тихо и неслышно,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 скорей начнём урок.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Будем мы читать, трудиться,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Ведь заданья нелегки.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Нам, друзья, нельзя лениться,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Так как мы </a:t>
            </a:r>
            <a:r>
              <a:rPr lang="ru-RU" sz="6600" b="1" u="sng" dirty="0" smtClean="0">
                <a:solidFill>
                  <a:srgbClr val="FF0000"/>
                </a:solidFill>
              </a:rPr>
              <a:t>ученики</a:t>
            </a:r>
            <a:r>
              <a:rPr lang="ru-RU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3bell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789040"/>
            <a:ext cx="2457400" cy="24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 получилось на уроке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36507" y="2967335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a6043c5b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954" y="214290"/>
            <a:ext cx="7054046" cy="6318069"/>
          </a:xfrm>
          <a:prstGeom prst="rect">
            <a:avLst/>
          </a:prstGeom>
        </p:spPr>
      </p:pic>
      <p:pic>
        <p:nvPicPr>
          <p:cNvPr id="5" name="Рисунок 4" descr="0f32bd9346b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3357562"/>
            <a:ext cx="2681272" cy="2714644"/>
          </a:xfrm>
          <a:prstGeom prst="rect">
            <a:avLst/>
          </a:prstGeom>
        </p:spPr>
      </p:pic>
      <p:pic>
        <p:nvPicPr>
          <p:cNvPr id="6" name="Рисунок 5" descr="c05d1b22a1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429000"/>
            <a:ext cx="2208489" cy="2821818"/>
          </a:xfrm>
          <a:prstGeom prst="rect">
            <a:avLst/>
          </a:prstGeom>
        </p:spPr>
      </p:pic>
      <p:pic>
        <p:nvPicPr>
          <p:cNvPr id="7" name="Рисунок 6" descr="d99df4126516.png"/>
          <p:cNvPicPr>
            <a:picLocks noChangeAspect="1"/>
          </p:cNvPicPr>
          <p:nvPr/>
        </p:nvPicPr>
        <p:blipFill>
          <a:blip r:embed="rId6" cstate="print">
            <a:lum bright="-20000" contrast="20000"/>
          </a:blip>
          <a:stretch>
            <a:fillRect/>
          </a:stretch>
        </p:blipFill>
        <p:spPr>
          <a:xfrm flipH="1">
            <a:off x="467544" y="4581128"/>
            <a:ext cx="2852466" cy="1428760"/>
          </a:xfrm>
          <a:prstGeom prst="rect">
            <a:avLst/>
          </a:prstGeom>
        </p:spPr>
      </p:pic>
      <p:pic>
        <p:nvPicPr>
          <p:cNvPr id="8" name="Рисунок 7" descr="a1116d97bd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924944"/>
            <a:ext cx="3428992" cy="3637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0751E-6 C 0.00052 -0.01018 0.00052 -0.02035 0.00156 -0.03052 C 0.00243 -0.03815 0.01042 -0.06705 0.01476 -0.07214 C 0.01996 -0.07815 0.02847 -0.08648 0.03437 -0.09179 C 0.03715 -0.09734 0.03854 -0.10729 0.04097 -0.11145 C 0.0474 -0.12255 0.0559 -0.12925 0.06562 -0.13318 C 0.06823 -0.13827 0.07378 -0.14937 0.07708 -0.15283 C 0.07847 -0.15445 0.0875 -0.157 0.08854 -0.15723 C 0.09462 -0.16902 0.08854 -0.15977 0.0967 -0.16601 C 0.10017 -0.16856 0.1066 -0.1748 0.1066 -0.1748 C 0.10937 -0.18636 0.10729 -0.17942 0.11476 -0.19445 C 0.11597 -0.197 0.11771 -0.19931 0.11962 -0.20093 C 0.12101 -0.20231 0.12465 -0.20301 0.12465 -0.20301 " pathEditMode="relative" ptsTypes="ffffffffffff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C 0.00243 -0.01782 0.00035 -0.03843 0.00816 -0.0537 C 0.01267 -0.07153 0.01597 -0.07176 0.02431 -0.08611 C 0.03438 -0.10347 0.02622 -0.09468 0.03559 -0.10324 C 0.03854 -0.11574 0.04462 -0.12569 0.04844 -0.13773 C 0.05174 -0.14861 0.05417 -0.15949 0.05816 -0.16991 C 0.06129 -0.18704 0.05729 -0.16991 0.06458 -0.18704 C 0.06806 -0.19514 0.06684 -0.19884 0.07431 -0.20208 C 0.08993 -0.2162 0.07726 -0.20648 0.11788 -0.20648 " pathEditMode="relative" ptsTypes="ffffffff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C 0.00052 -0.01296 -0.0007 -0.04977 0.00642 -0.06666 C 0.0085 -0.07152 0.01215 -0.075 0.01441 -0.07963 C 0.01962 -0.10555 0.0309 -0.11527 0.04184 -0.13541 C 0.04548 -0.14213 0.04653 -0.15 0.05 -0.15694 C 0.0526 -0.17152 0.05521 -0.16458 0.05955 -0.17639 C 0.06024 -0.17847 0.05989 -0.18148 0.06128 -0.18287 C 0.06441 -0.18611 0.06892 -0.18541 0.07257 -0.18703 C 0.07743 -0.18588 0.08333 -0.18727 0.08698 -0.18287 C 0.08993 -0.17939 0.09357 -0.1699 0.09357 -0.1699 C 0.09653 -0.15787 0.09635 -0.14398 0.10798 -0.14398 " pathEditMode="relative" ptsTypes="ffffffffff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92593E-6 C 0.0033 -0.00279 0.00851 -0.00371 0.00972 -0.00857 C 0.01111 -0.01436 0.01458 -0.02593 0.01771 -0.0301 C 0.02448 -0.03913 0.0316 -0.04052 0.03715 -0.05163 C 0.03837 -0.05649 0.03854 -0.06204 0.04028 -0.06667 C 0.04444 -0.07779 0.05139 -0.0882 0.05642 -0.09885 C 0.05851 -0.10325 0.0625 -0.10579 0.06614 -0.10742 C 0.06944 -0.1088 0.07587 -0.11181 0.07587 -0.11181 C 0.08108 -0.11876 0.08802 -0.12385 0.09514 -0.12686 C 0.09948 -0.13542 0.10226 -0.13704 0.10972 -0.13982 C 0.1158 -0.14792 0.11892 -0.15718 0.12587 -0.16343 C 0.12674 -0.16829 0.12951 -0.18774 0.13229 -0.19144 C 0.13403 -0.19376 0.13663 -0.19399 0.13871 -0.19561 C 0.15156 -0.20533 0.1526 -0.20417 0.16771 -0.20417 " pathEditMode="relative" ptsTypes="fffffffffffff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7727" cy="6858000"/>
          </a:xfrm>
          <a:prstGeom prst="rect">
            <a:avLst/>
          </a:prstGeom>
          <a:noFill/>
        </p:spPr>
      </p:pic>
      <p:pic>
        <p:nvPicPr>
          <p:cNvPr id="5" name="Рисунок 4" descr="c05d1b22a1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429000"/>
            <a:ext cx="1656184" cy="2116130"/>
          </a:xfrm>
          <a:prstGeom prst="rect">
            <a:avLst/>
          </a:prstGeom>
        </p:spPr>
      </p:pic>
      <p:pic>
        <p:nvPicPr>
          <p:cNvPr id="6" name="Рисунок 5" descr="d99df4126516.png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tretch>
            <a:fillRect/>
          </a:stretch>
        </p:blipFill>
        <p:spPr>
          <a:xfrm flipH="1">
            <a:off x="4499992" y="4509120"/>
            <a:ext cx="2277421" cy="1140728"/>
          </a:xfrm>
          <a:prstGeom prst="rect">
            <a:avLst/>
          </a:prstGeom>
        </p:spPr>
      </p:pic>
      <p:pic>
        <p:nvPicPr>
          <p:cNvPr id="8" name="Рисунок 7" descr="a1116d97bd0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0584" y="1628800"/>
            <a:ext cx="2673416" cy="2835731"/>
          </a:xfrm>
          <a:prstGeom prst="rect">
            <a:avLst/>
          </a:prstGeom>
        </p:spPr>
      </p:pic>
      <p:pic>
        <p:nvPicPr>
          <p:cNvPr id="9" name="Рисунок 8" descr="0f32bd9346b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844824"/>
            <a:ext cx="1944216" cy="19684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79912" y="1772816"/>
            <a:ext cx="15841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pic>
        <p:nvPicPr>
          <p:cNvPr id="5" name="Рисунок 4" descr="59a6043c5b0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556792"/>
            <a:ext cx="4320480" cy="3869707"/>
          </a:xfrm>
          <a:prstGeom prst="rect">
            <a:avLst/>
          </a:prstGeom>
        </p:spPr>
      </p:pic>
      <p:sp>
        <p:nvSpPr>
          <p:cNvPr id="8" name="Прямоугольный треугольник 7"/>
          <p:cNvSpPr/>
          <p:nvPr/>
        </p:nvSpPr>
        <p:spPr>
          <a:xfrm>
            <a:off x="1691680" y="5877272"/>
            <a:ext cx="1224136" cy="5760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1691680" y="5877272"/>
            <a:ext cx="1224136" cy="57606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4139952" y="5877272"/>
            <a:ext cx="1224136" cy="5760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2915816" y="5877272"/>
            <a:ext cx="1224136" cy="5760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2915816" y="5877272"/>
            <a:ext cx="1224136" cy="57606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4139952" y="5877272"/>
            <a:ext cx="1224136" cy="57606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1691680" y="5877272"/>
            <a:ext cx="1224136" cy="576064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139952" y="5877272"/>
            <a:ext cx="1224136" cy="576064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2915816" y="5877272"/>
            <a:ext cx="1224136" cy="576064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1691680" y="5877272"/>
            <a:ext cx="1224136" cy="576064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2915816" y="5877272"/>
            <a:ext cx="1224136" cy="576064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4139952" y="5877272"/>
            <a:ext cx="1224136" cy="576064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5877272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5877272"/>
            <a:ext cx="576064" cy="57606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24128" y="2780928"/>
            <a:ext cx="196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У-У-У!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3861048"/>
            <a:ext cx="30476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Чу-чу-чу.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Чу-чу-чу!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92080" y="1700808"/>
            <a:ext cx="2827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Чу-чу-чу.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628800"/>
            <a:ext cx="65759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Гласные </a:t>
            </a:r>
          </a:p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звуки и буквы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dbcbf9e74b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268760"/>
            <a:ext cx="1603181" cy="2192678"/>
          </a:xfrm>
          <a:prstGeom prst="rect">
            <a:avLst/>
          </a:prstGeom>
        </p:spPr>
      </p:pic>
      <p:pic>
        <p:nvPicPr>
          <p:cNvPr id="7" name="Рисунок 6" descr="dbcbf9e74b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092280" y="1340768"/>
            <a:ext cx="1455550" cy="2233220"/>
          </a:xfrm>
          <a:prstGeom prst="rect">
            <a:avLst/>
          </a:prstGeom>
        </p:spPr>
      </p:pic>
      <p:pic>
        <p:nvPicPr>
          <p:cNvPr id="8" name="Рисунок 7" descr="holiday4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005064"/>
            <a:ext cx="2446781" cy="259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27" y="0"/>
            <a:ext cx="915772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628800"/>
            <a:ext cx="65759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Гласные </a:t>
            </a:r>
          </a:p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звуки и буквы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dbcbf9e74b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268760"/>
            <a:ext cx="1603181" cy="2192678"/>
          </a:xfrm>
          <a:prstGeom prst="rect">
            <a:avLst/>
          </a:prstGeom>
        </p:spPr>
      </p:pic>
      <p:pic>
        <p:nvPicPr>
          <p:cNvPr id="7" name="Рисунок 6" descr="dbcbf9e74b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092280" y="1340768"/>
            <a:ext cx="1455550" cy="22332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35696" y="4077072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Воздух свободно идет через рот,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Нет препятствий разных,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Голос участвует, голос зовет,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Звук получается </a:t>
            </a:r>
            <a:r>
              <a:rPr lang="ru-RU" sz="2800" b="1" dirty="0" smtClean="0">
                <a:solidFill>
                  <a:srgbClr val="7030A0"/>
                </a:solidFill>
              </a:rPr>
              <a:t>…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34783" y="5445224"/>
            <a:ext cx="271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Гласный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моя\ФОН ПРЕЗЕНТ\0_7b620_ad65697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72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1484784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Скольно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гласных звуков в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русском языке?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755576" y="2708920"/>
            <a:ext cx="1116013" cy="906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[а]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907704" y="3933056"/>
            <a:ext cx="1044575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[о]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3635896" y="2708920"/>
            <a:ext cx="10810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[у]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859338" y="4005263"/>
            <a:ext cx="11525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[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ы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]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6228184" y="2708920"/>
            <a:ext cx="10080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[и]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7380312" y="4005064"/>
            <a:ext cx="10795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[э]</a:t>
            </a: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275856" y="5589240"/>
            <a:ext cx="2619375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Шесть.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WordArt 6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045075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Сколько гласных букв в </a:t>
            </a:r>
          </a:p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русском языке?</a:t>
            </a:r>
          </a:p>
        </p:txBody>
      </p:sp>
      <p:sp>
        <p:nvSpPr>
          <p:cNvPr id="82951" name="WordArt 7"/>
          <p:cNvSpPr>
            <a:spLocks noChangeArrowheads="1" noChangeShapeType="1" noTextEdit="1"/>
          </p:cNvSpPr>
          <p:nvPr/>
        </p:nvSpPr>
        <p:spPr bwMode="auto">
          <a:xfrm>
            <a:off x="1043608" y="2204864"/>
            <a:ext cx="649287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82952" name="WordArt 8"/>
          <p:cNvSpPr>
            <a:spLocks noChangeArrowheads="1" noChangeShapeType="1" noTextEdit="1"/>
          </p:cNvSpPr>
          <p:nvPr/>
        </p:nvSpPr>
        <p:spPr bwMode="auto">
          <a:xfrm>
            <a:off x="971550" y="3716338"/>
            <a:ext cx="5762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82953" name="WordArt 9"/>
          <p:cNvSpPr>
            <a:spLocks noChangeArrowheads="1" noChangeShapeType="1" noTextEdit="1"/>
          </p:cNvSpPr>
          <p:nvPr/>
        </p:nvSpPr>
        <p:spPr bwMode="auto">
          <a:xfrm>
            <a:off x="2555875" y="2205038"/>
            <a:ext cx="560388" cy="906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82954" name="WordArt 10"/>
          <p:cNvSpPr>
            <a:spLocks noChangeArrowheads="1" noChangeShapeType="1" noTextEdit="1"/>
          </p:cNvSpPr>
          <p:nvPr/>
        </p:nvSpPr>
        <p:spPr bwMode="auto">
          <a:xfrm>
            <a:off x="2484438" y="3429000"/>
            <a:ext cx="6477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ё</a:t>
            </a:r>
          </a:p>
        </p:txBody>
      </p:sp>
      <p:sp>
        <p:nvSpPr>
          <p:cNvPr id="82955" name="WordArt 11"/>
          <p:cNvSpPr>
            <a:spLocks noChangeArrowheads="1" noChangeShapeType="1" noTextEdit="1"/>
          </p:cNvSpPr>
          <p:nvPr/>
        </p:nvSpPr>
        <p:spPr bwMode="auto">
          <a:xfrm>
            <a:off x="5148263" y="2276475"/>
            <a:ext cx="614362" cy="83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82956" name="WordArt 12"/>
          <p:cNvSpPr>
            <a:spLocks noChangeArrowheads="1" noChangeShapeType="1" noTextEdit="1"/>
          </p:cNvSpPr>
          <p:nvPr/>
        </p:nvSpPr>
        <p:spPr bwMode="auto">
          <a:xfrm>
            <a:off x="5148263" y="3573463"/>
            <a:ext cx="7191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82957" name="WordArt 13"/>
          <p:cNvSpPr>
            <a:spLocks noChangeArrowheads="1" noChangeShapeType="1" noTextEdit="1"/>
          </p:cNvSpPr>
          <p:nvPr/>
        </p:nvSpPr>
        <p:spPr bwMode="auto">
          <a:xfrm>
            <a:off x="6227763" y="2276475"/>
            <a:ext cx="6492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82958" name="WordArt 14"/>
          <p:cNvSpPr>
            <a:spLocks noChangeArrowheads="1" noChangeShapeType="1" noTextEdit="1"/>
          </p:cNvSpPr>
          <p:nvPr/>
        </p:nvSpPr>
        <p:spPr bwMode="auto">
          <a:xfrm>
            <a:off x="6300788" y="3644900"/>
            <a:ext cx="5032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82959" name="WordArt 15"/>
          <p:cNvSpPr>
            <a:spLocks noChangeArrowheads="1" noChangeShapeType="1" noTextEdit="1"/>
          </p:cNvSpPr>
          <p:nvPr/>
        </p:nvSpPr>
        <p:spPr bwMode="auto">
          <a:xfrm>
            <a:off x="3924300" y="2276475"/>
            <a:ext cx="5762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э</a:t>
            </a:r>
          </a:p>
        </p:txBody>
      </p:sp>
      <p:sp>
        <p:nvSpPr>
          <p:cNvPr id="82960" name="WordArt 16"/>
          <p:cNvSpPr>
            <a:spLocks noChangeArrowheads="1" noChangeShapeType="1" noTextEdit="1"/>
          </p:cNvSpPr>
          <p:nvPr/>
        </p:nvSpPr>
        <p:spPr bwMode="auto">
          <a:xfrm>
            <a:off x="3924300" y="3716338"/>
            <a:ext cx="6477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е</a:t>
            </a:r>
          </a:p>
        </p:txBody>
      </p:sp>
      <p:pic>
        <p:nvPicPr>
          <p:cNvPr id="82962" name="Picture 18" descr="mer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563" y="4437063"/>
            <a:ext cx="2068512" cy="216058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87824" y="4941168"/>
            <a:ext cx="2280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  <p:bldP spid="82951" grpId="0" animBg="1"/>
      <p:bldP spid="82952" grpId="0" animBg="1"/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 animBg="1"/>
      <p:bldP spid="82959" grpId="0" animBg="1"/>
      <p:bldP spid="829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521</Words>
  <Application>Microsoft Office PowerPoint</Application>
  <PresentationFormat>Экран (4:3)</PresentationFormat>
  <Paragraphs>109</Paragraphs>
  <Slides>20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Все получилось на уроке </vt:lpstr>
      <vt:lpstr>Все получилось на уроке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44</cp:revision>
  <dcterms:created xsi:type="dcterms:W3CDTF">2014-09-23T16:32:47Z</dcterms:created>
  <dcterms:modified xsi:type="dcterms:W3CDTF">2014-09-24T19:17:34Z</dcterms:modified>
</cp:coreProperties>
</file>