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76" r:id="rId6"/>
    <p:sldId id="259" r:id="rId7"/>
    <p:sldId id="265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63" r:id="rId16"/>
    <p:sldId id="266" r:id="rId17"/>
    <p:sldId id="267" r:id="rId18"/>
    <p:sldId id="268" r:id="rId19"/>
    <p:sldId id="269" r:id="rId20"/>
    <p:sldId id="261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36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accent1">
              <a:alpha val="0"/>
            </a:schemeClr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7158" y="857232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 уроку по технологии «Развитие критического мышления у младших школьников на уроках чтения и письма»</a:t>
            </a:r>
          </a:p>
          <a:p>
            <a:endParaRPr lang="ru-RU" sz="3200" dirty="0" smtClean="0"/>
          </a:p>
          <a:p>
            <a:pPr algn="ctr"/>
            <a:r>
              <a:rPr lang="ru-RU" sz="3200" u="sng" dirty="0" smtClean="0"/>
              <a:t>Тема</a:t>
            </a:r>
            <a:r>
              <a:rPr lang="ru-RU" sz="3200" dirty="0" smtClean="0"/>
              <a:t>:</a:t>
            </a:r>
            <a:r>
              <a:rPr lang="ru-RU" sz="3600" dirty="0" smtClean="0"/>
              <a:t> </a:t>
            </a:r>
            <a:r>
              <a:rPr lang="ru-RU" sz="3600" b="1" dirty="0" smtClean="0"/>
              <a:t>«Многозначное слово ЯЗЫК. Творческое исследование»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200" dirty="0" smtClean="0"/>
              <a:t>Составлен учителем ГБОУ школа №495 Московского района Санкт-Петербурга</a:t>
            </a:r>
          </a:p>
          <a:p>
            <a:pPr algn="ctr"/>
            <a:r>
              <a:rPr lang="ru-RU" sz="3600" b="1" i="1" dirty="0" smtClean="0"/>
              <a:t>Макаровой Верой Егоровной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368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Notebook\Pictures\ф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42"/>
            <a:ext cx="3857620" cy="29484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48" y="500042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Поиграем в волшебников</a:t>
            </a:r>
          </a:p>
          <a:p>
            <a:endParaRPr lang="ru-RU" sz="3600" i="1" dirty="0" smtClean="0"/>
          </a:p>
          <a:p>
            <a:endParaRPr lang="ru-RU" sz="3600" i="1" dirty="0" smtClean="0"/>
          </a:p>
          <a:p>
            <a:endParaRPr lang="ru-RU" sz="3600" i="1" dirty="0" smtClean="0"/>
          </a:p>
          <a:p>
            <a:endParaRPr lang="ru-RU" sz="3600" i="1" dirty="0" smtClean="0"/>
          </a:p>
          <a:p>
            <a:r>
              <a:rPr lang="ru-RU" sz="3600" dirty="0" smtClean="0"/>
              <a:t>- Образуй новые слова</a:t>
            </a:r>
          </a:p>
          <a:p>
            <a:r>
              <a:rPr lang="ru-RU" sz="3600" dirty="0" smtClean="0"/>
              <a:t>  от слова </a:t>
            </a:r>
            <a:r>
              <a:rPr lang="ru-RU" sz="3600" b="1" dirty="0" smtClean="0"/>
              <a:t>ЯЗЫК</a:t>
            </a:r>
          </a:p>
          <a:p>
            <a:endParaRPr lang="ru-RU" sz="3600" b="1" dirty="0" smtClean="0"/>
          </a:p>
          <a:p>
            <a:pPr>
              <a:buFontTx/>
              <a:buChar char="-"/>
            </a:pPr>
            <a:r>
              <a:rPr lang="ru-RU" sz="3600" dirty="0" smtClean="0"/>
              <a:t>Какие части слова помогут нам?   </a:t>
            </a:r>
          </a:p>
          <a:p>
            <a:r>
              <a:rPr lang="ru-RU" sz="3600" b="1" dirty="0" smtClean="0"/>
              <a:t>    ПРИСТАВКА    и    СУФФИКС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Notebook\Pictures\ф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71480"/>
            <a:ext cx="3016437" cy="23055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44112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Преврати  ЯЗЫК</a:t>
            </a:r>
          </a:p>
          <a:p>
            <a:r>
              <a:rPr lang="ru-RU" sz="3600" i="1" dirty="0" smtClean="0"/>
              <a:t>      В МАЛЕНЬКИЙ</a:t>
            </a:r>
          </a:p>
          <a:p>
            <a:r>
              <a:rPr lang="ru-RU" sz="3600" dirty="0" smtClean="0"/>
              <a:t>            </a:t>
            </a:r>
            <a:r>
              <a:rPr lang="ru-RU" sz="3600" b="1" dirty="0" smtClean="0"/>
              <a:t> ЯЗЫЧОК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i="1" dirty="0" smtClean="0"/>
          </a:p>
          <a:p>
            <a:r>
              <a:rPr lang="ru-RU" sz="3600" i="1" dirty="0" smtClean="0"/>
              <a:t>              В ОГРОМНЫЙ</a:t>
            </a:r>
          </a:p>
          <a:p>
            <a:r>
              <a:rPr lang="ru-RU" sz="3600" dirty="0" smtClean="0"/>
              <a:t>            </a:t>
            </a:r>
            <a:r>
              <a:rPr lang="ru-RU" sz="3600" b="1" dirty="0" smtClean="0"/>
              <a:t>      ЯЗЫЧИЩЕ</a:t>
            </a:r>
            <a:endParaRPr lang="ru-RU" sz="3600" dirty="0"/>
          </a:p>
        </p:txBody>
      </p:sp>
      <p:pic>
        <p:nvPicPr>
          <p:cNvPr id="4097" name="Picture 1" descr="C:\Users\Notebook\Downloads\Ф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3214710" cy="3247347"/>
          </a:xfrm>
          <a:prstGeom prst="rect">
            <a:avLst/>
          </a:prstGeom>
          <a:noFill/>
        </p:spPr>
      </p:pic>
      <p:pic>
        <p:nvPicPr>
          <p:cNvPr id="4098" name="Picture 2" descr="C:\Users\Notebook\Downloads\Ф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0024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</a:t>
            </a:r>
            <a:r>
              <a:rPr lang="ru-RU" sz="5400" b="1" i="1" dirty="0" smtClean="0"/>
              <a:t>ЯЗЫЧОК         ЯЗЫЧИЩ Е</a:t>
            </a:r>
            <a:r>
              <a:rPr lang="ru-RU" sz="4000" b="1" i="1" dirty="0" smtClean="0"/>
              <a:t>                 </a:t>
            </a:r>
            <a:r>
              <a:rPr lang="ru-RU" sz="3200" b="1" i="1" dirty="0" smtClean="0"/>
              <a:t>                                                                                                </a:t>
            </a:r>
            <a:endParaRPr lang="ru-RU" sz="3200" b="1" i="1" dirty="0"/>
          </a:p>
        </p:txBody>
      </p:sp>
      <p:sp>
        <p:nvSpPr>
          <p:cNvPr id="5" name="Арка 4"/>
          <p:cNvSpPr/>
          <p:nvPr/>
        </p:nvSpPr>
        <p:spPr>
          <a:xfrm>
            <a:off x="4786314" y="1357298"/>
            <a:ext cx="1714512" cy="714380"/>
          </a:xfrm>
          <a:prstGeom prst="blockArc">
            <a:avLst>
              <a:gd name="adj1" fmla="val 10231437"/>
              <a:gd name="adj2" fmla="val 421589"/>
              <a:gd name="adj3" fmla="val 28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785786" y="1428736"/>
            <a:ext cx="1714512" cy="785818"/>
          </a:xfrm>
          <a:prstGeom prst="blockArc">
            <a:avLst>
              <a:gd name="adj1" fmla="val 10246431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3417553" flipH="1" flipV="1">
            <a:off x="2663089" y="1528936"/>
            <a:ext cx="817334" cy="7990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3417553" flipH="1" flipV="1">
            <a:off x="6592178" y="1457498"/>
            <a:ext cx="817334" cy="7990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7500958" y="1928802"/>
            <a:ext cx="78581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Notebook\Downloads\Ф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3071834" cy="3071834"/>
          </a:xfrm>
          <a:prstGeom prst="rect">
            <a:avLst/>
          </a:prstGeom>
          <a:noFill/>
        </p:spPr>
      </p:pic>
      <p:pic>
        <p:nvPicPr>
          <p:cNvPr id="12" name="Picture 1" descr="C:\Users\Notebook\Downloads\Ф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214710" cy="3247347"/>
          </a:xfrm>
          <a:prstGeom prst="rect">
            <a:avLst/>
          </a:prstGeom>
          <a:noFill/>
        </p:spPr>
      </p:pic>
      <p:pic>
        <p:nvPicPr>
          <p:cNvPr id="13" name="Picture 1" descr="C:\Users\Notebook\Pictures\ф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66"/>
            <a:ext cx="1240607" cy="948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 только ли у животного есть язык?</a:t>
            </a:r>
            <a:endParaRPr lang="ru-RU" sz="3600" dirty="0"/>
          </a:p>
        </p:txBody>
      </p:sp>
      <p:pic>
        <p:nvPicPr>
          <p:cNvPr id="39938" name="Picture 2" descr="C:\Users\Notebook\Downloads\ф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86124"/>
            <a:ext cx="4401434" cy="2932130"/>
          </a:xfrm>
          <a:prstGeom prst="rect">
            <a:avLst/>
          </a:prstGeom>
          <a:noFill/>
        </p:spPr>
      </p:pic>
      <p:pic>
        <p:nvPicPr>
          <p:cNvPr id="39939" name="Picture 3" descr="C:\Users\Notebook\Downloads\ф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14422"/>
            <a:ext cx="1900246" cy="5214974"/>
          </a:xfrm>
          <a:prstGeom prst="rect">
            <a:avLst/>
          </a:prstGeom>
          <a:noFill/>
        </p:spPr>
      </p:pic>
      <p:pic>
        <p:nvPicPr>
          <p:cNvPr id="39940" name="Picture 4" descr="C:\Users\Notebook\Downloads\ф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32971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otebook\Pictures\ф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28670"/>
            <a:ext cx="4900639" cy="3906032"/>
          </a:xfrm>
          <a:prstGeom prst="rect">
            <a:avLst/>
          </a:prstGeom>
          <a:noFill/>
        </p:spPr>
      </p:pic>
      <p:pic>
        <p:nvPicPr>
          <p:cNvPr id="40963" name="Picture 3" descr="C:\Users\Notebook\Pictures\ф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5460547" cy="37147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429264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Острый на язык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Notebook\Pictures\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2758"/>
            <a:ext cx="8429684" cy="58480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934670"/>
            <a:ext cx="7354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 до Киева доведет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8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Notebook\Pictures\ф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89774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572140"/>
            <a:ext cx="7175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Держи язык за зубами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Notebook\Pictures\ф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58180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7902" y="5500702"/>
            <a:ext cx="8730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корова языком слизала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934670"/>
            <a:ext cx="595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Найти общий язык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09" name="Picture 1" descr="C:\Users\Notebook\Pictures\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94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Notebook\Pictures\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2"/>
            <a:ext cx="4237012" cy="42862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857232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Какой вопрос могут вам  задать родители, когда вы будете рассказывать о сегодняшнем уроке?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929066"/>
            <a:ext cx="40328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Орган вкуса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Орган речи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Средство общения</a:t>
            </a: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928934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ЯЗЫК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560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\Downloads\ф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91245"/>
            <a:ext cx="5429288" cy="44667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214992" y="357166"/>
            <a:ext cx="29290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C:\Users\Notebook\Downloads\ф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572008"/>
            <a:ext cx="3286116" cy="2017791"/>
          </a:xfrm>
          <a:prstGeom prst="rect">
            <a:avLst/>
          </a:prstGeom>
          <a:noFill/>
        </p:spPr>
      </p:pic>
      <p:pic>
        <p:nvPicPr>
          <p:cNvPr id="2052" name="Picture 4" descr="C:\Users\Notebook\Downloads\ф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266425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Notebook\Pictures\ф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974" y="2214554"/>
            <a:ext cx="294778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Notebook\Downloads\ф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5" y="285728"/>
            <a:ext cx="200538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55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638097" cy="62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2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71612"/>
            <a:ext cx="75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1" name="Picture 1" descr="C:\Users\Notebook\Pictures\8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3810027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50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otebook\Downloads\ф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983" y="3429000"/>
            <a:ext cx="4770017" cy="29289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2000240"/>
            <a:ext cx="52957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Если б не было его, </a:t>
            </a:r>
          </a:p>
          <a:p>
            <a:r>
              <a:rPr lang="ru-RU" sz="4400" b="1" dirty="0" smtClean="0"/>
              <a:t>не сказал бы ничего.</a:t>
            </a:r>
          </a:p>
          <a:p>
            <a:endParaRPr lang="ru-RU" sz="4400" b="1" dirty="0"/>
          </a:p>
          <a:p>
            <a:r>
              <a:rPr lang="ru-RU" sz="4400" b="1" dirty="0" smtClean="0"/>
              <a:t>Он всегда во рту,</a:t>
            </a:r>
          </a:p>
          <a:p>
            <a:r>
              <a:rPr lang="ru-RU" sz="4400" b="1" dirty="0" smtClean="0"/>
              <a:t>а не проглотишь.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5984" y="714356"/>
            <a:ext cx="45688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/>
              <a:t>Отгадай загадки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162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3429000"/>
            <a:ext cx="2908300" cy="13906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429000"/>
            <a:ext cx="2901950" cy="13906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786578" y="3429000"/>
            <a:ext cx="1404000" cy="1404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928670"/>
            <a:ext cx="38860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/>
              <a:t>Я з ы к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xmlns="" val="1896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00100" y="5286388"/>
            <a:ext cx="7143800" cy="1261124"/>
            <a:chOff x="785786" y="4929198"/>
            <a:chExt cx="7119040" cy="140400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4942548"/>
              <a:ext cx="2908300" cy="13906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06" y="4942548"/>
              <a:ext cx="2901950" cy="13906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6500826" y="4929198"/>
              <a:ext cx="1404000" cy="14040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7554" y="285728"/>
            <a:ext cx="2408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Я з ы к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7358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Произнеси орфографически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Напечатай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Поставь ударение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Выдели ловушку (безударная гласная)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Составь схему слова </a:t>
            </a:r>
            <a:r>
              <a:rPr lang="ru-RU" sz="3200" b="1" dirty="0" smtClean="0"/>
              <a:t>ЯЗЫК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Сделай  анализ  по опорной схеме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96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603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Какую ассоциацию у вас вызывает слово  ЯЗЫК?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357430"/>
            <a:ext cx="359893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Орган человека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572140"/>
            <a:ext cx="39340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Орган животного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2357430"/>
            <a:ext cx="430919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Иностранный язык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5572140"/>
            <a:ext cx="446083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Говяжий язык /еда/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786190"/>
            <a:ext cx="276216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Орган речи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3786190"/>
            <a:ext cx="277941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Орган вкуса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571876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502432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Одна дана нам голова,</a:t>
            </a:r>
          </a:p>
          <a:p>
            <a:r>
              <a:rPr lang="ru-RU" sz="3600" dirty="0" smtClean="0"/>
              <a:t>А глаза два и уха два.</a:t>
            </a:r>
          </a:p>
          <a:p>
            <a:r>
              <a:rPr lang="ru-RU" sz="3600" dirty="0" smtClean="0"/>
              <a:t>И два виска, и две щеки,</a:t>
            </a:r>
          </a:p>
          <a:p>
            <a:r>
              <a:rPr lang="ru-RU" sz="3600" dirty="0" smtClean="0"/>
              <a:t>И две руки, и две ноги.</a:t>
            </a:r>
          </a:p>
          <a:p>
            <a:r>
              <a:rPr lang="ru-RU" sz="3600" dirty="0" smtClean="0"/>
              <a:t>Зато один и нос, и рот.</a:t>
            </a:r>
          </a:p>
          <a:p>
            <a:r>
              <a:rPr lang="ru-RU" sz="3600" dirty="0" smtClean="0"/>
              <a:t>А будь у нас, наоборот,</a:t>
            </a:r>
          </a:p>
          <a:p>
            <a:r>
              <a:rPr lang="ru-RU" sz="3600" dirty="0" smtClean="0"/>
              <a:t>Одна нога, одна рука,</a:t>
            </a:r>
          </a:p>
          <a:p>
            <a:r>
              <a:rPr lang="ru-RU" sz="3600" dirty="0" smtClean="0"/>
              <a:t>Зато два рта и языка.</a:t>
            </a:r>
          </a:p>
          <a:p>
            <a:r>
              <a:rPr lang="ru-RU" sz="3600" dirty="0" smtClean="0"/>
              <a:t>Мы только бы знали, </a:t>
            </a:r>
          </a:p>
          <a:p>
            <a:r>
              <a:rPr lang="ru-RU" sz="3600" dirty="0" smtClean="0"/>
              <a:t>Что  ели и болтали.</a:t>
            </a:r>
          </a:p>
        </p:txBody>
      </p:sp>
      <p:pic>
        <p:nvPicPr>
          <p:cNvPr id="3074" name="Picture 2" descr="C:\Users\Notebook\Downloads\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57232"/>
            <a:ext cx="3738034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94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Что подтверждает весёлое стихотворение?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785926"/>
            <a:ext cx="1686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5500694" y="2428868"/>
            <a:ext cx="1936622" cy="64294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 rot="10800000" flipV="1">
            <a:off x="1864862" y="2500306"/>
            <a:ext cx="1992758" cy="57150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286248" y="3071810"/>
            <a:ext cx="4516185" cy="3500462"/>
            <a:chOff x="4286248" y="3071810"/>
            <a:chExt cx="4516185" cy="3500462"/>
          </a:xfrm>
        </p:grpSpPr>
        <p:sp>
          <p:nvSpPr>
            <p:cNvPr id="5" name="TextBox 4"/>
            <p:cNvSpPr txBox="1"/>
            <p:nvPr/>
          </p:nvSpPr>
          <p:spPr>
            <a:xfrm>
              <a:off x="6072198" y="3071810"/>
              <a:ext cx="2730235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4800" dirty="0" smtClean="0"/>
                <a:t>Средство </a:t>
              </a:r>
            </a:p>
            <a:p>
              <a:r>
                <a:rPr lang="ru-RU" sz="4800" dirty="0" smtClean="0"/>
                <a:t>общения</a:t>
              </a:r>
              <a:endParaRPr lang="ru-RU" sz="4800" dirty="0"/>
            </a:p>
          </p:txBody>
        </p:sp>
        <p:pic>
          <p:nvPicPr>
            <p:cNvPr id="8193" name="Picture 1" descr="C:\Users\Notebook\Downloads\ф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48" y="4572008"/>
              <a:ext cx="2935170" cy="2000264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214282" y="3071810"/>
            <a:ext cx="3301160" cy="3000396"/>
            <a:chOff x="214282" y="3071810"/>
            <a:chExt cx="3301160" cy="3000396"/>
          </a:xfrm>
        </p:grpSpPr>
        <p:sp>
          <p:nvSpPr>
            <p:cNvPr id="4" name="TextBox 3"/>
            <p:cNvSpPr txBox="1"/>
            <p:nvPr/>
          </p:nvSpPr>
          <p:spPr>
            <a:xfrm>
              <a:off x="214282" y="3071810"/>
              <a:ext cx="3301160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4800" dirty="0" smtClean="0"/>
                <a:t>Орган вкуса</a:t>
              </a:r>
              <a:endParaRPr lang="ru-RU" sz="4800" dirty="0"/>
            </a:p>
          </p:txBody>
        </p:sp>
        <p:pic>
          <p:nvPicPr>
            <p:cNvPr id="8194" name="Picture 2" descr="C:\Users\Notebook\Pictures\ф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4071942"/>
              <a:ext cx="1916920" cy="20002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Подберите </a:t>
            </a:r>
            <a:r>
              <a:rPr lang="ru-RU" sz="3600" i="1" dirty="0" smtClean="0"/>
              <a:t>синоним</a:t>
            </a:r>
            <a:r>
              <a:rPr lang="ru-RU" sz="3600" dirty="0" smtClean="0"/>
              <a:t> к слову    </a:t>
            </a:r>
            <a:r>
              <a:rPr lang="ru-RU" sz="3600" b="1" dirty="0" smtClean="0"/>
              <a:t>БОЛТАЛИ</a:t>
            </a:r>
          </a:p>
          <a:p>
            <a:r>
              <a:rPr lang="ru-RU" sz="3600" dirty="0" smtClean="0"/>
              <a:t> </a:t>
            </a:r>
          </a:p>
          <a:p>
            <a:r>
              <a:rPr lang="ru-RU" sz="3600" dirty="0" smtClean="0"/>
              <a:t>                         </a:t>
            </a:r>
            <a:r>
              <a:rPr lang="ru-RU" sz="3600" b="1" dirty="0" smtClean="0"/>
              <a:t>РАЗГОВАРИВАЛИ</a:t>
            </a:r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4572000" y="1000108"/>
            <a:ext cx="2143140" cy="57150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 descr="C:\Users\Notebook\Downloads\ф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4417470" cy="2772000"/>
          </a:xfrm>
          <a:prstGeom prst="rect">
            <a:avLst/>
          </a:prstGeom>
          <a:noFill/>
        </p:spPr>
      </p:pic>
      <p:pic>
        <p:nvPicPr>
          <p:cNvPr id="6146" name="Picture 2" descr="C:\Users\Notebook\Downloads\ф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4169847" cy="2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287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Notebook</cp:lastModifiedBy>
  <cp:revision>16</cp:revision>
  <dcterms:created xsi:type="dcterms:W3CDTF">2014-10-29T17:52:52Z</dcterms:created>
  <dcterms:modified xsi:type="dcterms:W3CDTF">2014-10-30T01:33:33Z</dcterms:modified>
</cp:coreProperties>
</file>