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1C6E-2C14-48DB-A09B-4385EDBBBAC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233-6FBC-47C2-A583-F68EBB0834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1C6E-2C14-48DB-A09B-4385EDBBBAC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233-6FBC-47C2-A583-F68EBB083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1C6E-2C14-48DB-A09B-4385EDBBBAC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233-6FBC-47C2-A583-F68EBB083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1C6E-2C14-48DB-A09B-4385EDBBBAC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233-6FBC-47C2-A583-F68EBB083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1C6E-2C14-48DB-A09B-4385EDBBBAC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1905233-6FBC-47C2-A583-F68EBB0834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1C6E-2C14-48DB-A09B-4385EDBBBAC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233-6FBC-47C2-A583-F68EBB083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1C6E-2C14-48DB-A09B-4385EDBBBAC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233-6FBC-47C2-A583-F68EBB083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1C6E-2C14-48DB-A09B-4385EDBBBAC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233-6FBC-47C2-A583-F68EBB083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1C6E-2C14-48DB-A09B-4385EDBBBAC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233-6FBC-47C2-A583-F68EBB083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1C6E-2C14-48DB-A09B-4385EDBBBAC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233-6FBC-47C2-A583-F68EBB083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1C6E-2C14-48DB-A09B-4385EDBBBAC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5233-6FBC-47C2-A583-F68EBB083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C21C6E-2C14-48DB-A09B-4385EDBBBAC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905233-6FBC-47C2-A583-F68EBB08341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Формирование читательской компетентности младших школьников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4572008"/>
            <a:ext cx="5286412" cy="178595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 опыта работы учителя начальных классов 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МБОУ гимназии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Горбуновой Л.В.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I5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743" y="500043"/>
            <a:ext cx="4360695" cy="3357586"/>
          </a:xfrm>
          <a:prstGeom prst="rect">
            <a:avLst/>
          </a:prstGeom>
        </p:spPr>
      </p:pic>
      <p:pic>
        <p:nvPicPr>
          <p:cNvPr id="3" name="Рисунок 2" descr="DSCI5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857232"/>
            <a:ext cx="3714776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Работа с родителями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357430"/>
            <a:ext cx="68580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коллективная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643314"/>
            <a:ext cx="68580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групповая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143512"/>
            <a:ext cx="707236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индивидуальная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Помочь ребенку осознать необходимость чтения, пробудить интерес к чтению лучших книг, талантливо прочесть их- задача взрослых, задача тех, кто верит в силу книги и болеет душой за возрождение культуры и умов России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Чтение детей- ключ к жизни в информационном обществе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2374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 начале ХХ</a:t>
            </a:r>
            <a:r>
              <a:rPr lang="en-US" sz="4000" b="1" dirty="0" smtClean="0">
                <a:solidFill>
                  <a:schemeClr val="bg1"/>
                </a:solidFill>
              </a:rPr>
              <a:t>I</a:t>
            </a:r>
            <a:r>
              <a:rPr lang="ru-RU" sz="4000" b="1" dirty="0" smtClean="0">
                <a:solidFill>
                  <a:schemeClr val="bg1"/>
                </a:solidFill>
              </a:rPr>
              <a:t> века дети читают «не то» и «не так»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(читательская пассивность)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ЦЕЛЬ: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создание условий для формирования читательской компетентности учащихся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начальных классов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89057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ЗАДАЧИ: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714488"/>
            <a:ext cx="8043890" cy="4500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-Изменить отношение к чтению;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-Развивать потребность в чтении;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-</a:t>
            </a:r>
            <a:r>
              <a:rPr lang="ru-RU" sz="3200" b="1" dirty="0" err="1" smtClean="0">
                <a:solidFill>
                  <a:schemeClr val="bg1"/>
                </a:solidFill>
              </a:rPr>
              <a:t>Систематезировать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социокультурное</a:t>
            </a:r>
            <a:r>
              <a:rPr lang="ru-RU" sz="3200" b="1" dirty="0" smtClean="0">
                <a:solidFill>
                  <a:schemeClr val="bg1"/>
                </a:solidFill>
              </a:rPr>
              <a:t> пространство чтения;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-Создать базу эффективных методов и приемов по формированию читательской компетентности учащихся;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-Стимулировать творчество детей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Читательская компетентность-совокупность знаний и навыков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0034" y="2000240"/>
            <a:ext cx="3357586" cy="1843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Отбирать, понимать, организовывать информацию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57752" y="2000240"/>
            <a:ext cx="3357586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Интерпретировать информацию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71736" y="4143380"/>
            <a:ext cx="3714776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Давать оценку информации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УРОЧНАЯ ДЕЯТЕЛЬНОСТЬ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театрализация;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-ролевое </a:t>
            </a:r>
            <a:r>
              <a:rPr lang="ru-RU" dirty="0" smtClean="0">
                <a:solidFill>
                  <a:schemeClr val="bg1"/>
                </a:solidFill>
              </a:rPr>
              <a:t>чтение;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сопереживание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беседа;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беседа-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smtClean="0">
                <a:solidFill>
                  <a:schemeClr val="bg1"/>
                </a:solidFill>
              </a:rPr>
              <a:t>приманка»;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дискуссия;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литературная игра </a:t>
            </a:r>
            <a:r>
              <a:rPr lang="ru-RU" dirty="0" smtClean="0">
                <a:solidFill>
                  <a:schemeClr val="bg1"/>
                </a:solidFill>
              </a:rPr>
              <a:t>и др.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Внеклассная работа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-</a:t>
            </a:r>
            <a:r>
              <a:rPr lang="ru-RU" sz="2400" b="1" dirty="0" smtClean="0">
                <a:solidFill>
                  <a:schemeClr val="bg1"/>
                </a:solidFill>
              </a:rPr>
              <a:t>беседа;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-коллективное чтение;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-</a:t>
            </a:r>
            <a:r>
              <a:rPr lang="ru-RU" sz="2400" b="1" dirty="0" smtClean="0">
                <a:solidFill>
                  <a:schemeClr val="bg1"/>
                </a:solidFill>
              </a:rPr>
              <a:t>дискуссия;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-состязание чтецов;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-</a:t>
            </a:r>
            <a:r>
              <a:rPr lang="ru-RU" sz="2400" b="1" dirty="0" smtClean="0">
                <a:solidFill>
                  <a:schemeClr val="bg1"/>
                </a:solidFill>
              </a:rPr>
              <a:t>реклама </a:t>
            </a:r>
            <a:r>
              <a:rPr lang="ru-RU" sz="2400" b="1" dirty="0" smtClean="0">
                <a:solidFill>
                  <a:schemeClr val="bg1"/>
                </a:solidFill>
              </a:rPr>
              <a:t>книги;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-</a:t>
            </a:r>
            <a:r>
              <a:rPr lang="ru-RU" sz="2400" b="1" dirty="0" smtClean="0">
                <a:solidFill>
                  <a:schemeClr val="bg1"/>
                </a:solidFill>
              </a:rPr>
              <a:t>литературная игра;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-библиотечный час;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-час «тихого» </a:t>
            </a:r>
            <a:r>
              <a:rPr lang="ru-RU" sz="2400" b="1" dirty="0" smtClean="0">
                <a:solidFill>
                  <a:schemeClr val="bg1"/>
                </a:solidFill>
              </a:rPr>
              <a:t>чтения;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-игры </a:t>
            </a:r>
            <a:r>
              <a:rPr lang="ru-RU" sz="2400" b="1" dirty="0" smtClean="0">
                <a:solidFill>
                  <a:schemeClr val="bg1"/>
                </a:solidFill>
              </a:rPr>
              <a:t>со словами;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-литературные головоломки;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-игры и упражнения по развитию </a:t>
            </a:r>
            <a:r>
              <a:rPr lang="ru-RU" sz="2400" b="1" dirty="0" smtClean="0">
                <a:solidFill>
                  <a:schemeClr val="bg1"/>
                </a:solidFill>
              </a:rPr>
              <a:t>речи;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- «экран» прочитанных книг;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-выставка рисунков по мотивам прочитанных книг;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-проба пера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I5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3857652" cy="3259051"/>
          </a:xfrm>
          <a:prstGeom prst="rect">
            <a:avLst/>
          </a:prstGeom>
        </p:spPr>
      </p:pic>
      <p:pic>
        <p:nvPicPr>
          <p:cNvPr id="3" name="Рисунок 2" descr="DSCI5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000372"/>
            <a:ext cx="3857652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I5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428604"/>
            <a:ext cx="7143800" cy="58579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</TotalTime>
  <Words>110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Формирование читательской компетентности младших школьников</vt:lpstr>
      <vt:lpstr>Чтение детей- ключ к жизни в информационном обществе</vt:lpstr>
      <vt:lpstr>ЦЕЛЬ:  создание условий для формирования читательской компетентности учащихся   начальных классов</vt:lpstr>
      <vt:lpstr>ЗАДАЧИ:</vt:lpstr>
      <vt:lpstr>Читательская компетентность-совокупность знаний и навыков</vt:lpstr>
      <vt:lpstr>УРОЧНАЯ ДЕЯТЕЛЬНОСТЬ -театрализация; -ролевое чтение; -сопереживание; -беседа; -беседа-«приманка»; -дискуссия; -литературная игра и др. </vt:lpstr>
      <vt:lpstr>Внеклассная работа</vt:lpstr>
      <vt:lpstr>Слайд 8</vt:lpstr>
      <vt:lpstr>Слайд 9</vt:lpstr>
      <vt:lpstr>Слайд 10</vt:lpstr>
      <vt:lpstr>Работа с родителями</vt:lpstr>
      <vt:lpstr>Помочь ребенку осознать необходимость чтения, пробудить интерес к чтению лучших книг, талантливо прочесть их- задача взрослых, задача тех, кто верит в силу книги и болеет душой за возрождение культуры и умов России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читательской компетентности младших школьников</dc:title>
  <dc:creator>Пользователь</dc:creator>
  <cp:lastModifiedBy>Пользователь</cp:lastModifiedBy>
  <cp:revision>16</cp:revision>
  <dcterms:created xsi:type="dcterms:W3CDTF">2014-10-26T10:38:46Z</dcterms:created>
  <dcterms:modified xsi:type="dcterms:W3CDTF">2014-10-26T13:10:01Z</dcterms:modified>
</cp:coreProperties>
</file>