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81" r:id="rId5"/>
    <p:sldId id="259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82" r:id="rId14"/>
    <p:sldId id="267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0" r:id="rId26"/>
    <p:sldId id="283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7792-542E-4C25-A9C5-4C93AB493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июнь/2008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г.Нягань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539AE7-9126-4812-A087-093A39C6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AC48-4187-490C-8477-3CD339C8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2E1A-A332-4CBE-A3A0-9E095E9C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3325-4AD1-4F15-A9C6-8CF87E5C1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65F8-6F34-4F5B-8B71-53C94D659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40E9-152B-40DA-B958-552BAF87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B1A5-4125-4452-B775-984747EBE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C410-3AA4-437D-AEB8-050D65732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6527-C674-49ED-9A1F-A23346D5F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D52F-14AD-4F32-A1D2-FD090454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2102D-694E-4948-A103-D5D5A7CDC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BD31-6237-4360-BCAA-F0C5FEBF4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B2411C0-0CC5-4AF1-88D2-747CD3159D6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910E6C-0032-453B-B450-1D1E4F15F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373D9DB-6E4B-4499-B701-8C75894A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strips dir="ru"/>
    <p:sndAc>
      <p:stSnd>
        <p:snd r:embed="rId1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Documents%20and%20Settings\&#1061;&#1086;&#1079;&#1103;&#1081;&#1082;&#1072;\&#1056;&#1072;&#1073;&#1086;&#1095;&#1080;&#1081;%20&#1089;&#1090;&#1086;&#1083;\&#1042;%20&#1075;&#1086;&#1089;&#1090;&#1103;&#1093;%20%20&#1091;%20&#1089;&#1082;&#1072;&#1079;&#1082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go.mail.ru/click?url=http://baak.ru/img/macro/pauk.png&amp;title=imgfull" TargetMode="External"/><Relationship Id="rId7" Type="http://schemas.openxmlformats.org/officeDocument/2006/relationships/hyperlink" Target="http://go.mail.ru/frame.html?imgurl=http://www.photographic.com.ua/image/58589.jpg&amp;pageurl=http://www.photographic.com.ua/gallery/photo.aspx?id=58589&amp;ref=author&amp;id=6574477&amp;iid=8&amp;imgwidth=587&amp;imgheight=800&amp;imgsize=148912&amp;images_links=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hyperlink" Target="http://go.mail.ru/frame.html?imgurl=http://img-fotki.yandex.ru/get/6/insane6.1/0_4410_2aad089a_XL&amp;pageurl=http://fotki.yandex.ru/users/insane6/view/17424&amp;id=52715058&amp;iid=2&amp;imgwidth=800&amp;imgheight=600&amp;imgsize=103221&amp;images_links=b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koshka.net/streetcats/pages/DSCN4267.htm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7" name="Рисунок 1" descr="97961822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71167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615867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Добрый день! - солнцу и птицам.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643314"/>
            <a:ext cx="8458200" cy="755645"/>
          </a:xfrm>
          <a:prstGeom prst="rect">
            <a:avLst/>
          </a:prstGeom>
        </p:spPr>
        <p:txBody>
          <a:bodyPr spcFirstLastPara="1" numCol="1">
            <a:prstTxWarp prst="textArch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Добрый день! –</a:t>
            </a: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улыбчивым</a:t>
            </a: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лицам.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В гостях 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1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FF00"/>
                </a:solidFill>
              </a:rPr>
              <a:t>По ключевым словам отгадай сказку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964612" cy="5400675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Паук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Овца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err="1" smtClean="0">
                <a:solidFill>
                  <a:srgbClr val="FFFF00"/>
                </a:solidFill>
              </a:rPr>
              <a:t>Птица-ткачик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Терновый куст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Рак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FFFF"/>
                </a:solidFill>
              </a:rPr>
              <a:t>Кто сшил </a:t>
            </a:r>
            <a:r>
              <a:rPr lang="ru-RU" dirty="0" err="1" smtClean="0">
                <a:solidFill>
                  <a:srgbClr val="00FFFF"/>
                </a:solidFill>
              </a:rPr>
              <a:t>Видеку</a:t>
            </a:r>
            <a:r>
              <a:rPr lang="ru-RU" dirty="0" smtClean="0">
                <a:solidFill>
                  <a:srgbClr val="00FFFF"/>
                </a:solidFill>
              </a:rPr>
              <a:t> рубашку (словенская сказка)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11981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908050"/>
            <a:ext cx="2160588" cy="2305050"/>
          </a:xfrm>
          <a:noFill/>
          <a:ln w="38100">
            <a:solidFill>
              <a:srgbClr val="00FF00"/>
            </a:solidFill>
          </a:ln>
        </p:spPr>
      </p:pic>
      <p:pic>
        <p:nvPicPr>
          <p:cNvPr id="119816" name="Picture 8" descr="i?id=24805365&amp;tov=5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1275" y="836613"/>
            <a:ext cx="2290763" cy="2290762"/>
          </a:xfrm>
          <a:ln w="38100">
            <a:solidFill>
              <a:srgbClr val="00FF00"/>
            </a:solidFill>
          </a:ln>
        </p:spPr>
      </p:pic>
      <p:pic>
        <p:nvPicPr>
          <p:cNvPr id="119828" name="Picture 20" descr="i?id=52715058&amp;tov=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3" y="4401582"/>
            <a:ext cx="2806551" cy="211510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9826" name="Picture 18" descr="i?id=6574477&amp;tov=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132856"/>
            <a:ext cx="1955800" cy="266541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Рисунок 7" descr="http://pixelnews.com.ua/images/2011/08/animals_00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365104"/>
            <a:ext cx="2970212" cy="22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2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20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0347 L 0.1243 -0.244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0.14445 -0.277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0867E-6 L 0.20538 -0.002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2428E-6 L 0.27084 -0.173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03769 L 0.30278 0.037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7" name="Picture 13" descr="ph_ana2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437063"/>
            <a:ext cx="2881312" cy="20955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565400"/>
            <a:ext cx="2536825" cy="27368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FF00"/>
                </a:solidFill>
              </a:rPr>
              <a:t>В каких сказках мы находим ответы на следующие вопросы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9144000" cy="6408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  </a:t>
            </a:r>
            <a:r>
              <a:rPr lang="ru-RU" sz="3000" dirty="0" smtClean="0">
                <a:solidFill>
                  <a:srgbClr val="FFFF00"/>
                </a:solidFill>
              </a:rPr>
              <a:t>Почему лисы ходят с вытянутыми хвостами?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ru-RU" sz="3000" b="1" dirty="0" smtClean="0">
                <a:solidFill>
                  <a:srgbClr val="99FF66"/>
                </a:solidFill>
              </a:rPr>
              <a:t>Как журавль учил лису летать</a:t>
            </a:r>
            <a:r>
              <a:rPr lang="ru-RU" sz="2800" b="1" dirty="0" smtClean="0">
                <a:solidFill>
                  <a:srgbClr val="99FF66"/>
                </a:solidFill>
              </a:rPr>
              <a:t> </a:t>
            </a:r>
            <a:r>
              <a:rPr lang="ru-RU" sz="2400" b="1" dirty="0" smtClean="0">
                <a:solidFill>
                  <a:srgbClr val="99FF66"/>
                </a:solidFill>
              </a:rPr>
              <a:t>(литовская сказка)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   </a:t>
            </a:r>
            <a:r>
              <a:rPr lang="ru-RU" sz="3000" dirty="0" smtClean="0">
                <a:solidFill>
                  <a:srgbClr val="FFFF00"/>
                </a:solidFill>
              </a:rPr>
              <a:t>Почему у волка нет шубы?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EF1BEA"/>
                </a:solidFill>
                <a:latin typeface="Times New Roman" pitchFamily="18" charset="0"/>
              </a:rPr>
              <a:t>   </a:t>
            </a:r>
            <a:r>
              <a:rPr lang="ru-RU" sz="3000" b="1" dirty="0" smtClean="0">
                <a:solidFill>
                  <a:srgbClr val="99FF66"/>
                </a:solidFill>
              </a:rPr>
              <a:t>Как лиса шила волку шубу</a:t>
            </a:r>
            <a:r>
              <a:rPr lang="ru-RU" sz="2800" b="1" dirty="0" smtClean="0">
                <a:solidFill>
                  <a:srgbClr val="99FF66"/>
                </a:solidFill>
              </a:rPr>
              <a:t> </a:t>
            </a:r>
            <a:r>
              <a:rPr lang="ru-RU" sz="2400" b="1" dirty="0" smtClean="0">
                <a:solidFill>
                  <a:srgbClr val="99FF66"/>
                </a:solidFill>
              </a:rPr>
              <a:t>(русская  сказка)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</a:t>
            </a:r>
            <a:r>
              <a:rPr lang="ru-RU" sz="3000" dirty="0" smtClean="0">
                <a:solidFill>
                  <a:srgbClr val="FFFF00"/>
                </a:solidFill>
              </a:rPr>
              <a:t>Почему гуси летают вереницей?</a:t>
            </a:r>
            <a:endParaRPr lang="ru-RU" sz="3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FF66"/>
                </a:solidFill>
              </a:rPr>
              <a:t>  </a:t>
            </a:r>
            <a:r>
              <a:rPr lang="ru-RU" sz="3000" b="1" dirty="0" smtClean="0">
                <a:solidFill>
                  <a:srgbClr val="99FF66"/>
                </a:solidFill>
              </a:rPr>
              <a:t>Как мужик на диких гусях летал</a:t>
            </a:r>
            <a:r>
              <a:rPr lang="ru-RU" sz="2800" b="1" dirty="0" smtClean="0">
                <a:solidFill>
                  <a:srgbClr val="99FF66"/>
                </a:solidFill>
              </a:rPr>
              <a:t> </a:t>
            </a:r>
            <a:r>
              <a:rPr lang="ru-RU" sz="2400" b="1" dirty="0" smtClean="0">
                <a:solidFill>
                  <a:srgbClr val="99FF66"/>
                </a:solidFill>
              </a:rPr>
              <a:t>(русская  сказка)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EF1BEA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18000" contrast="30000"/>
          </a:blip>
          <a:srcRect/>
          <a:stretch>
            <a:fillRect/>
          </a:stretch>
        </p:blipFill>
        <p:spPr>
          <a:xfrm>
            <a:off x="5580063" y="1341438"/>
            <a:ext cx="3219450" cy="2403475"/>
          </a:xfr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то такое р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FF00"/>
                </a:solidFill>
              </a:rPr>
              <a:t>В какой сказке больше всего вопросов и ответов на эти вопросы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FF3300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FFFF"/>
                </a:solidFill>
              </a:rPr>
              <a:t>Откуда взялась Даугава</a:t>
            </a:r>
            <a:endParaRPr lang="ru-RU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Что такое Даугава?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Как появилась?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Для чего выкопали звери?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Почему река так петляет?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Откуда появились по берегам реки изрядные горы и пригорки?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FF3300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900" i="1" dirty="0" smtClean="0">
                <a:solidFill>
                  <a:srgbClr val="EF1BEA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05038"/>
            <a:ext cx="3240087" cy="28829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371600"/>
          </a:xfrm>
        </p:spPr>
        <p:txBody>
          <a:bodyPr/>
          <a:lstStyle/>
          <a:p>
            <a:r>
              <a:rPr lang="ru-RU" sz="9600" dirty="0" err="1" smtClean="0"/>
              <a:t>Физминутка</a:t>
            </a:r>
            <a:endParaRPr lang="ru-RU" sz="9600" dirty="0"/>
          </a:p>
        </p:txBody>
      </p:sp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96413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smtClean="0">
                <a:solidFill>
                  <a:schemeClr val="folHlink"/>
                </a:solidFill>
              </a:rPr>
              <a:t>         </a:t>
            </a:r>
            <a:r>
              <a:rPr lang="ru-RU" sz="3000" smtClean="0">
                <a:solidFill>
                  <a:srgbClr val="FFFF00"/>
                </a:solidFill>
              </a:rPr>
              <a:t>Не умел голубь гнездо вить и пошел к Дрозду поучиться. Дрозд в этом деле был большой мастер. Когда прилетел Голубь, Дрозд только что начал вить свое красивое гнездо. Сначала голубь следил очень внимательно за работой Дрозда, но, когда основание гнезда было готово, и начали понемногу подниматься края, Голубю стало скучно. Он решил , что учиться ему уже нечему, и начал кричать: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-Умею! Умею! Умею!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         Взмахнул крыльями  и улетел. И даже спасибо не сказал.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         На другой день Голубь сам принялся вить гнездо. Донышко гнезда свил, а как дальше делать, и не знает.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         </a:t>
            </a:r>
            <a:endParaRPr lang="ru-RU" sz="3000" b="1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Тогда Голубь снова полетел к Дрозду и стал упрашивать, чтобы Дрозд еще раз показал, как надо строить гнездо. Но Дрозд ответил: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-Ты же хвалился, что умеешь строить, вот и сумей без меня довести работу до конца.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     Так гнездо у Голубя до сих пор и стоит недостроенное. Однако Голубь нет- нет да и похвастается: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-Умею! Умею!</a:t>
            </a:r>
            <a:endParaRPr lang="ru-RU" sz="2800" b="1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FFFF"/>
                </a:solidFill>
              </a:rPr>
              <a:t>А на самом-то деле и не умеет!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00FF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solidFill>
                  <a:srgbClr val="00FF00"/>
                </a:solidFill>
              </a:rPr>
              <a:t>КАК ГОЛУБЬ УЧИЛСЯ ГНЕЗДО ВИТЬ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solidFill>
                  <a:srgbClr val="00FF00"/>
                </a:solidFill>
              </a:rPr>
              <a:t>Литовская сказка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ts-dpo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3382963" cy="253841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5363" name="Picture 15" descr="pt_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5" y="2924175"/>
            <a:ext cx="3311525" cy="2484438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5364" name="Picture 17" descr="drozd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3375"/>
            <a:ext cx="3919537" cy="29400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0" y="260350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Чёрный дрозд</a:t>
            </a: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5256213" y="5516563"/>
            <a:ext cx="3887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Дрозд рябинник и его птенец</a:t>
            </a:r>
          </a:p>
        </p:txBody>
      </p:sp>
      <p:pic>
        <p:nvPicPr>
          <p:cNvPr id="15367" name="Picture 20" descr="golub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644900"/>
            <a:ext cx="3594100" cy="269557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611188" y="633888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Голубь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_pi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4176712" cy="337502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38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057525"/>
            <a:ext cx="4621212" cy="3533775"/>
          </a:xfrm>
          <a:noFill/>
          <a:ln w="38100" cap="flat" algn="ctr">
            <a:solidFill>
              <a:srgbClr val="00FF00"/>
            </a:solidFill>
          </a:ln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787900" y="333375"/>
            <a:ext cx="4752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Гнездо дрозда рябинника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611188" y="6021388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Горлица на гнезде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FF00"/>
                </a:solidFill>
              </a:rPr>
              <a:t>ПОЧЕМУ КОТ МОЕТСЯ ПОСЛЕ ЕДЫ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200" smtClean="0">
                <a:solidFill>
                  <a:srgbClr val="00FF00"/>
                </a:solidFill>
              </a:rPr>
              <a:t>                                        (литовская сказка)</a:t>
            </a:r>
            <a:br>
              <a:rPr lang="ru-RU" sz="3200" smtClean="0">
                <a:solidFill>
                  <a:srgbClr val="00FF00"/>
                </a:solidFill>
              </a:rPr>
            </a:br>
            <a:endParaRPr lang="ru-RU" sz="3200" smtClean="0">
              <a:solidFill>
                <a:srgbClr val="00FF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893175" cy="684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solidFill>
                  <a:schemeClr val="folHlink"/>
                </a:solidFill>
              </a:rPr>
              <a:t>          </a:t>
            </a:r>
            <a:r>
              <a:rPr lang="ru-RU" sz="3000" smtClean="0">
                <a:solidFill>
                  <a:srgbClr val="FFFF00"/>
                </a:solidFill>
              </a:rPr>
              <a:t>Однажды залетел воробей на крестьянский двор и стал клевать зерна. Прыгает воробей по траве. Зернышко за зернышком подбирает, а хозяйский кот на него из-за угла посматривает. </a:t>
            </a:r>
            <a:r>
              <a:rPr lang="en-US" sz="3000" smtClean="0">
                <a:solidFill>
                  <a:srgbClr val="FFFF00"/>
                </a:solidFill>
              </a:rPr>
              <a:t>C</a:t>
            </a:r>
            <a:r>
              <a:rPr lang="ru-RU" sz="3000" smtClean="0">
                <a:solidFill>
                  <a:srgbClr val="FFFF00"/>
                </a:solidFill>
              </a:rPr>
              <a:t>мотрел кот, смотрел да как прыгнет на воробья! Схватил его за крыло и говорит:</a:t>
            </a:r>
            <a:br>
              <a:rPr lang="ru-RU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chemeClr val="hlink"/>
                </a:solidFill>
              </a:rPr>
              <a:t>-Неплохо я сейчас позавтракаю!</a:t>
            </a:r>
            <a:br>
              <a:rPr lang="ru-RU" sz="3000" smtClean="0">
                <a:solidFill>
                  <a:schemeClr val="hlink"/>
                </a:solidFill>
              </a:rPr>
            </a:br>
            <a:r>
              <a:rPr lang="ru-RU" sz="3000" smtClean="0">
                <a:solidFill>
                  <a:srgbClr val="99FF66"/>
                </a:solidFill>
              </a:rPr>
              <a:t>-Что вы, что вы, пан кот!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- зачирикал воробей.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99FF66"/>
                </a:solidFill>
              </a:rPr>
              <a:t>-Неужели вы собираетесь меня съесть?</a:t>
            </a:r>
            <a:br>
              <a:rPr lang="ru-RU" sz="3000" smtClean="0">
                <a:solidFill>
                  <a:srgbClr val="99FF66"/>
                </a:solidFill>
              </a:rPr>
            </a:br>
            <a:endParaRPr lang="ru-RU" sz="3000" b="1" i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679575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Внеклассное   чтение</a:t>
            </a:r>
            <a:br>
              <a:rPr lang="ru-RU" sz="4800" b="1" smtClean="0"/>
            </a:br>
            <a:endParaRPr lang="ru-RU" sz="4800" b="1" smtClean="0"/>
          </a:p>
        </p:txBody>
      </p:sp>
      <p:pic>
        <p:nvPicPr>
          <p:cNvPr id="3076" name="Picture 6" descr="Clipart-Cartoon-Design-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/>
          <a:stretch>
            <a:fillRect/>
          </a:stretch>
        </p:blipFill>
        <p:spPr>
          <a:xfrm>
            <a:off x="1042988" y="2924175"/>
            <a:ext cx="2808287" cy="2808288"/>
          </a:xfrm>
          <a:noFill/>
        </p:spPr>
      </p:pic>
      <p:pic>
        <p:nvPicPr>
          <p:cNvPr id="3075" name="Picture 4" descr="р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060575"/>
            <a:ext cx="31146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chemeClr val="hlink"/>
                </a:solidFill>
              </a:rPr>
              <a:t>-А что мне, любоваться тобой, что ли?-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фыркнул кот и приготовился свернуть воробью голову.</a:t>
            </a:r>
            <a:br>
              <a:rPr lang="ru-RU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rgbClr val="EF1BEA"/>
                </a:solidFill>
              </a:rPr>
              <a:t>          </a:t>
            </a:r>
            <a:r>
              <a:rPr lang="ru-RU" sz="3000" smtClean="0">
                <a:solidFill>
                  <a:srgbClr val="99FF66"/>
                </a:solidFill>
              </a:rPr>
              <a:t>-Да постыдитесь же, пан кот!-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опять зачирикал воробей.-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99FF66"/>
                </a:solidFill>
              </a:rPr>
              <a:t>Ведь вы забыли умыться! А разве вы не знаете, что и хозяин ваш, и хозяйка, и все люди на свете сначала моются, а потом завтракают?</a:t>
            </a:r>
            <a:br>
              <a:rPr lang="ru-RU" sz="3000" smtClean="0">
                <a:solidFill>
                  <a:srgbClr val="99FF66"/>
                </a:solidFill>
              </a:rPr>
            </a:br>
            <a:r>
              <a:rPr lang="ru-RU" sz="3000" smtClean="0">
                <a:solidFill>
                  <a:schemeClr val="hlink"/>
                </a:solidFill>
              </a:rPr>
              <a:t>-И то правда!-</a:t>
            </a:r>
            <a:r>
              <a:rPr lang="ru-RU" sz="3000" smtClean="0">
                <a:solidFill>
                  <a:schemeClr val="folHlink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сказал кот и поднял лапу, чтобы хорошенько потереть себе мордочку.</a:t>
            </a:r>
            <a:br>
              <a:rPr lang="ru-RU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rgbClr val="FFFF00"/>
                </a:solidFill>
              </a:rPr>
              <a:t>  А воробей, недолго думая, прыг в сторону! Взмахнул крыльями и улетел.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          Очень рассердился кот.</a:t>
            </a:r>
            <a:br>
              <a:rPr lang="ru-RU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chemeClr val="hlink"/>
                </a:solidFill>
              </a:rPr>
              <a:t>-Ну нет. Теперь меня не обманешь!- </a:t>
            </a:r>
            <a:r>
              <a:rPr lang="ru-RU" sz="3000" smtClean="0">
                <a:solidFill>
                  <a:srgbClr val="FFFF00"/>
                </a:solidFill>
              </a:rPr>
              <a:t>сказал он.-</a:t>
            </a:r>
            <a:r>
              <a:rPr lang="ru-RU" sz="3000" smtClean="0">
                <a:solidFill>
                  <a:schemeClr val="hlink"/>
                </a:solidFill>
              </a:rPr>
              <a:t> Пусть люди делают, как знают, а я сначала буду завтракать, потом умываться.</a:t>
            </a:r>
            <a:r>
              <a:rPr lang="ru-RU" sz="3000" b="1" i="1" smtClean="0">
                <a:solidFill>
                  <a:schemeClr val="folHlink"/>
                </a:solidFill>
              </a:rPr>
              <a:t/>
            </a:r>
            <a:br>
              <a:rPr lang="ru-RU" sz="3000" b="1" i="1" smtClean="0">
                <a:solidFill>
                  <a:schemeClr val="folHlink"/>
                </a:solidFill>
              </a:rPr>
            </a:br>
            <a:r>
              <a:rPr lang="ru-RU" sz="3000" b="1" i="1" smtClean="0">
                <a:solidFill>
                  <a:schemeClr val="folHlink"/>
                </a:solidFill>
              </a:rPr>
              <a:t>                 </a:t>
            </a:r>
            <a:r>
              <a:rPr lang="ru-RU" sz="3000" b="1" i="1" smtClean="0">
                <a:solidFill>
                  <a:srgbClr val="FFFF00"/>
                </a:solidFill>
              </a:rPr>
              <a:t>С тех пор все коты на свете моются после еды.</a:t>
            </a:r>
            <a:r>
              <a:rPr lang="ru-RU" sz="3000" b="1" i="1" smtClean="0">
                <a:solidFill>
                  <a:schemeClr val="folHlink"/>
                </a:solidFill>
              </a:rPr>
              <a:t> </a:t>
            </a:r>
            <a:br>
              <a:rPr lang="ru-RU" sz="3000" b="1" i="1" smtClean="0">
                <a:solidFill>
                  <a:schemeClr val="folHlink"/>
                </a:solidFill>
              </a:rPr>
            </a:br>
            <a:endParaRPr lang="ru-RU" sz="3000" b="1" i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30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1" name="Rectangle 55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206057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FF00"/>
                </a:solidFill>
              </a:rPr>
              <a:t>Каким был кот? А каким воробей?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200" smtClean="0">
                <a:solidFill>
                  <a:srgbClr val="00FF00"/>
                </a:solidFill>
              </a:rPr>
              <a:t>Выберите из перечисленных качеств подходящие. Объясните свой выбор.</a:t>
            </a:r>
          </a:p>
        </p:txBody>
      </p:sp>
      <p:sp>
        <p:nvSpPr>
          <p:cNvPr id="70712" name="Rectangle 5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Ловкий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Сильный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Находчивый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Догадливый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Хвастливый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Умный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Мудрый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Злой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70717" name="Picture 61" descr="DSCN42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3097212" cy="23241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70724" name="Picture 68" descr="16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4005263"/>
            <a:ext cx="3527425" cy="2574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0725" name="Line 69"/>
          <p:cNvSpPr>
            <a:spLocks noChangeShapeType="1"/>
          </p:cNvSpPr>
          <p:nvPr/>
        </p:nvSpPr>
        <p:spPr bwMode="auto">
          <a:xfrm flipV="1">
            <a:off x="1692275" y="4076700"/>
            <a:ext cx="3240088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V="1">
            <a:off x="2700338" y="3860800"/>
            <a:ext cx="21590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2124075" y="2781300"/>
            <a:ext cx="280828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>
            <a:off x="1979613" y="2276475"/>
            <a:ext cx="295275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>
            <a:off x="2771775" y="3429000"/>
            <a:ext cx="3240088" cy="1800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>
            <a:off x="2771775" y="4076700"/>
            <a:ext cx="3095625" cy="1152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>
            <a:off x="1692275" y="5229225"/>
            <a:ext cx="417512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732" name="Line 76"/>
          <p:cNvSpPr>
            <a:spLocks noChangeShapeType="1"/>
          </p:cNvSpPr>
          <p:nvPr/>
        </p:nvSpPr>
        <p:spPr bwMode="auto">
          <a:xfrm flipV="1">
            <a:off x="1979613" y="5373688"/>
            <a:ext cx="3960812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0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0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0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0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0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0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5" grpId="0" animBg="1"/>
      <p:bldP spid="70726" grpId="0" animBg="1"/>
      <p:bldP spid="70727" grpId="0" animBg="1"/>
      <p:bldP spid="70728" grpId="0" animBg="1"/>
      <p:bldP spid="70729" grpId="0" animBg="1"/>
      <p:bldP spid="70730" grpId="0" animBg="1"/>
      <p:bldP spid="70731" grpId="0" animBg="1"/>
      <p:bldP spid="707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381000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smtClean="0">
                <a:solidFill>
                  <a:srgbClr val="00FF00"/>
                </a:solidFill>
              </a:rPr>
              <a:t>                        </a:t>
            </a:r>
            <a:endParaRPr lang="ru-RU" sz="2400" smtClean="0">
              <a:solidFill>
                <a:schemeClr val="folHlink"/>
              </a:solidFill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724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0FF00"/>
                </a:solidFill>
              </a:rPr>
              <a:t>           </a:t>
            </a:r>
            <a:r>
              <a:rPr lang="ru-RU" sz="2700" smtClean="0">
                <a:solidFill>
                  <a:srgbClr val="00FF00"/>
                </a:solidFill>
              </a:rPr>
              <a:t>ПОЧЕМУ У МЕСЯЦА НЕТ ПЛАТЬЯ </a:t>
            </a:r>
            <a:r>
              <a:rPr lang="ru-RU" sz="2400" smtClean="0">
                <a:solidFill>
                  <a:srgbClr val="00FF00"/>
                </a:solidFill>
              </a:rPr>
              <a:t>(сербская сказка)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smtClean="0"/>
              <a:t>       В третий раз пришёл месяц к портному. Увидел портной: идёт по небу круглый месяц - не месяц, а луна, да вдвое шире. Чем платье, которое он только что сшил. Что было делать портному? Бросился бежать. Искал его месяц, искал, да не нашёл.</a:t>
            </a:r>
            <a:r>
              <a:rPr lang="ru-RU" sz="2700" b="1" i="1" smtClean="0"/>
              <a:t/>
            </a:r>
            <a:br>
              <a:rPr lang="ru-RU" sz="2700" b="1" i="1" smtClean="0"/>
            </a:br>
            <a:r>
              <a:rPr lang="ru-RU" sz="2700" smtClean="0"/>
              <a:t>     </a:t>
            </a:r>
            <a:r>
              <a:rPr lang="ru-RU" sz="2700" smtClean="0">
                <a:solidFill>
                  <a:srgbClr val="00FFFF"/>
                </a:solidFill>
              </a:rPr>
              <a:t>В назначенный срок пришёл месяц за платьем. А платье и узко и коротко.</a:t>
            </a:r>
            <a:br>
              <a:rPr lang="ru-RU" sz="2700" smtClean="0">
                <a:solidFill>
                  <a:srgbClr val="00FFFF"/>
                </a:solidFill>
              </a:rPr>
            </a:br>
            <a:r>
              <a:rPr lang="ru-RU" sz="2700" smtClean="0">
                <a:solidFill>
                  <a:srgbClr val="00FFFF"/>
                </a:solidFill>
              </a:rPr>
              <a:t>-Видно, я ошибся,- говорит портной. И снова сел за работу.</a:t>
            </a:r>
            <a:r>
              <a:rPr lang="ru-RU" sz="2700" smtClean="0">
                <a:solidFill>
                  <a:schemeClr val="hlink"/>
                </a:solidFill>
              </a:rPr>
              <a:t/>
            </a:r>
            <a:br>
              <a:rPr lang="ru-RU" sz="2700" smtClean="0">
                <a:solidFill>
                  <a:schemeClr val="hlink"/>
                </a:solidFill>
              </a:rPr>
            </a:br>
            <a:r>
              <a:rPr lang="en-US" sz="2700" smtClean="0">
                <a:solidFill>
                  <a:schemeClr val="hlink"/>
                </a:solidFill>
              </a:rPr>
              <a:t>                  </a:t>
            </a:r>
            <a:r>
              <a:rPr lang="ru-RU" sz="2700" b="1" i="1" smtClean="0">
                <a:solidFill>
                  <a:srgbClr val="99FF66"/>
                </a:solidFill>
              </a:rPr>
              <a:t>Так и остался месяц без платья.</a:t>
            </a:r>
            <a:r>
              <a:rPr lang="ru-RU" sz="2700" smtClean="0">
                <a:solidFill>
                  <a:schemeClr val="folHlink"/>
                </a:solidFill>
              </a:rPr>
              <a:t> </a:t>
            </a:r>
            <a:r>
              <a:rPr lang="ru-RU" sz="270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smtClean="0"/>
              <a:t>     </a:t>
            </a:r>
            <a:r>
              <a:rPr lang="ru-RU" sz="2700" smtClean="0">
                <a:solidFill>
                  <a:srgbClr val="99FF66"/>
                </a:solidFill>
              </a:rPr>
              <a:t>В назначенный срок пришёл месяц за платьем. Опять платье мало.</a:t>
            </a:r>
            <a:br>
              <a:rPr lang="ru-RU" sz="2700" smtClean="0">
                <a:solidFill>
                  <a:srgbClr val="99FF66"/>
                </a:solidFill>
              </a:rPr>
            </a:br>
            <a:r>
              <a:rPr lang="ru-RU" sz="2700" smtClean="0">
                <a:solidFill>
                  <a:srgbClr val="99FF66"/>
                </a:solidFill>
              </a:rPr>
              <a:t>-Видно. И теперь я ошибся,- сказал портной. И снова стал кроить и шить.</a:t>
            </a:r>
            <a:br>
              <a:rPr lang="ru-RU" sz="2700" smtClean="0">
                <a:solidFill>
                  <a:srgbClr val="99FF66"/>
                </a:solidFill>
              </a:rPr>
            </a:br>
            <a:r>
              <a:rPr lang="ru-RU" sz="2700" b="1" i="1" smtClean="0"/>
              <a:t>    </a:t>
            </a:r>
            <a:r>
              <a:rPr lang="ru-RU" sz="2700" smtClean="0">
                <a:solidFill>
                  <a:srgbClr val="FFFF00"/>
                </a:solidFill>
              </a:rPr>
              <a:t>Решил себе месяц сшить платье. Снял с него портной мерку и сел за работу.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71008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smtClean="0">
                <a:solidFill>
                  <a:srgbClr val="00FF00"/>
                </a:solidFill>
              </a:rPr>
              <a:t>          </a:t>
            </a:r>
            <a:r>
              <a:rPr lang="ru-RU" sz="2700" smtClean="0">
                <a:solidFill>
                  <a:srgbClr val="00FF00"/>
                </a:solidFill>
              </a:rPr>
              <a:t>ПОЧЕМУ У МЕСЯЦА НЕТ ПЛАТЬЯ  </a:t>
            </a:r>
            <a:r>
              <a:rPr lang="ru-RU" sz="2400" smtClean="0">
                <a:solidFill>
                  <a:srgbClr val="00FF00"/>
                </a:solidFill>
              </a:rPr>
              <a:t>(сербская сказка)</a:t>
            </a:r>
            <a:br>
              <a:rPr lang="ru-RU" sz="2400" smtClean="0">
                <a:solidFill>
                  <a:srgbClr val="00FF00"/>
                </a:solidFill>
              </a:rPr>
            </a:br>
            <a:r>
              <a:rPr lang="ru-RU" sz="2700" smtClean="0"/>
              <a:t>    </a:t>
            </a:r>
            <a:r>
              <a:rPr lang="ru-RU" sz="2600" smtClean="0">
                <a:solidFill>
                  <a:srgbClr val="FFFF00"/>
                </a:solidFill>
              </a:rPr>
              <a:t>Решил себе месяц сшить платье. Снял с него портной мерку и сел за работу. </a:t>
            </a:r>
            <a:br>
              <a:rPr lang="ru-RU" sz="2600" smtClean="0">
                <a:solidFill>
                  <a:srgbClr val="FFFF00"/>
                </a:solidFill>
              </a:rPr>
            </a:br>
            <a:r>
              <a:rPr lang="ru-RU" sz="2600" smtClean="0"/>
              <a:t>     </a:t>
            </a:r>
            <a:r>
              <a:rPr lang="ru-RU" sz="2600" smtClean="0">
                <a:solidFill>
                  <a:srgbClr val="00FFFF"/>
                </a:solidFill>
              </a:rPr>
              <a:t>В назначенный срок пришёл месяц за платьем. А платье и узко и коротко.</a:t>
            </a:r>
            <a:br>
              <a:rPr lang="ru-RU" sz="2600" smtClean="0">
                <a:solidFill>
                  <a:srgbClr val="00FFFF"/>
                </a:solidFill>
              </a:rPr>
            </a:br>
            <a:r>
              <a:rPr lang="ru-RU" sz="2600" smtClean="0">
                <a:solidFill>
                  <a:srgbClr val="00FFFF"/>
                </a:solidFill>
              </a:rPr>
              <a:t>-Видно, я ошибся,- говорит портной. И снова сел за работу.</a:t>
            </a:r>
            <a:r>
              <a:rPr lang="ru-RU" sz="2600" smtClean="0">
                <a:solidFill>
                  <a:schemeClr val="hlink"/>
                </a:solidFill>
              </a:rPr>
              <a:t/>
            </a:r>
            <a:br>
              <a:rPr lang="ru-RU" sz="2600" smtClean="0">
                <a:solidFill>
                  <a:schemeClr val="hlink"/>
                </a:solidFill>
              </a:rPr>
            </a:br>
            <a:r>
              <a:rPr lang="ru-RU" sz="2600" smtClean="0"/>
              <a:t>      </a:t>
            </a:r>
            <a:r>
              <a:rPr lang="ru-RU" sz="2600" smtClean="0">
                <a:solidFill>
                  <a:srgbClr val="99FF66"/>
                </a:solidFill>
              </a:rPr>
              <a:t>В назначенный срок пришёл месяц за платьем. Опять платье мало.</a:t>
            </a:r>
            <a:br>
              <a:rPr lang="ru-RU" sz="2600" smtClean="0">
                <a:solidFill>
                  <a:srgbClr val="99FF66"/>
                </a:solidFill>
              </a:rPr>
            </a:br>
            <a:r>
              <a:rPr lang="ru-RU" sz="2600" smtClean="0">
                <a:solidFill>
                  <a:srgbClr val="99FF66"/>
                </a:solidFill>
              </a:rPr>
              <a:t>-Видно. И теперь я ошибся,- сказал портной. И снова стал кроить и шить.</a:t>
            </a:r>
            <a:br>
              <a:rPr lang="ru-RU" sz="2600" smtClean="0">
                <a:solidFill>
                  <a:srgbClr val="99FF66"/>
                </a:solidFill>
              </a:rPr>
            </a:br>
            <a:r>
              <a:rPr lang="ru-RU" sz="2600" smtClean="0"/>
              <a:t>      В третий раз пришёл месяц к портному. Увидел портной: идёт по небу круглый месяц - не месяц, а луна, да вдвое шире. Чем платье, которое он только что сшил. Что было делать портному? Бросился бежать. Искал его месяц, искал, да не нашёл.</a:t>
            </a:r>
            <a:r>
              <a:rPr lang="ru-RU" sz="2600" b="1" i="1" smtClean="0"/>
              <a:t/>
            </a:r>
            <a:br>
              <a:rPr lang="ru-RU" sz="2600" b="1" i="1" smtClean="0"/>
            </a:br>
            <a:r>
              <a:rPr lang="ru-RU" sz="2600" b="1" i="1" smtClean="0"/>
              <a:t>                      </a:t>
            </a:r>
            <a:r>
              <a:rPr lang="ru-RU" sz="2600" b="1" i="1" smtClean="0">
                <a:solidFill>
                  <a:srgbClr val="99FF66"/>
                </a:solidFill>
              </a:rPr>
              <a:t>Так и остался месяц без платья.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8147050" cy="4608513"/>
          </a:xfrm>
          <a:gradFill rotWithShape="1">
            <a:gsLst>
              <a:gs pos="0">
                <a:srgbClr val="FFCC00"/>
              </a:gs>
              <a:gs pos="100000">
                <a:srgbClr val="6666FF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u="sng" smtClean="0"/>
              <a:t>1.Сочинить сказку выбрав, один из 3  вопросов.</a:t>
            </a:r>
            <a:endParaRPr lang="ru-RU" smtClean="0"/>
          </a:p>
          <a:p>
            <a:pPr eaLnBrk="1" hangingPunct="1"/>
            <a:r>
              <a:rPr lang="ru-RU" smtClean="0"/>
              <a:t>– Почему у огурца пупырышки?</a:t>
            </a:r>
          </a:p>
          <a:p>
            <a:pPr eaLnBrk="1" hangingPunct="1"/>
            <a:r>
              <a:rPr lang="ru-RU" smtClean="0"/>
              <a:t>– Почему у розы шипы?</a:t>
            </a:r>
          </a:p>
          <a:p>
            <a:pPr eaLnBrk="1" hangingPunct="1"/>
            <a:r>
              <a:rPr lang="ru-RU" smtClean="0"/>
              <a:t>– Почему крокодила так назвали?</a:t>
            </a:r>
            <a:endParaRPr lang="ru-RU" u="sng" smtClean="0"/>
          </a:p>
          <a:p>
            <a:pPr eaLnBrk="1" hangingPunct="1"/>
            <a:r>
              <a:rPr lang="ru-RU" u="sng" smtClean="0"/>
              <a:t>2. Устно сочинить свою сказку, с ответом на вопрос.</a:t>
            </a:r>
          </a:p>
          <a:p>
            <a:pPr eaLnBrk="1" hangingPunct="1"/>
            <a:r>
              <a:rPr lang="ru-RU" u="sng" smtClean="0"/>
              <a:t>3. Придумать свою сказку и оформить её на листе формата А4.</a:t>
            </a:r>
          </a:p>
        </p:txBody>
      </p:sp>
      <p:pic>
        <p:nvPicPr>
          <p:cNvPr id="17411" name="Picture 4" descr="task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88913"/>
            <a:ext cx="63373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67200"/>
          </a:xfrm>
        </p:spPr>
        <p:txBody>
          <a:bodyPr/>
          <a:lstStyle/>
          <a:p>
            <a:r>
              <a:rPr lang="ru-RU" i="1" u="sng" dirty="0" smtClean="0"/>
              <a:t>Как сочинить  сказку.</a:t>
            </a:r>
            <a:endParaRPr lang="ru-RU" dirty="0" smtClean="0"/>
          </a:p>
          <a:p>
            <a:r>
              <a:rPr lang="ru-RU" i="1" dirty="0" smtClean="0"/>
              <a:t>1.Начните сочинять сказку с «конца»:  придумайте ответ на вопрос.</a:t>
            </a:r>
            <a:endParaRPr lang="ru-RU" dirty="0" smtClean="0"/>
          </a:p>
          <a:p>
            <a:r>
              <a:rPr lang="ru-RU" i="1" dirty="0" smtClean="0"/>
              <a:t>2.Определите героев своей сказки. </a:t>
            </a:r>
            <a:endParaRPr lang="ru-RU" i="1" dirty="0" smtClean="0"/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    Их </a:t>
            </a:r>
            <a:r>
              <a:rPr lang="ru-RU" sz="2400" i="1" dirty="0" smtClean="0">
                <a:solidFill>
                  <a:srgbClr val="FF0000"/>
                </a:solidFill>
              </a:rPr>
              <a:t>не должно быть </a:t>
            </a:r>
            <a:r>
              <a:rPr lang="ru-RU" sz="2400" i="1" dirty="0" smtClean="0">
                <a:solidFill>
                  <a:srgbClr val="FF0000"/>
                </a:solidFill>
              </a:rPr>
              <a:t>много, </a:t>
            </a:r>
            <a:r>
              <a:rPr lang="ru-RU" sz="2400" i="1" dirty="0" smtClean="0">
                <a:solidFill>
                  <a:srgbClr val="FF0000"/>
                </a:solidFill>
              </a:rPr>
              <a:t>только необходимые.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3.Продумайте последовательность событий в сказке.</a:t>
            </a:r>
            <a:endParaRPr lang="ru-RU" dirty="0" smtClean="0"/>
          </a:p>
          <a:p>
            <a:r>
              <a:rPr lang="ru-RU" i="1" dirty="0" smtClean="0"/>
              <a:t>4.Запишите сказку.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smtClean="0">
                <a:solidFill>
                  <a:schemeClr val="hlink"/>
                </a:solidFill>
              </a:rPr>
              <a:t>СПАСИБО ЗА УРОК.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</a:t>
            </a:r>
            <a:r>
              <a:rPr lang="ru-RU" sz="5400" b="1" smtClean="0">
                <a:solidFill>
                  <a:srgbClr val="00FF00"/>
                </a:solidFill>
              </a:rPr>
              <a:t>МОЛОДЦЫ!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9144000" cy="2084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Говори мало, слушай много,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 думай ещё больше.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Что</a:t>
            </a:r>
            <a:r>
              <a:rPr lang="ru-RU" dirty="0" smtClean="0"/>
              <a:t> название  </a:t>
            </a:r>
            <a:r>
              <a:rPr lang="ru-RU" u="sng" dirty="0" smtClean="0"/>
              <a:t>такое </a:t>
            </a:r>
            <a:r>
              <a:rPr lang="ru-RU" dirty="0" smtClean="0"/>
              <a:t> откуда  </a:t>
            </a:r>
            <a:r>
              <a:rPr lang="ru-RU" u="sng" dirty="0" smtClean="0"/>
              <a:t>сказка </a:t>
            </a:r>
            <a:r>
              <a:rPr lang="ru-RU" dirty="0" smtClean="0"/>
              <a:t> волшебство.</a:t>
            </a:r>
          </a:p>
          <a:p>
            <a:r>
              <a:rPr lang="ru-RU" dirty="0" smtClean="0"/>
              <a:t>  </a:t>
            </a:r>
            <a:r>
              <a:rPr lang="ru-RU" u="sng" dirty="0" smtClean="0"/>
              <a:t>Произведение</a:t>
            </a:r>
            <a:r>
              <a:rPr lang="ru-RU" dirty="0" smtClean="0"/>
              <a:t> отрывок </a:t>
            </a:r>
            <a:r>
              <a:rPr lang="ru-RU" u="sng" dirty="0" smtClean="0"/>
              <a:t>о</a:t>
            </a:r>
            <a:r>
              <a:rPr lang="ru-RU" dirty="0" smtClean="0"/>
              <a:t>  вместе </a:t>
            </a:r>
            <a:r>
              <a:rPr lang="ru-RU" u="sng" dirty="0" smtClean="0"/>
              <a:t>вымышленных </a:t>
            </a:r>
            <a:r>
              <a:rPr lang="ru-RU" dirty="0" smtClean="0"/>
              <a:t> красивых </a:t>
            </a:r>
            <a:r>
              <a:rPr lang="ru-RU" u="sng" dirty="0" smtClean="0"/>
              <a:t>лицах</a:t>
            </a:r>
            <a:r>
              <a:rPr lang="ru-RU" dirty="0" smtClean="0"/>
              <a:t>  делах </a:t>
            </a:r>
            <a:r>
              <a:rPr lang="ru-RU" u="sng" dirty="0" smtClean="0"/>
              <a:t>или</a:t>
            </a:r>
            <a:r>
              <a:rPr lang="ru-RU" dirty="0" smtClean="0"/>
              <a:t>  поступках </a:t>
            </a:r>
            <a:r>
              <a:rPr lang="ru-RU" u="sng" dirty="0" smtClean="0"/>
              <a:t>событиях</a:t>
            </a:r>
            <a:r>
              <a:rPr lang="ru-RU" dirty="0" smtClean="0"/>
              <a:t>. </a:t>
            </a:r>
            <a:r>
              <a:rPr lang="ru-RU" u="sng" dirty="0" smtClean="0"/>
              <a:t>Это</a:t>
            </a:r>
            <a:r>
              <a:rPr lang="ru-RU" dirty="0" smtClean="0"/>
              <a:t>  действительно </a:t>
            </a:r>
            <a:r>
              <a:rPr lang="ru-RU" u="sng" dirty="0" smtClean="0"/>
              <a:t>отдельный</a:t>
            </a:r>
            <a:r>
              <a:rPr lang="ru-RU" dirty="0" smtClean="0"/>
              <a:t>  способ   </a:t>
            </a:r>
            <a:r>
              <a:rPr lang="ru-RU" u="sng" dirty="0" smtClean="0"/>
              <a:t>жанр</a:t>
            </a:r>
            <a:r>
              <a:rPr lang="ru-RU" dirty="0" smtClean="0"/>
              <a:t>  для  </a:t>
            </a:r>
            <a:r>
              <a:rPr lang="ru-RU" u="sng" dirty="0" smtClean="0"/>
              <a:t>в</a:t>
            </a:r>
            <a:r>
              <a:rPr lang="ru-RU" dirty="0" smtClean="0"/>
              <a:t>  рассказе  </a:t>
            </a:r>
            <a:r>
              <a:rPr lang="ru-RU" u="sng" dirty="0" smtClean="0"/>
              <a:t>литературе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744538"/>
          </a:xfrm>
        </p:spPr>
        <p:txBody>
          <a:bodyPr/>
          <a:lstStyle/>
          <a:p>
            <a:pPr algn="ctr" eaLnBrk="1" hangingPunct="1"/>
            <a:endParaRPr lang="ru-RU" sz="3600" smtClean="0">
              <a:solidFill>
                <a:srgbClr val="000066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192837"/>
          </a:xfrm>
          <a:gradFill rotWithShape="1">
            <a:gsLst>
              <a:gs pos="0">
                <a:srgbClr val="FFCC00"/>
              </a:gs>
              <a:gs pos="100000">
                <a:srgbClr val="CC6600"/>
              </a:gs>
            </a:gsLst>
            <a:path path="rect">
              <a:fillToRect r="100000" b="10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Почемусолнцевосходит,когдакричитпетух?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Очёминдюкдумал?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Чтодороже?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КтосшилВидекурубашку?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ОткудавзяласьДаугава?</a:t>
            </a:r>
          </a:p>
        </p:txBody>
      </p:sp>
      <p:pic>
        <p:nvPicPr>
          <p:cNvPr id="4100" name="Picture 5" descr="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997200"/>
            <a:ext cx="1628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744538"/>
          </a:xfrm>
        </p:spPr>
        <p:txBody>
          <a:bodyPr/>
          <a:lstStyle/>
          <a:p>
            <a:pPr algn="ctr" eaLnBrk="1" hangingPunct="1"/>
            <a:endParaRPr lang="ru-RU" sz="3600" smtClean="0">
              <a:solidFill>
                <a:srgbClr val="000066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192837"/>
          </a:xfrm>
          <a:gradFill rotWithShape="1">
            <a:gsLst>
              <a:gs pos="0">
                <a:srgbClr val="FFCC00"/>
              </a:gs>
              <a:gs pos="100000">
                <a:srgbClr val="CC6600"/>
              </a:gs>
            </a:gsLst>
            <a:path path="rect">
              <a:fillToRect r="100000" b="10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Почему солнце восходит, когда кричит петух?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О чём индюк  думал?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Что дороже?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Кто сшил Видеку рубашку?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Откуда взялась Даугава?</a:t>
            </a:r>
          </a:p>
        </p:txBody>
      </p:sp>
      <p:pic>
        <p:nvPicPr>
          <p:cNvPr id="5124" name="Picture 4" descr="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997200"/>
            <a:ext cx="1628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6411913" cy="2735263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660033"/>
                </a:solidFill>
              </a:rPr>
              <a:t>Какие  вопросы  задают</a:t>
            </a:r>
            <a:br>
              <a:rPr lang="ru-RU" sz="4800" b="1" smtClean="0">
                <a:solidFill>
                  <a:srgbClr val="660033"/>
                </a:solidFill>
              </a:rPr>
            </a:br>
            <a:r>
              <a:rPr lang="ru-RU" sz="4800" b="1" smtClean="0">
                <a:solidFill>
                  <a:srgbClr val="660033"/>
                </a:solidFill>
              </a:rPr>
              <a:t>сказки?</a:t>
            </a:r>
          </a:p>
        </p:txBody>
      </p:sp>
      <p:pic>
        <p:nvPicPr>
          <p:cNvPr id="6147" name="Picture 4" descr="р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775" y="2971800"/>
            <a:ext cx="2706688" cy="3697288"/>
          </a:xfrm>
          <a:noFill/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kbox.com.ua/uploads/posts/2011-10/1318095513_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ookbox.com.ua/uploads/posts/2012-05/1338229917_y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85728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eremok.in/narodn_skazki/Sbornik/latishskie/images/gusi_goroh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3833821" cy="20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sters.ec/cover/4039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8572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shka.u3109.sparta.vps-private.net/mishka.by/sites/mishka.by/files/f5bed950a4d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071810"/>
            <a:ext cx="287274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.bp.blogspot.com/-ngXlQHFGW4M/UPG0US4w_XI/AAAAAAAAFxY/51wX6H9D5Oo/s200/image1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143248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FF00"/>
                </a:solidFill>
              </a:rPr>
              <a:t>Отгадайте и прочитайте название сказки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291513" cy="8064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КАКБАРСУКИКУНИЦАСУДИЛИСЬ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Как барсук и куница судились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КАКГЛУПЫЙСЫНЕЗДИЛВРИГУ</a:t>
            </a:r>
            <a:endParaRPr lang="ru-RU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Как глупый сын ездил в Ригу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КАКБРАТЬЯСУДИЛИСЬ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Как братья судились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Вот как бывает, когда другого глупей себя считаешь</a:t>
            </a:r>
            <a:r>
              <a:rPr lang="ru-RU" sz="2800" dirty="0" smtClean="0">
                <a:solidFill>
                  <a:srgbClr val="00FFFF"/>
                </a:solidFill>
              </a:rPr>
              <a:t>.</a:t>
            </a:r>
            <a:endParaRPr lang="ru-RU" sz="2800" b="1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Видно, правду говорят умные люди: жадные да неуступчивые всегда в убытке бывают.</a:t>
            </a:r>
            <a:endParaRPr lang="en-US" sz="2800" b="1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Видно, правду говорят умные люди: жадные да неуступчивые всегда в убытке бывают.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-0.20966 " pathEditMode="relative" ptsTypes="AA">
                                      <p:cBhvr>
                                        <p:cTn id="87" dur="2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1 -0.07837 L 0.01997 -0.81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" pathEditMode="relative" ptsTypes="AA">
                                      <p:cBhvr>
                                        <p:cTn id="95" dur="2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-0.12575 " pathEditMode="relative" ptsTypes="AA">
                                      <p:cBhvr>
                                        <p:cTn id="99" dur="2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76700"/>
            <a:ext cx="2592388" cy="25209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2519362" cy="23891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FF00"/>
                </a:solidFill>
              </a:rPr>
              <a:t>Исправь ошибку </a:t>
            </a:r>
            <a:r>
              <a:rPr lang="en-US" sz="3600" b="1" smtClean="0">
                <a:solidFill>
                  <a:srgbClr val="00FF00"/>
                </a:solidFill>
              </a:rPr>
              <a:t/>
            </a:r>
            <a:br>
              <a:rPr lang="en-US" sz="3600" b="1" smtClean="0">
                <a:solidFill>
                  <a:srgbClr val="00FF00"/>
                </a:solidFill>
              </a:rPr>
            </a:br>
            <a:r>
              <a:rPr lang="ru-RU" sz="3600" b="1" smtClean="0">
                <a:solidFill>
                  <a:srgbClr val="00FF00"/>
                </a:solidFill>
              </a:rPr>
              <a:t>в   названии    сказки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24863" cy="4835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Кто ждёт, чтобы ягоды падали  в рот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hlink"/>
                </a:solidFill>
              </a:rPr>
              <a:t>Кто ждёт, чтобы вишни падали в рот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С той поры говорят: кто ждёт, чтобы вишни падали в рот ….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              </a:t>
            </a:r>
            <a:r>
              <a:rPr lang="en-US" b="1" i="1" dirty="0" smtClean="0">
                <a:solidFill>
                  <a:schemeClr val="folHlink"/>
                </a:solidFill>
              </a:rPr>
              <a:t>              </a:t>
            </a:r>
            <a:r>
              <a:rPr lang="ru-RU" b="1" i="1" dirty="0" smtClean="0">
                <a:solidFill>
                  <a:schemeClr val="folHlink"/>
                </a:solidFill>
              </a:rPr>
              <a:t> до добра не дойдёт.</a:t>
            </a: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Как лентяй остался без денег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hlink"/>
                </a:solidFill>
              </a:rPr>
              <a:t>Как лентяй остался без виноградника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2" grpId="0" animBg="1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 (2)</Template>
  <TotalTime>187</TotalTime>
  <Words>804</Words>
  <Application>Microsoft Office PowerPoint</Application>
  <PresentationFormat>Экран (4:3)</PresentationFormat>
  <Paragraphs>133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Облака</vt:lpstr>
      <vt:lpstr>Текстура</vt:lpstr>
      <vt:lpstr>Слайд 1</vt:lpstr>
      <vt:lpstr>Внеклассное   чтение </vt:lpstr>
      <vt:lpstr>Повторение изученного</vt:lpstr>
      <vt:lpstr>Слайд 4</vt:lpstr>
      <vt:lpstr>Слайд 5</vt:lpstr>
      <vt:lpstr>Какие  вопросы  задают сказки?</vt:lpstr>
      <vt:lpstr>Слайд 7</vt:lpstr>
      <vt:lpstr>Отгадайте и прочитайте название сказки</vt:lpstr>
      <vt:lpstr>Исправь ошибку  в   названии    сказки</vt:lpstr>
      <vt:lpstr>По ключевым словам отгадай сказку</vt:lpstr>
      <vt:lpstr>В каких сказках мы находим ответы на следующие вопросы</vt:lpstr>
      <vt:lpstr>Слайд 12</vt:lpstr>
      <vt:lpstr>В какой сказке больше всего вопросов и ответов на эти вопросы</vt:lpstr>
      <vt:lpstr>Физминутка</vt:lpstr>
      <vt:lpstr>Слайд 15</vt:lpstr>
      <vt:lpstr>Слайд 16</vt:lpstr>
      <vt:lpstr>Слайд 17</vt:lpstr>
      <vt:lpstr>Слайд 18</vt:lpstr>
      <vt:lpstr>ПОЧЕМУ КОТ МОЕТСЯ ПОСЛЕ ЕДЫ                                         (литовская сказка) </vt:lpstr>
      <vt:lpstr>Слайд 20</vt:lpstr>
      <vt:lpstr>Каким был кот? А каким воробей? Выберите из перечисленных качеств подходящие. Объясните свой выбор.</vt:lpstr>
      <vt:lpstr>                        </vt:lpstr>
      <vt:lpstr>          ПОЧЕМУ У МЕСЯЦА НЕТ ПЛАТЬЯ  (сербская сказка)     Решил себе месяц сшить платье. Снял с него портной мерку и сел за работу.       В назначенный срок пришёл месяц за платьем. А платье и узко и коротко. -Видно, я ошибся,- говорит портной. И снова сел за работу.       В назначенный срок пришёл месяц за платьем. Опять платье мало. -Видно. И теперь я ошибся,- сказал портной. И снова стал кроить и шить.       В третий раз пришёл месяц к портному. Увидел портной: идёт по небу круглый месяц - не месяц, а луна, да вдвое шире. Чем платье, которое он только что сшил. Что было делать портному? Бросился бежать. Искал его месяц, искал, да не нашёл.                       Так и остался месяц без платья.</vt:lpstr>
      <vt:lpstr>Слайд 24</vt:lpstr>
      <vt:lpstr>Инструкция </vt:lpstr>
      <vt:lpstr>Слайд 26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Хозяйка</dc:creator>
  <cp:lastModifiedBy>Марина</cp:lastModifiedBy>
  <cp:revision>22</cp:revision>
  <dcterms:created xsi:type="dcterms:W3CDTF">2013-02-19T18:57:54Z</dcterms:created>
  <dcterms:modified xsi:type="dcterms:W3CDTF">2013-02-20T17:04:01Z</dcterms:modified>
</cp:coreProperties>
</file>