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27"/>
  </p:notesMasterIdLst>
  <p:sldIdLst>
    <p:sldId id="257" r:id="rId2"/>
    <p:sldId id="319" r:id="rId3"/>
    <p:sldId id="271" r:id="rId4"/>
    <p:sldId id="258" r:id="rId5"/>
    <p:sldId id="310" r:id="rId6"/>
    <p:sldId id="321" r:id="rId7"/>
    <p:sldId id="320" r:id="rId8"/>
    <p:sldId id="290" r:id="rId9"/>
    <p:sldId id="316" r:id="rId10"/>
    <p:sldId id="318" r:id="rId11"/>
    <p:sldId id="295" r:id="rId12"/>
    <p:sldId id="312" r:id="rId13"/>
    <p:sldId id="313" r:id="rId14"/>
    <p:sldId id="314" r:id="rId15"/>
    <p:sldId id="315" r:id="rId16"/>
    <p:sldId id="322" r:id="rId17"/>
    <p:sldId id="323" r:id="rId18"/>
    <p:sldId id="324" r:id="rId19"/>
    <p:sldId id="297" r:id="rId20"/>
    <p:sldId id="291" r:id="rId21"/>
    <p:sldId id="289" r:id="rId22"/>
    <p:sldId id="325" r:id="rId23"/>
    <p:sldId id="326" r:id="rId24"/>
    <p:sldId id="327" r:id="rId25"/>
    <p:sldId id="264" r:id="rId2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FF0066"/>
    <a:srgbClr val="FF3300"/>
    <a:srgbClr val="000000"/>
    <a:srgbClr val="FFFF00"/>
    <a:srgbClr val="000066"/>
    <a:srgbClr val="0204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9" autoAdjust="0"/>
    <p:restoredTop sz="94660"/>
  </p:normalViewPr>
  <p:slideViewPr>
    <p:cSldViewPr>
      <p:cViewPr varScale="1">
        <p:scale>
          <a:sx n="103" d="100"/>
          <a:sy n="103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7.bin"/><Relationship Id="rId7" Type="http://schemas.microsoft.com/office/2006/relationships/legacyDiagramText" Target="legacyDiagramText21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Relationship Id="rId6" Type="http://schemas.microsoft.com/office/2006/relationships/legacyDiagramText" Target="legacyDiagramText20.bin"/><Relationship Id="rId5" Type="http://schemas.microsoft.com/office/2006/relationships/legacyDiagramText" Target="legacyDiagramText19.bin"/><Relationship Id="rId4" Type="http://schemas.microsoft.com/office/2006/relationships/legacyDiagramText" Target="legacyDiagramText18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4.bin"/><Relationship Id="rId2" Type="http://schemas.microsoft.com/office/2006/relationships/legacyDiagramText" Target="legacyDiagramText23.bin"/><Relationship Id="rId1" Type="http://schemas.microsoft.com/office/2006/relationships/legacyDiagramText" Target="legacyDiagramText22.bin"/><Relationship Id="rId4" Type="http://schemas.microsoft.com/office/2006/relationships/legacyDiagramText" Target="legacyDiagramText25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57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A06DF733-FF4C-478E-A886-9D190AE796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ru-RU" sz="2400"/>
            </a:p>
          </p:txBody>
        </p:sp>
      </p:grp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88075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077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88078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5BCF0CD-32C8-415E-B56B-FE1A918E4DB0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880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ABC4E2-DDAF-4AC6-8077-5616901C4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80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A47D1-8F94-4326-83D3-415F96BF1243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2C6A-8B95-4766-A77B-DDC2B6CAC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720A4-8578-4976-9C18-C8A4BE6B4422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C1608-CA6B-4AC6-96C6-9B5E8AC1E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8E14BA-3793-4D56-AF1C-E309A7DEE81C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3C27EF-6EBA-416E-BBA3-6C2090759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8A952F-5D0C-478D-9DA6-2D414FF4C86D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5AA4D7-F4E9-4172-AD8E-AE46510CDF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0744F-859F-48DF-8D30-C3FF56BD3DB1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FEC4-4856-44F5-A385-E6018B05B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8A39E-EEDB-4506-B506-73BEE2FBC10B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5ADC7-D138-4A06-9811-676389ADD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7658C-0FD4-4611-9483-0D4A9031B111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783C-2B3F-4F5D-9981-83DB4B81E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BF9EC-91D6-4FAE-B3A7-73B48E28E01B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0109-CABD-47FD-BB66-2477D1EA1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495D0-BA3D-495C-A7C5-7DA8A5A92AD2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7432-38A7-4462-A1E4-D669F560AA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0E7CB-46F3-4AB7-86DA-6661F42886B9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E52B0-A62C-43C6-85B2-972497449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BB2A-CA97-4EEF-A2C5-98003196FD7A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7665-F3D6-4783-9EF4-0D565D185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BE5A1-0B1A-40AA-B47C-E0A41AC7A843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BF2B-47AF-4180-9A6E-C910E4D67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736B8AF3-D560-488C-BA65-490A5E49A030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A058AC6C-78F5-4CE4-B1F4-F218C8568CC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ru-RU" sz="2400"/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705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8705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87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2916238" y="4076700"/>
            <a:ext cx="287972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9111" name="Picture 23" descr="ПРЕЗЕН ПРОФ станд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242A-ABB4-4B42-81F5-C095DEEE764A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35EB-C763-4ECA-A87E-2235106F80F1}" type="slidenum">
              <a:rPr lang="ru-RU"/>
              <a:pPr/>
              <a:t>10</a:t>
            </a:fld>
            <a:endParaRPr lang="ru-RU"/>
          </a:p>
        </p:txBody>
      </p:sp>
      <p:graphicFrame>
        <p:nvGraphicFramePr>
          <p:cNvPr id="214063" name="Group 47"/>
          <p:cNvGraphicFramePr>
            <a:graphicFrameLocks noGrp="1"/>
          </p:cNvGraphicFramePr>
          <p:nvPr/>
        </p:nvGraphicFramePr>
        <p:xfrm>
          <a:off x="539750" y="404813"/>
          <a:ext cx="8135938" cy="6000750"/>
        </p:xfrm>
        <a:graphic>
          <a:graphicData uri="http://schemas.openxmlformats.org/drawingml/2006/table">
            <a:tbl>
              <a:tblPr/>
              <a:tblGrid>
                <a:gridCol w="863600"/>
                <a:gridCol w="7272338"/>
              </a:tblGrid>
              <a:tr h="178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образованию и обучению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опыту практической  работы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опыту практической работы не предъявляются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Особые условия допуска к работе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 педагогической деятельности не допускаются лица: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-лишенные права заниматься педагогической деятельностью в соответствии с вступившим в законную силу приговором суда;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-имеющие или имевшие судимость за преступления, состав и виды которых установлены  законодательством Российской Федерации;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-признанные недееспособными в установленном федеральным законом порядке;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-имеющие заболевания, предусмотренные установленным перечнем-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B706-6792-4C0F-8A1E-C4FBCA005492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BBA-3191-4F8F-9D09-ADE59321832D}" type="slidenum">
              <a:rPr lang="ru-RU"/>
              <a:pPr/>
              <a:t>11</a:t>
            </a:fld>
            <a:endParaRPr lang="ru-RU"/>
          </a:p>
        </p:txBody>
      </p:sp>
      <p:graphicFrame>
        <p:nvGraphicFramePr>
          <p:cNvPr id="186373" name="Organization Chart 5"/>
          <p:cNvGraphicFramePr>
            <a:graphicFrameLocks/>
          </p:cNvGraphicFramePr>
          <p:nvPr/>
        </p:nvGraphicFramePr>
        <p:xfrm>
          <a:off x="323850" y="333375"/>
          <a:ext cx="8442325" cy="5903913"/>
        </p:xfrm>
        <a:graphic>
          <a:graphicData uri="http://schemas.openxmlformats.org/drawingml/2006/compatibility">
            <com:legacyDrawing xmlns:com="http://schemas.openxmlformats.org/drawingml/2006/compatibility" spid="_x0000_s186373"/>
          </a:graphicData>
        </a:graphic>
      </p:graphicFrame>
      <p:sp>
        <p:nvSpPr>
          <p:cNvPr id="186391" name="Text Box 23"/>
          <p:cNvSpPr txBox="1">
            <a:spLocks noChangeArrowheads="1"/>
          </p:cNvSpPr>
          <p:nvPr/>
        </p:nvSpPr>
        <p:spPr bwMode="auto">
          <a:xfrm rot="16200000">
            <a:off x="6794500" y="2646363"/>
            <a:ext cx="352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99"/>
                </a:solidFill>
              </a:rPr>
              <a:t>Обобщённые трудовые функции</a:t>
            </a:r>
          </a:p>
        </p:txBody>
      </p:sp>
      <p:sp>
        <p:nvSpPr>
          <p:cNvPr id="186392" name="AutoShape 24"/>
          <p:cNvSpPr>
            <a:spLocks/>
          </p:cNvSpPr>
          <p:nvPr/>
        </p:nvSpPr>
        <p:spPr bwMode="auto">
          <a:xfrm>
            <a:off x="8172450" y="1557338"/>
            <a:ext cx="223838" cy="2592387"/>
          </a:xfrm>
          <a:prstGeom prst="rightBrace">
            <a:avLst>
              <a:gd name="adj1" fmla="val 9651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11B-BB9A-4768-9350-D862B4D04C24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64B-DC36-439B-96E7-AE8B86B3A8EF}" type="slidenum">
              <a:rPr lang="ru-RU"/>
              <a:pPr/>
              <a:t>12</a:t>
            </a:fld>
            <a:endParaRPr lang="ru-RU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sz="2800" b="1" i="1" u="sng">
                <a:solidFill>
                  <a:schemeClr val="tx1"/>
                </a:solidFill>
              </a:rPr>
              <a:t>Общепедагогическая функция.</a:t>
            </a:r>
            <a:br>
              <a:rPr kumimoji="1" lang="ru-RU" sz="2800" b="1" i="1" u="sng">
                <a:solidFill>
                  <a:schemeClr val="tx1"/>
                </a:solidFill>
              </a:rPr>
            </a:br>
            <a:r>
              <a:rPr kumimoji="1" lang="ru-RU" sz="2400" b="1" i="1" u="sng">
                <a:solidFill>
                  <a:schemeClr val="tx1"/>
                </a:solidFill>
              </a:rPr>
              <a:t>ОБУЧЕНИЕ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95400"/>
            <a:ext cx="835183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Знать программы обучения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Иметь высшее образование</a:t>
            </a:r>
            <a:r>
              <a:rPr lang="ru-RU" sz="2400">
                <a:latin typeface="Arial" charset="0"/>
              </a:rPr>
              <a:t> или среднее профессиональное по направлениям подготовки «Образование и педагогика»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Уметь планировать и анализировать работу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Владеть формами и методами обучения – стандартными и инновационными.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Использовать специальные подходы, чтобы охватить всех детей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Уметь объективно оценивать возможности детей, используя разные формы и методы контроля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Владеть ИКТ-компетенциями</a:t>
            </a:r>
            <a:r>
              <a:rPr lang="ru-RU" sz="2800">
                <a:latin typeface="Times New Roman" pitchFamily="18" charset="0"/>
              </a:rPr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C514-598A-42E1-8785-B6E9B3A6D83B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62B-BCBC-4FF1-96D5-EAEBA3F4BC01}" type="slidenum">
              <a:rPr lang="ru-RU"/>
              <a:pPr/>
              <a:t>13</a:t>
            </a:fld>
            <a:endParaRPr lang="ru-RU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b="1" i="1" u="sng">
                <a:solidFill>
                  <a:schemeClr val="tx1"/>
                </a:solidFill>
              </a:rPr>
              <a:t>Воспитательная деятельность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Владеть организационными формами и методами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Владеть формами и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методами воспитательной работы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Уметь общаться с детьми, защищать их интересы и достоинство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Поддерживать уклад, атмосферу и традиции учреждения, внося в них свой положительный вклад.</a:t>
            </a:r>
            <a:endParaRPr lang="ru-RU"/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67CE-9630-4435-8A91-17E2B4AD17D5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175-D620-49F9-BE8B-CD52E70C610F}" type="slidenum">
              <a:rPr lang="ru-RU"/>
              <a:pPr/>
              <a:t>14</a:t>
            </a:fld>
            <a:endParaRPr lang="ru-RU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b="1" i="1" u="sng">
                <a:solidFill>
                  <a:schemeClr val="tx1"/>
                </a:solidFill>
              </a:rPr>
              <a:t>Развивающая деятельность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>
                <a:latin typeface="Times New Roman" pitchFamily="18" charset="0"/>
              </a:rPr>
              <a:t>Готовность принять всех детей </a:t>
            </a:r>
            <a:r>
              <a:rPr lang="ru-RU" sz="2800"/>
              <a:t>вне зависимости от их реальных учебных возможностей, особенностей в поведении, состояния психического и физического здоровья. </a:t>
            </a:r>
            <a:endParaRPr lang="ru-RU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>
                <a:latin typeface="Times New Roman" pitchFamily="18" charset="0"/>
              </a:rPr>
              <a:t>Выявлять разнообразные проблемы детей, оказывать адресную помощь</a:t>
            </a:r>
          </a:p>
          <a:p>
            <a:pPr>
              <a:lnSpc>
                <a:spcPct val="80000"/>
              </a:lnSpc>
            </a:pPr>
            <a:r>
              <a:rPr lang="ru-RU">
                <a:latin typeface="Times New Roman" pitchFamily="18" charset="0"/>
              </a:rPr>
              <a:t>Готовность к взаимодействию с другими специалистами</a:t>
            </a:r>
          </a:p>
          <a:p>
            <a:pPr>
              <a:lnSpc>
                <a:spcPct val="80000"/>
              </a:lnSpc>
            </a:pPr>
            <a:r>
              <a:rPr lang="ru-RU">
                <a:latin typeface="Times New Roman" pitchFamily="18" charset="0"/>
              </a:rPr>
              <a:t>Уметь отслеживать динамику развития ребенка</a:t>
            </a:r>
            <a:endParaRPr lang="ru-RU"/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6F49-E3F4-414C-AC00-146937A1B03D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7E15-661A-41C5-AF91-0A95A946B063}" type="slidenum">
              <a:rPr lang="ru-RU"/>
              <a:pPr/>
              <a:t>15</a:t>
            </a:fld>
            <a:endParaRPr lang="ru-RU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569325" cy="838200"/>
          </a:xfrm>
        </p:spPr>
        <p:txBody>
          <a:bodyPr/>
          <a:lstStyle/>
          <a:p>
            <a:pPr algn="ctr"/>
            <a:r>
              <a:rPr kumimoji="1" lang="ru-RU" sz="2000" b="1" i="1" u="sng">
                <a:solidFill>
                  <a:schemeClr val="tx1"/>
                </a:solidFill>
              </a:rPr>
              <a:t>Педагогическая деятельность по реализации программ </a:t>
            </a:r>
            <a:r>
              <a:rPr kumimoji="1" lang="ru-RU" sz="2400" b="1" i="1" u="sng">
                <a:solidFill>
                  <a:schemeClr val="tx1"/>
                </a:solidFill>
              </a:rPr>
              <a:t>дошкольного образования</a:t>
            </a:r>
            <a:br>
              <a:rPr kumimoji="1" lang="ru-RU" sz="2400" b="1" i="1" u="sng">
                <a:solidFill>
                  <a:schemeClr val="tx1"/>
                </a:solidFill>
              </a:rPr>
            </a:br>
            <a:r>
              <a:rPr kumimoji="1" lang="ru-RU" sz="2400" b="1" i="1" u="sng">
                <a:solidFill>
                  <a:schemeClr val="tx1"/>
                </a:solidFill>
              </a:rPr>
              <a:t>(профессиональные компетенции)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Знать специфику дошкольного образования 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Знать общие закономерности развития детей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Уметь организовывать ведущие виды деятельности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Владеть теорией и методиками развития детей дошкольного возраста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Уметь планировать, реализовывать и анализировать образовательную работу с детьми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Уметь планировать и корректировать образовательные задачи по результатам мониторинга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Владеть методами и средствами психолого-педагогического просвещения родителей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Владеть ИКТ-компетенциями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503C-52EE-4480-A891-C097DDB246A2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7DF8-712A-4C62-9A7A-F9901D0E681B}" type="slidenum">
              <a:rPr lang="ru-RU"/>
              <a:pPr/>
              <a:t>16</a:t>
            </a:fld>
            <a:endParaRPr lang="ru-RU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3141663"/>
            <a:ext cx="1582738" cy="576262"/>
          </a:xfrm>
        </p:spPr>
        <p:txBody>
          <a:bodyPr/>
          <a:lstStyle/>
          <a:p>
            <a:pPr algn="ctr"/>
            <a:r>
              <a:rPr lang="ru-RU" sz="1600" b="1"/>
              <a:t>ТРУДОВЫЕ ДЕЙСТВИЯ</a:t>
            </a:r>
          </a:p>
        </p:txBody>
      </p:sp>
      <p:pic>
        <p:nvPicPr>
          <p:cNvPr id="221188" name="Picture 4" descr="afisha2100_guranenok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1439862" cy="1277937"/>
          </a:xfrm>
          <a:prstGeom prst="rect">
            <a:avLst/>
          </a:prstGeom>
          <a:noFill/>
        </p:spPr>
      </p:pic>
      <p:pic>
        <p:nvPicPr>
          <p:cNvPr id="221194" name="Picture 10" descr="Международный день борьбы за права инвалид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581525"/>
            <a:ext cx="1643063" cy="1643063"/>
          </a:xfrm>
          <a:prstGeom prst="rect">
            <a:avLst/>
          </a:prstGeom>
          <a:noFill/>
        </p:spPr>
      </p:pic>
      <p:pic>
        <p:nvPicPr>
          <p:cNvPr id="221197" name="Picture 13" descr="Детскийсад &quot;Сказка&quot; р.п. Вознесенское - ФГОС в ДО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620713"/>
            <a:ext cx="1657350" cy="1244600"/>
          </a:xfrm>
          <a:prstGeom prst="rect">
            <a:avLst/>
          </a:prstGeom>
          <a:noFill/>
        </p:spPr>
      </p:pic>
      <p:pic>
        <p:nvPicPr>
          <p:cNvPr id="221199" name="Picture 15" descr="Документы FSC &quot; ЕВРОШПОН-СМЫГА - производитель шпона строганного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205038"/>
            <a:ext cx="1944687" cy="1458912"/>
          </a:xfrm>
          <a:prstGeom prst="rect">
            <a:avLst/>
          </a:prstGeom>
          <a:noFill/>
        </p:spPr>
      </p:pic>
      <p:pic>
        <p:nvPicPr>
          <p:cNvPr id="221203" name="Picture 19" descr="Книга Мониторинг в детском саду. Научно-методическое пособие Скачать книг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692150"/>
            <a:ext cx="1290637" cy="1657350"/>
          </a:xfrm>
          <a:prstGeom prst="rect">
            <a:avLst/>
          </a:prstGeom>
          <a:noFill/>
        </p:spPr>
      </p:pic>
      <p:pic>
        <p:nvPicPr>
          <p:cNvPr id="221205" name="Picture 21" descr="Кл. час &quot;Права и обязанности учащегося&quot;. Школа 7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797425"/>
            <a:ext cx="1817687" cy="1362075"/>
          </a:xfrm>
          <a:prstGeom prst="rect">
            <a:avLst/>
          </a:prstGeom>
          <a:noFill/>
        </p:spPr>
      </p:pic>
      <p:pic>
        <p:nvPicPr>
          <p:cNvPr id="221211" name="Picture 27" descr="Семинар для заместителей директоров по воспитательной работе, педагогов психологов, председателей оздоровительных советов, учи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04813"/>
            <a:ext cx="1563688" cy="1584325"/>
          </a:xfrm>
          <a:prstGeom prst="rect">
            <a:avLst/>
          </a:prstGeom>
          <a:noFill/>
        </p:spPr>
      </p:pic>
      <p:pic>
        <p:nvPicPr>
          <p:cNvPr id="221213" name="Picture 29" descr="Ясли - сад &quot;Золотой ключик&quot; - Сеть групп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781300"/>
            <a:ext cx="1847850" cy="1400175"/>
          </a:xfrm>
          <a:prstGeom prst="rect">
            <a:avLst/>
          </a:prstGeom>
          <a:noFill/>
        </p:spPr>
      </p:pic>
      <p:pic>
        <p:nvPicPr>
          <p:cNvPr id="221217" name="Picture 33" descr="Скоро в школу - Картинка 2704/2"/>
          <p:cNvPicPr>
            <a:picLocks noChangeAspect="1" noChangeArrowheads="1"/>
          </p:cNvPicPr>
          <p:nvPr/>
        </p:nvPicPr>
        <p:blipFill>
          <a:blip r:embed="rId10" cstate="print"/>
          <a:srcRect l="24863"/>
          <a:stretch>
            <a:fillRect/>
          </a:stretch>
        </p:blipFill>
        <p:spPr bwMode="auto">
          <a:xfrm>
            <a:off x="2987675" y="4797425"/>
            <a:ext cx="1822450" cy="1082675"/>
          </a:xfrm>
          <a:prstGeom prst="rect">
            <a:avLst/>
          </a:prstGeom>
          <a:noFill/>
        </p:spPr>
      </p:pic>
      <p:pic>
        <p:nvPicPr>
          <p:cNvPr id="221219" name="Picture 35" descr="Детские песни и минусовые фонограммы - часть 1 &quot; AE-project - лучшие проекты для After Effect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3860800"/>
            <a:ext cx="1625600" cy="1219200"/>
          </a:xfrm>
          <a:prstGeom prst="rect">
            <a:avLst/>
          </a:prstGeom>
          <a:noFill/>
        </p:spPr>
      </p:pic>
      <p:pic>
        <p:nvPicPr>
          <p:cNvPr id="221220" name="Picture 36" descr="Областной центр диагностики и консультирования"/>
          <p:cNvPicPr>
            <a:picLocks noChangeAspect="1" noChangeArrowheads="1"/>
          </p:cNvPicPr>
          <p:nvPr/>
        </p:nvPicPr>
        <p:blipFill>
          <a:blip r:embed="rId12" cstate="print"/>
          <a:srcRect l="18530" t="9691" r="22205"/>
          <a:stretch>
            <a:fillRect/>
          </a:stretch>
        </p:blipFill>
        <p:spPr bwMode="auto">
          <a:xfrm>
            <a:off x="7451725" y="4581525"/>
            <a:ext cx="1152525" cy="1346200"/>
          </a:xfrm>
          <a:prstGeom prst="rect">
            <a:avLst/>
          </a:prstGeom>
          <a:noFill/>
        </p:spPr>
      </p:pic>
      <p:sp>
        <p:nvSpPr>
          <p:cNvPr id="221247" name="AutoShape 63"/>
          <p:cNvSpPr>
            <a:spLocks noChangeArrowheads="1"/>
          </p:cNvSpPr>
          <p:nvPr/>
        </p:nvSpPr>
        <p:spPr bwMode="auto">
          <a:xfrm>
            <a:off x="2339975" y="1989138"/>
            <a:ext cx="3887788" cy="2879725"/>
          </a:xfrm>
          <a:prstGeom prst="sun">
            <a:avLst>
              <a:gd name="adj" fmla="val 250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1248" name="Text Box 64"/>
          <p:cNvSpPr txBox="1">
            <a:spLocks noChangeArrowheads="1"/>
          </p:cNvSpPr>
          <p:nvPr/>
        </p:nvSpPr>
        <p:spPr bwMode="auto">
          <a:xfrm rot="-1151239">
            <a:off x="7451725" y="2781300"/>
            <a:ext cx="13192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/>
              <a:t>Психолог,</a:t>
            </a:r>
          </a:p>
          <a:p>
            <a:pPr>
              <a:lnSpc>
                <a:spcPct val="80000"/>
              </a:lnSpc>
            </a:pPr>
            <a:r>
              <a:rPr lang="ru-RU" sz="1400" b="1" i="1"/>
              <a:t>логопед,</a:t>
            </a:r>
          </a:p>
          <a:p>
            <a:pPr>
              <a:lnSpc>
                <a:spcPct val="80000"/>
              </a:lnSpc>
            </a:pPr>
            <a:r>
              <a:rPr lang="ru-RU" sz="1400" b="1" i="1"/>
              <a:t>дефектолог</a:t>
            </a:r>
          </a:p>
          <a:p>
            <a:pPr>
              <a:lnSpc>
                <a:spcPct val="80000"/>
              </a:lnSpc>
            </a:pPr>
            <a:r>
              <a:rPr lang="ru-RU" sz="1400" b="1" i="1"/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4603-98F7-4187-8F0A-708EC97AC88F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1E9-79C8-450C-8D24-1B79509335BD}" type="slidenum">
              <a:rPr lang="ru-RU"/>
              <a:pPr/>
              <a:t>17</a:t>
            </a:fld>
            <a:endParaRPr lang="ru-RU"/>
          </a:p>
        </p:txBody>
      </p:sp>
      <p:pic>
        <p:nvPicPr>
          <p:cNvPr id="224284" name="Picture 28" descr="Утренняя гимнастика МБДОУ &quot;Детский сад комбинированного вида 167&quot; города Краснод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88913"/>
            <a:ext cx="2012950" cy="1509712"/>
          </a:xfrm>
          <a:prstGeom prst="rect">
            <a:avLst/>
          </a:prstGeom>
          <a:noFill/>
        </p:spPr>
      </p:pic>
      <p:pic>
        <p:nvPicPr>
          <p:cNvPr id="224281" name="Picture 25" descr="Ссылки - Официальный сайт МБОУ &quot;Средняя общеобразовательная …"/>
          <p:cNvPicPr>
            <a:picLocks noChangeAspect="1" noChangeArrowheads="1"/>
          </p:cNvPicPr>
          <p:nvPr/>
        </p:nvPicPr>
        <p:blipFill>
          <a:blip r:embed="rId4" cstate="print"/>
          <a:srcRect l="8240" t="7529" r="12140" b="9442"/>
          <a:stretch>
            <a:fillRect/>
          </a:stretch>
        </p:blipFill>
        <p:spPr bwMode="auto">
          <a:xfrm>
            <a:off x="7085013" y="3644900"/>
            <a:ext cx="1414462" cy="1728788"/>
          </a:xfrm>
          <a:prstGeom prst="rect">
            <a:avLst/>
          </a:prstGeom>
          <a:noFill/>
        </p:spPr>
      </p:pic>
      <p:graphicFrame>
        <p:nvGraphicFramePr>
          <p:cNvPr id="224261" name="Organization Chart 5"/>
          <p:cNvGraphicFramePr>
            <a:graphicFrameLocks/>
          </p:cNvGraphicFramePr>
          <p:nvPr/>
        </p:nvGraphicFramePr>
        <p:xfrm>
          <a:off x="468313" y="188913"/>
          <a:ext cx="7772400" cy="5184775"/>
        </p:xfrm>
        <a:graphic>
          <a:graphicData uri="http://schemas.openxmlformats.org/drawingml/2006/compatibility">
            <com:legacyDrawing xmlns:com="http://schemas.openxmlformats.org/drawingml/2006/compatibility" spid="_x0000_s224261"/>
          </a:graphicData>
        </a:graphic>
      </p:graphicFrame>
      <p:sp>
        <p:nvSpPr>
          <p:cNvPr id="224280" name="Rectangle 24"/>
          <p:cNvSpPr>
            <a:spLocks noChangeArrowheads="1"/>
          </p:cNvSpPr>
          <p:nvPr/>
        </p:nvSpPr>
        <p:spPr bwMode="auto">
          <a:xfrm>
            <a:off x="395288" y="5392738"/>
            <a:ext cx="8334375" cy="1130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b="1"/>
              <a:t>Профессиональная ИКТ-компетентность</a:t>
            </a:r>
            <a:r>
              <a:rPr kumimoji="0" lang="ru-RU"/>
              <a:t>:</a:t>
            </a:r>
          </a:p>
          <a:p>
            <a:r>
              <a:rPr kumimoji="0" lang="ru-RU"/>
              <a:t>     </a:t>
            </a:r>
            <a:r>
              <a:rPr kumimoji="0" lang="ru-RU" sz="1600"/>
              <a:t>квалифицированное использование </a:t>
            </a:r>
          </a:p>
          <a:p>
            <a:r>
              <a:rPr kumimoji="0" lang="ru-RU" sz="1600"/>
              <a:t>     общераспространенных в данной профессиональной области в развитых странах средств ИКТ при решении профессиональных задач там, где это необходимо.</a:t>
            </a:r>
          </a:p>
        </p:txBody>
      </p:sp>
      <p:pic>
        <p:nvPicPr>
          <p:cNvPr id="224282" name="Picture 26" descr="Родительское собрание в детском саду села Алеево Официальный сайт школы села Алее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997200"/>
            <a:ext cx="1457325" cy="1463675"/>
          </a:xfrm>
          <a:prstGeom prst="rect">
            <a:avLst/>
          </a:prstGeom>
          <a:noFill/>
        </p:spPr>
      </p:pic>
      <p:pic>
        <p:nvPicPr>
          <p:cNvPr id="224286" name="Picture 30" descr="1680x1050 улыбка, краски, рисование, девочка, зверёк, рисунок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2205038"/>
            <a:ext cx="1847850" cy="138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AA02-A758-4219-B613-422379DCEB5D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B8D-F916-4AFB-A2A8-DE8596D854B8}" type="slidenum">
              <a:rPr lang="ru-RU"/>
              <a:pPr/>
              <a:t>18</a:t>
            </a:fld>
            <a:endParaRPr lang="ru-RU"/>
          </a:p>
        </p:txBody>
      </p:sp>
      <p:pic>
        <p:nvPicPr>
          <p:cNvPr id="226309" name="Picture 5" descr="Список литература на лето 10 класс - Последние новинки фильмов, музыки, игр, соф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3860800"/>
            <a:ext cx="2108200" cy="2522538"/>
          </a:xfrm>
          <a:prstGeom prst="rect">
            <a:avLst/>
          </a:prstGeom>
          <a:noFill/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2592387" cy="600075"/>
          </a:xfrm>
        </p:spPr>
        <p:txBody>
          <a:bodyPr/>
          <a:lstStyle/>
          <a:p>
            <a:pPr algn="ctr"/>
            <a:r>
              <a:rPr lang="ru-RU" sz="2000" b="1"/>
              <a:t>НЕОБХОДИМЫЕ ЗНАНИЯ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424862" cy="3024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Специфика дошкольного образования и особенностей организации работы с детьми раннего и дошкольного возраста</a:t>
            </a:r>
          </a:p>
          <a:p>
            <a:pPr>
              <a:lnSpc>
                <a:spcPct val="80000"/>
              </a:lnSpc>
            </a:pPr>
            <a:r>
              <a:rPr lang="ru-RU" sz="1800"/>
              <a:t>Основные психологические подходы: культурно-исторический, деятельностный и личностный; основы дошкольной педагогики, включая классические системы дошкольного воспитания</a:t>
            </a:r>
          </a:p>
          <a:p>
            <a:pPr>
              <a:lnSpc>
                <a:spcPct val="80000"/>
              </a:lnSpc>
            </a:pPr>
            <a:r>
              <a:rPr lang="ru-RU" sz="1800"/>
              <a:t>Общие закономерности развития ребенка в раннем и дошкольном возрасте</a:t>
            </a:r>
          </a:p>
          <a:p>
            <a:pPr>
              <a:lnSpc>
                <a:spcPct val="80000"/>
              </a:lnSpc>
            </a:pPr>
            <a:r>
              <a:rPr lang="ru-RU" sz="1800"/>
              <a:t>Особенности становления и развития детских деятельностей в раннем и дошкольном возрасте</a:t>
            </a:r>
          </a:p>
          <a:p>
            <a:pPr>
              <a:lnSpc>
                <a:spcPct val="80000"/>
              </a:lnSpc>
            </a:pPr>
            <a:r>
              <a:rPr lang="ru-RU" sz="1800"/>
              <a:t>Основы теории физического, познавательного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 и  личностного развития детей раннего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 и дошкольного возраста</a:t>
            </a:r>
          </a:p>
          <a:p>
            <a:pPr>
              <a:lnSpc>
                <a:spcPct val="80000"/>
              </a:lnSpc>
            </a:pPr>
            <a:r>
              <a:rPr lang="ru-RU" sz="1800"/>
              <a:t>Современные тенденции развития дошкольного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           образования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042988" y="4724400"/>
            <a:ext cx="43926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0" lang="ru-RU" sz="2000" b="1">
                <a:solidFill>
                  <a:schemeClr val="tx2"/>
                </a:solidFill>
                <a:latin typeface="Tahoma" pitchFamily="34" charset="0"/>
              </a:rPr>
              <a:t>ДРУГИЕ ХАРАКТЕРИСТИКИ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395288" y="5118100"/>
            <a:ext cx="6048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000" b="1"/>
              <a:t>Соблюдение правовых, нравственных и этических норм, требований профессиональной этики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17A5-25AE-4F4B-9738-6AC985D774FE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70EE-D9BF-40A1-AD48-CA28F5AB3A73}" type="slidenum">
              <a:rPr lang="ru-RU"/>
              <a:pPr/>
              <a:t>19</a:t>
            </a:fld>
            <a:endParaRPr lang="ru-RU"/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>
            <a:off x="1403350" y="1557338"/>
            <a:ext cx="6553200" cy="12255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400" b="1"/>
              <a:t>Профессиональная деятельность</a:t>
            </a:r>
          </a:p>
          <a:p>
            <a:r>
              <a:rPr kumimoji="0" lang="ru-RU" sz="2400" b="1"/>
              <a:t> воспитателя</a:t>
            </a:r>
          </a:p>
          <a:p>
            <a:r>
              <a:rPr kumimoji="0" lang="ru-RU" sz="2400" b="1"/>
              <a:t> оценивается только КОМПЛЕКСНО</a:t>
            </a:r>
          </a:p>
        </p:txBody>
      </p:sp>
      <p:sp>
        <p:nvSpPr>
          <p:cNvPr id="188424" name="WordArt 8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6248400" cy="792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МЕТОДЫ ОЦЕНКИ</a:t>
            </a:r>
          </a:p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 выполнения требований </a:t>
            </a:r>
          </a:p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профессионального стандарта педагога</a:t>
            </a:r>
          </a:p>
          <a:p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graphicFrame>
        <p:nvGraphicFramePr>
          <p:cNvPr id="188431" name="Diagram 15"/>
          <p:cNvGraphicFramePr>
            <a:graphicFrameLocks/>
          </p:cNvGraphicFramePr>
          <p:nvPr/>
        </p:nvGraphicFramePr>
        <p:xfrm>
          <a:off x="539750" y="2708275"/>
          <a:ext cx="8064500" cy="3600450"/>
        </p:xfrm>
        <a:graphic>
          <a:graphicData uri="http://schemas.openxmlformats.org/drawingml/2006/compatibility">
            <com:legacyDrawing xmlns:com="http://schemas.openxmlformats.org/drawingml/2006/compatibility" spid="_x0000_s18843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2360-331E-4EDD-A816-4BC2E64DD0AD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AC72-C473-46CE-9BBC-9C859C9E85A1}" type="slidenum">
              <a:rPr lang="ru-RU"/>
              <a:pPr/>
              <a:t>2</a:t>
            </a:fld>
            <a:endParaRPr lang="ru-RU"/>
          </a:p>
        </p:txBody>
      </p:sp>
      <p:pic>
        <p:nvPicPr>
          <p:cNvPr id="218117" name="Picture 5" descr="Название проекта"/>
          <p:cNvPicPr>
            <a:picLocks noChangeAspect="1" noChangeArrowheads="1"/>
          </p:cNvPicPr>
          <p:nvPr/>
        </p:nvPicPr>
        <p:blipFill>
          <a:blip r:embed="rId2" cstate="print"/>
          <a:srcRect t="4112"/>
          <a:stretch>
            <a:fillRect/>
          </a:stretch>
        </p:blipFill>
        <p:spPr bwMode="auto">
          <a:xfrm>
            <a:off x="1474788" y="260350"/>
            <a:ext cx="7669212" cy="6076950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51831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/>
              <a:t>Федеральный закон № 273-ФЗ от 29.12.2012 </a:t>
            </a:r>
          </a:p>
          <a:p>
            <a:r>
              <a:rPr lang="ru-RU" sz="2000" b="1" u="sng"/>
              <a:t>«Об образовании в Российской Федерации»</a:t>
            </a:r>
          </a:p>
          <a:p>
            <a:r>
              <a:rPr lang="ru-RU" sz="2000"/>
              <a:t> относит дошкольное образование к одному из уровней общего. </a:t>
            </a:r>
          </a:p>
          <a:p>
            <a:r>
              <a:rPr lang="ru-RU" sz="2000"/>
              <a:t>Отсюда возникает необходимость единого подхода к профессиональным компетенциям педагога дошкольного образования и учителя</a:t>
            </a:r>
            <a:r>
              <a:rPr lang="ru-RU" sz="2000" b="1"/>
              <a:t>.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3132138" y="594995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ДОШКОЛЬНОЕ ОБРАЗОВАНИЕ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779838" y="4581525"/>
            <a:ext cx="407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СРЕДНЕЕ ОБЩЕЕ ОБРАЗОВАНИЕ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059113" y="5516563"/>
            <a:ext cx="4449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НАЧАЛЬНОЕ ОБЩЕЕ ОБРАЗОВАНИЕ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3370263" y="5084763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ОСНОВНОЕ ОБЩЕЕ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3754-A1FD-4799-B8C4-A3F04D8AE310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689-F70D-4978-BEA8-D07FBD126404}" type="slidenum">
              <a:rPr lang="ru-RU"/>
              <a:pPr/>
              <a:t>20</a:t>
            </a:fld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7772400" cy="55133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u="sng"/>
              <a:t>Аудит</a:t>
            </a:r>
            <a:r>
              <a:rPr lang="ru-RU" sz="2000" u="sng"/>
              <a:t>:</a:t>
            </a:r>
            <a:r>
              <a:rPr lang="ru-RU" sz="2000"/>
              <a:t> систематический, независимый и документируемый процесс получения свидетельств аудита и их объективного оценивания в целях установления степени выполнения требований.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u="sng"/>
              <a:t>Внутренний аудит</a:t>
            </a:r>
            <a:r>
              <a:rPr lang="ru-RU" sz="2000" b="1"/>
              <a:t>: </a:t>
            </a:r>
            <a:r>
              <a:rPr lang="ru-RU" sz="2000"/>
              <a:t>аудит, осуществляемый самой организацией или другой организацией от ее имени для внутренних целей. Например, внутренний аудит может быть проведен для подтверждения результативности системы менеджмента или оценки квалификации работников, а также оценки соответствия предъявляемым к ним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/>
              <a:t>       профессиональным требованиям.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u="sng"/>
              <a:t>Внешний аудит</a:t>
            </a:r>
            <a:r>
              <a:rPr lang="ru-RU" sz="2000"/>
              <a:t>: аудит, проводимый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/>
              <a:t> независимой от образовательной организации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/>
              <a:t> стороной. Внешний аудит может быть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/>
              <a:t>осуществлен надзорными органами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/>
              <a:t> или организациями, представляющими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/>
              <a:t> интересы потребителей.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</p:txBody>
      </p:sp>
      <p:pic>
        <p:nvPicPr>
          <p:cNvPr id="182278" name="Picture 6" descr="Вся правда о компании Аудит-Резерв. - Статьи - Укрбизн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141663"/>
            <a:ext cx="2103437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FE8-9C74-4015-B267-86D4A1D95A1B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69-EA92-41F8-91B9-102A4C8F6E67}" type="slidenum">
              <a:rPr lang="ru-RU"/>
              <a:pPr/>
              <a:t>21</a:t>
            </a:fld>
            <a:endParaRPr lang="ru-RU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23850" y="188913"/>
            <a:ext cx="8280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1600" b="1"/>
              <a:t>Критерии и показатели профессиональной компетентности и результативности</a:t>
            </a:r>
            <a:endParaRPr kumimoji="0" lang="ru-RU" sz="1600"/>
          </a:p>
          <a:p>
            <a:r>
              <a:rPr kumimoji="0" lang="ru-RU" sz="1600" b="1"/>
              <a:t>деятельности воспитателя дошкольного образовательного учреждения</a:t>
            </a:r>
          </a:p>
          <a:p>
            <a:r>
              <a:rPr kumimoji="0" lang="ru-RU" sz="1600" b="1"/>
              <a:t>  </a:t>
            </a:r>
            <a:r>
              <a:rPr kumimoji="0" lang="ru-RU" sz="1600" b="1" i="1"/>
              <a:t>(</a:t>
            </a:r>
            <a:r>
              <a:rPr kumimoji="0" lang="ru-RU" sz="1600" i="1"/>
              <a:t>применяется для аттестации на 1 и высшую кв. категории</a:t>
            </a:r>
            <a:r>
              <a:rPr kumimoji="0" lang="ru-RU" sz="1600"/>
              <a:t>)</a:t>
            </a:r>
          </a:p>
        </p:txBody>
      </p:sp>
      <p:graphicFrame>
        <p:nvGraphicFramePr>
          <p:cNvPr id="178457" name="Group 281"/>
          <p:cNvGraphicFramePr>
            <a:graphicFrameLocks noGrp="1"/>
          </p:cNvGraphicFramePr>
          <p:nvPr/>
        </p:nvGraphicFramePr>
        <p:xfrm>
          <a:off x="250825" y="1358900"/>
          <a:ext cx="8839835" cy="5079365"/>
        </p:xfrm>
        <a:graphic>
          <a:graphicData uri="http://schemas.openxmlformats.org/drawingml/2006/table">
            <a:tbl>
              <a:tblPr/>
              <a:tblGrid>
                <a:gridCol w="8423275"/>
                <a:gridCol w="208280"/>
                <a:gridCol w="208280"/>
              </a:tblGrid>
              <a:tr h="415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I. Владение современными образовательными технологиями и методиками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1.1. Использование педагогом в образовательном процессе современных образовательных технологий и методик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системы деятельности по использованию в образовательном процессе современных образовательных технологий и методик)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ИКТ в образовательном  процессе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2040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системы деятельности по использованию в образовательном процессе современных образовательных технологий и методик; Разработка цифровых образовательных ресурсов нового поколения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(наличие личного сайта); Наличие цифрового портфолио воспитателя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40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1.3. Использование в образовательном процессе здоровьесберегающих технологий, методик и приемов оздоровления детей, рекомендованных на федеральном или региональном уровне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Решение проблемы сохранения и укрепления здоровья воспитанников при организации образовательного процесса в ДОУ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40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1.4. Организация педагогической деятельности с учетом индивидуальных особенностей воспитанников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технологий и методик личностно ориентированного взаимодействия; Реализация воспитателем коррекционно-развивающих программ, программ для детей с особыми образовательными потребностями, охваченных  коррекционно-развивающим сопровождением  в рамках интегрированного или  инклюзивного обучения и воспитания; Реализация воспитателем образовательных программ для работы с одаренными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EEA1-5446-43A9-8080-B4CA2F423C7F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339A-88AC-46AA-842C-6F87E0954CF2}" type="slidenum">
              <a:rPr lang="ru-RU"/>
              <a:pPr/>
              <a:t>22</a:t>
            </a:fld>
            <a:endParaRPr lang="ru-RU"/>
          </a:p>
        </p:txBody>
      </p:sp>
      <p:sp>
        <p:nvSpPr>
          <p:cNvPr id="228501" name="Rectangle 149"/>
          <p:cNvSpPr>
            <a:spLocks noChangeArrowheads="1"/>
          </p:cNvSpPr>
          <p:nvPr/>
        </p:nvSpPr>
        <p:spPr bwMode="auto">
          <a:xfrm>
            <a:off x="0" y="-176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8590" name="Rectangle 238"/>
          <p:cNvSpPr>
            <a:spLocks noChangeArrowheads="1"/>
          </p:cNvSpPr>
          <p:nvPr/>
        </p:nvSpPr>
        <p:spPr bwMode="auto">
          <a:xfrm>
            <a:off x="0" y="450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8819" name="Rectangle 467"/>
          <p:cNvSpPr>
            <a:spLocks noChangeArrowheads="1"/>
          </p:cNvSpPr>
          <p:nvPr/>
        </p:nvSpPr>
        <p:spPr bwMode="auto">
          <a:xfrm>
            <a:off x="0" y="16194088"/>
            <a:ext cx="721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kumimoji="0" lang="ru-RU" sz="1600" b="1">
                <a:solidFill>
                  <a:srgbClr val="333333"/>
                </a:solidFill>
                <a:latin typeface="Arial" charset="0"/>
                <a:cs typeface="Calibri" pitchFamily="34" charset="0"/>
              </a:rPr>
              <a:t>                                                                                                                           </a:t>
            </a:r>
            <a:endParaRPr kumimoji="0" lang="ru-RU">
              <a:latin typeface="Arial" charset="0"/>
            </a:endParaRPr>
          </a:p>
        </p:txBody>
      </p:sp>
      <p:graphicFrame>
        <p:nvGraphicFramePr>
          <p:cNvPr id="228868" name="Group 516"/>
          <p:cNvGraphicFramePr>
            <a:graphicFrameLocks noGrp="1"/>
          </p:cNvGraphicFramePr>
          <p:nvPr/>
        </p:nvGraphicFramePr>
        <p:xfrm>
          <a:off x="468313" y="692150"/>
          <a:ext cx="8307705" cy="5425440"/>
        </p:xfrm>
        <a:graphic>
          <a:graphicData uri="http://schemas.openxmlformats.org/drawingml/2006/table">
            <a:tbl>
              <a:tblPr/>
              <a:tblGrid>
                <a:gridCol w="5472112"/>
                <a:gridCol w="2627313"/>
                <a:gridCol w="208280"/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II. Эффективность применения современных образовательных технологий и методик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2.1. Позитивная динамика достижений воспитанников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динамики индивидуального развития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2.2.Достижения воспитанников на конкурсных мероприятиях художественно-эстетической патриотической, экологической, краеведческой направленности, конкурсных спортивных мероприятиях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Официально зафиксированные достижения воспитанников в конкурсах и иных мероприятиях различного уровня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учитываются победы и участия в конкурсных мероприятиях различного уровня независимо от числа победителей и участников, обучающихся у данного педагога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.3. 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педагогом студийно-кружковой работы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Руководство кружком, студией, секцией (в соответствии с СанПиН)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Доля воспитанников (у данного воспитателя), охваченных студийно-кружковой работой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8D43-1494-4E2E-965E-4B144D14B689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F079-7CA2-4A23-BC90-90DE8868E7F2}" type="slidenum">
              <a:rPr lang="ru-RU"/>
              <a:pPr/>
              <a:t>23</a:t>
            </a:fld>
            <a:endParaRPr lang="ru-RU"/>
          </a:p>
        </p:txBody>
      </p:sp>
      <p:graphicFrame>
        <p:nvGraphicFramePr>
          <p:cNvPr id="229417" name="Group 41"/>
          <p:cNvGraphicFramePr>
            <a:graphicFrameLocks noGrp="1"/>
          </p:cNvGraphicFramePr>
          <p:nvPr/>
        </p:nvGraphicFramePr>
        <p:xfrm>
          <a:off x="755650" y="765175"/>
          <a:ext cx="7948930" cy="3383280"/>
        </p:xfrm>
        <a:graphic>
          <a:graphicData uri="http://schemas.openxmlformats.org/drawingml/2006/table">
            <a:tbl>
              <a:tblPr/>
              <a:tblGrid>
                <a:gridCol w="5761038"/>
                <a:gridCol w="1979612"/>
                <a:gridCol w="208280"/>
              </a:tblGrid>
              <a:tr h="2587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III. Стабильные результаты освоения обучающимися, воспитанниками образовательных программ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3.1. Доля воспитанников, имеющих высокий уровень развития в соответствии с требованиями основной общеобразовательной программы, реализуемой ДОУ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Результаты диагностики уровня развития воспитанников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3.2. Наличие системы стандартизированной  педагогической диагностики, отражающей соответствие уровня развития воспитанников ДОУ требованиям основной общеобразовательной программы: диагностика, анализ, коррекция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Программа диагностических исследований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E5F-67F6-40C6-B274-3B4237640E61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8BD6-443D-490F-8015-30D479BBD511}" type="slidenum">
              <a:rPr lang="ru-RU"/>
              <a:pPr/>
              <a:t>24</a:t>
            </a:fld>
            <a:endParaRPr lang="ru-RU"/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/>
        </p:nvGraphicFramePr>
        <p:xfrm>
          <a:off x="395288" y="333375"/>
          <a:ext cx="8164830" cy="5852160"/>
        </p:xfrm>
        <a:graphic>
          <a:graphicData uri="http://schemas.openxmlformats.org/drawingml/2006/table">
            <a:tbl>
              <a:tblPr/>
              <a:tblGrid>
                <a:gridCol w="5249862"/>
                <a:gridCol w="2706688"/>
                <a:gridCol w="208280"/>
              </a:tblGrid>
              <a:tr h="323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IV. Личный вклад в повышение качества образования на основе совершенствования методов обучения и воспитания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4.1. Повышение качества профессиональной 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Систематическое повышение квалификации и самообразование (за отчетный период)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4.2. Результативность участия педагога в конкурсных мероприятиях, программах, грантах, инновационных проектах, имеющих профессиональное значение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Презентация профессионального мастерства в рамках профессиональных слетов, конкурсов и других мероприятий различного уровня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учитывается участие в мероприятиях различного уровня независимо от числа таких участий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4.3. Участие в исследовательской и опытно-экспериментальной 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Результативность исследовательской и опытно-экспериментальной деятельности (с учетом уровня эксперимента)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учитывается участие в экспериментах различного уровня независимо от числа экспериментов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4.4. Обобщение и распространение собственного педагогического опыта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открытых занятий, мастер – классов; выступления на семинарах, круглых столах; публикации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учитывается участие в мероприятиях различного уровня независимо от числа этих мероприятий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4.5. Профессиональная экспертная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Участие в работе экспертных комиссий, групп; жюри конкурсов; творческих лабораторий; тьюторство, руководство методическими объединениями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F0D9-7EFE-4338-A86B-4F468AD53DAD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7FE6-12E8-458B-8309-27BC3A8F78F3}" type="slidenum">
              <a:rPr lang="ru-RU"/>
              <a:pPr/>
              <a:t>25</a:t>
            </a:fld>
            <a:endParaRPr lang="ru-RU"/>
          </a:p>
        </p:txBody>
      </p:sp>
      <p:sp>
        <p:nvSpPr>
          <p:cNvPr id="118797" name="WordArt 13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976938" cy="1657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ЖЕЛАЮ</a:t>
            </a:r>
          </a:p>
          <a:p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УСПЕХОВ!</a:t>
            </a:r>
          </a:p>
        </p:txBody>
      </p:sp>
      <p:pic>
        <p:nvPicPr>
          <p:cNvPr id="118806" name="Picture 22" descr="4332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08275"/>
            <a:ext cx="4321175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3EA1-9DB3-41DA-94CE-3FDF66F1C508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BCD-EA65-4F88-ADFE-A5FEF638FBE2}" type="slidenum">
              <a:rPr lang="ru-RU"/>
              <a:pPr/>
              <a:t>3</a:t>
            </a:fld>
            <a:endParaRPr lang="ru-RU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684213" y="404813"/>
            <a:ext cx="787241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Приказ</a:t>
            </a:r>
          </a:p>
          <a:p>
            <a:r>
              <a:rPr lang="ru-RU" sz="2400"/>
              <a:t> Министерства труда и социальной защиты РФ №544н</a:t>
            </a:r>
          </a:p>
          <a:p>
            <a:r>
              <a:rPr lang="ru-RU" sz="2400"/>
              <a:t>«</a:t>
            </a:r>
            <a:r>
              <a:rPr lang="ru-RU" sz="2400" i="1"/>
              <a:t>Об утверждении профессионального стандарта </a:t>
            </a:r>
          </a:p>
          <a:p>
            <a:r>
              <a:rPr lang="ru-RU" sz="2400" i="1"/>
              <a:t>«Педагог(педагогическая деятельность</a:t>
            </a:r>
          </a:p>
          <a:p>
            <a:r>
              <a:rPr lang="ru-RU" sz="2400" i="1"/>
              <a:t> в сфере </a:t>
            </a:r>
            <a:r>
              <a:rPr lang="ru-RU" sz="2400" i="1" u="sng"/>
              <a:t>дошкольного</a:t>
            </a:r>
            <a:r>
              <a:rPr lang="ru-RU" sz="2400" i="1"/>
              <a:t>, начального общего,</a:t>
            </a:r>
          </a:p>
          <a:p>
            <a:r>
              <a:rPr lang="ru-RU" sz="2400" i="1"/>
              <a:t> основного общего,среднего общего образование)</a:t>
            </a:r>
          </a:p>
          <a:p>
            <a:r>
              <a:rPr lang="ru-RU" sz="2400" i="1"/>
              <a:t>(воспитатель, учитель)»</a:t>
            </a:r>
          </a:p>
          <a:p>
            <a:r>
              <a:rPr lang="ru-RU" sz="2400" i="1"/>
              <a:t>от 18 октября 2013 г.</a:t>
            </a:r>
          </a:p>
          <a:p>
            <a:endParaRPr lang="ru-RU" sz="2400" i="1"/>
          </a:p>
          <a:p>
            <a:r>
              <a:rPr lang="ru-RU"/>
              <a:t>(</a:t>
            </a:r>
            <a:r>
              <a:rPr lang="ru-RU" i="1"/>
              <a:t>Приказ зарегистрирован Минюстом России 6 декабря 2013года)</a:t>
            </a:r>
          </a:p>
          <a:p>
            <a:endParaRPr lang="ru-RU" sz="2400" i="1"/>
          </a:p>
          <a:p>
            <a:r>
              <a:rPr lang="ru-RU" sz="2400" b="1"/>
              <a:t>Начинает работать с 1 января 2015 года.</a:t>
            </a:r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971550" y="4941888"/>
            <a:ext cx="7489825" cy="16462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000" b="1" u="sng"/>
              <a:t>Профессиональный стандарт </a:t>
            </a:r>
            <a:r>
              <a:rPr kumimoji="0" lang="ru-RU" sz="2000" b="1"/>
              <a:t>педагога</a:t>
            </a:r>
            <a:r>
              <a:rPr kumimoji="0" lang="ru-RU" sz="2000"/>
              <a:t>: документ, </a:t>
            </a:r>
          </a:p>
          <a:p>
            <a:r>
              <a:rPr kumimoji="0" lang="ru-RU" sz="2000"/>
              <a:t>включающий перечень профессиональных и</a:t>
            </a:r>
          </a:p>
          <a:p>
            <a:r>
              <a:rPr kumimoji="0" lang="ru-RU" sz="2000"/>
              <a:t> личностных требований к воспитателю, </a:t>
            </a:r>
          </a:p>
          <a:p>
            <a:r>
              <a:rPr kumimoji="0" lang="ru-RU" sz="2000"/>
              <a:t>действующий на всей территории Российской Федерации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1B4E-84BC-4B3A-A4A8-19C9682F150D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31E7-80C0-4D89-B9A9-74EADE325345}" type="slidenum">
              <a:rPr lang="ru-RU"/>
              <a:pPr/>
              <a:t>4</a:t>
            </a:fld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graphicFrame>
        <p:nvGraphicFramePr>
          <p:cNvPr id="109601" name="Organization Chart 33"/>
          <p:cNvGraphicFramePr>
            <a:graphicFrameLocks/>
          </p:cNvGraphicFramePr>
          <p:nvPr>
            <p:ph idx="1"/>
          </p:nvPr>
        </p:nvGraphicFramePr>
        <p:xfrm>
          <a:off x="684213" y="476250"/>
          <a:ext cx="7775575" cy="5761038"/>
        </p:xfrm>
        <a:graphic>
          <a:graphicData uri="http://schemas.openxmlformats.org/drawingml/2006/compatibility">
            <com:legacyDrawing xmlns:com="http://schemas.openxmlformats.org/drawingml/2006/compatibility" spid="_x0000_s10960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864E-5145-4420-8181-7CE3CE3D8CD4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1A01-A8F6-4E31-B53B-86B4A81D09A1}" type="slidenum">
              <a:rPr lang="ru-RU"/>
              <a:pPr/>
              <a:t>5</a:t>
            </a:fld>
            <a:endParaRPr lang="ru-RU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graphicFrame>
        <p:nvGraphicFramePr>
          <p:cNvPr id="205827" name="Organization Chart 3"/>
          <p:cNvGraphicFramePr>
            <a:graphicFrameLocks/>
          </p:cNvGraphicFramePr>
          <p:nvPr>
            <p:ph idx="1"/>
          </p:nvPr>
        </p:nvGraphicFramePr>
        <p:xfrm>
          <a:off x="684213" y="476250"/>
          <a:ext cx="7775575" cy="5761038"/>
        </p:xfrm>
        <a:graphic>
          <a:graphicData uri="http://schemas.openxmlformats.org/drawingml/2006/compatibility">
            <com:legacyDrawing xmlns:com="http://schemas.openxmlformats.org/drawingml/2006/compatibility" spid="_x0000_s205827"/>
          </a:graphicData>
        </a:graphic>
      </p:graphicFrame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755650" y="2205038"/>
            <a:ext cx="30956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/>
              <a:t>Обеспечить необходимую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/>
              <a:t>подготовку педагога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/>
              <a:t> для получения высоких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/>
              <a:t>результатов его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32B-B1CF-4A6B-B088-4663FD1375B7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EA8B-A5B5-493B-9402-FE7D9B34C7AA}" type="slidenum">
              <a:rPr lang="ru-RU"/>
              <a:pPr/>
              <a:t>6</a:t>
            </a:fld>
            <a:endParaRPr lang="ru-RU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>
                <a:solidFill>
                  <a:schemeClr val="tx1"/>
                </a:solidFill>
              </a:rPr>
              <a:t>Профессиональный стандарт педагога выполняет функции, </a:t>
            </a:r>
            <a:br>
              <a:rPr lang="ru-RU" sz="2800" b="1" u="sng">
                <a:solidFill>
                  <a:schemeClr val="tx1"/>
                </a:solidFill>
              </a:rPr>
            </a:br>
            <a:r>
              <a:rPr lang="ru-RU" sz="2800" b="1" u="sng">
                <a:solidFill>
                  <a:schemeClr val="tx1"/>
                </a:solidFill>
              </a:rPr>
              <a:t>призванные</a:t>
            </a:r>
            <a:r>
              <a:rPr lang="ru-RU" sz="3200" u="sng"/>
              <a:t/>
            </a:r>
            <a:br>
              <a:rPr lang="ru-RU" sz="3200" u="sng"/>
            </a:br>
            <a:endParaRPr lang="ru-RU" sz="3200" u="sng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3954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Преодолеть технократический подход в оценке труда педагога.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Обеспечить координированный рост свободы и ответственности педагога за результаты своего труда.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Мотивировать педагога на постоянное повышение квалификации.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55A-77E9-4E98-96FB-B6CD52F9A847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A757-D7D9-4658-AD26-563F3B8FDBE1}" type="slidenum">
              <a:rPr lang="ru-RU"/>
              <a:pPr/>
              <a:t>7</a:t>
            </a:fld>
            <a:endParaRPr lang="ru-RU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>
                <a:solidFill>
                  <a:schemeClr val="tx1"/>
                </a:solidFill>
              </a:rPr>
              <a:t>Характеристика стандарта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600">
                <a:latin typeface="Times New Roman" pitchFamily="18" charset="0"/>
              </a:rPr>
              <a:t>В нем определяются </a:t>
            </a:r>
            <a:r>
              <a:rPr lang="ru-RU" sz="1600" b="1">
                <a:latin typeface="Times New Roman" pitchFamily="18" charset="0"/>
              </a:rPr>
              <a:t>основные</a:t>
            </a:r>
            <a:r>
              <a:rPr lang="ru-RU" sz="1600">
                <a:latin typeface="Times New Roman" pitchFamily="18" charset="0"/>
              </a:rPr>
              <a:t> требования к квалификации педагога.</a:t>
            </a:r>
          </a:p>
          <a:p>
            <a:pPr>
              <a:lnSpc>
                <a:spcPct val="90000"/>
              </a:lnSpc>
            </a:pPr>
            <a:endParaRPr lang="ru-RU" sz="16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>
                <a:latin typeface="Times New Roman" pitchFamily="18" charset="0"/>
              </a:rPr>
              <a:t>Может дополнится </a:t>
            </a:r>
            <a:r>
              <a:rPr lang="ru-RU" sz="1600" b="1" u="sng"/>
              <a:t>региональным дополнением к профессиональному стандарту</a:t>
            </a:r>
            <a:r>
              <a:rPr lang="ru-RU" sz="1600"/>
              <a:t> (документом, включающим дополнительные требования к квалификации педагога, позволяющие ему выполнять свои обязанности в реальном социокультурном контексте).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>
                <a:latin typeface="Times New Roman" pitchFamily="18" charset="0"/>
              </a:rPr>
              <a:t>Может быть дополнен </a:t>
            </a:r>
            <a:r>
              <a:rPr lang="ru-RU" sz="1600" b="1" u="sng"/>
              <a:t>внутренним стандартом образовательной организации</a:t>
            </a:r>
            <a:r>
              <a:rPr lang="ru-RU" sz="1600" b="1"/>
              <a:t> (</a:t>
            </a:r>
            <a:r>
              <a:rPr lang="ru-RU" sz="1600"/>
              <a:t>документом, определяющим квалификационные требования к педагогу, соответствующий реализуемым в данной организации образовательным программам).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/>
          </a:p>
          <a:p>
            <a:pPr>
              <a:lnSpc>
                <a:spcPct val="90000"/>
              </a:lnSpc>
            </a:pPr>
            <a:r>
              <a:rPr lang="ru-RU" sz="1600">
                <a:latin typeface="Times New Roman" pitchFamily="18" charset="0"/>
              </a:rPr>
              <a:t>Является уровневым, учитывающим специфику работы педагогов дошкольного учреждения и школы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>
                <a:latin typeface="Times New Roman" pitchFamily="18" charset="0"/>
              </a:rPr>
              <a:t>Отражает структуру профессиональной деятельности педагога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>
                <a:latin typeface="Times New Roman" pitchFamily="18" charset="0"/>
              </a:rPr>
              <a:t>Выдвигает требования к личностным качествам педагога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5275-7CC3-4D88-B5A7-3F2301C9A5F1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49F-6708-4938-AFCE-9D548AFB4DB5}" type="slidenum">
              <a:rPr lang="ru-RU"/>
              <a:pPr/>
              <a:t>8</a:t>
            </a:fld>
            <a:endParaRPr lang="ru-RU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Термины и определения применительно к педагогу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611188" y="1268413"/>
            <a:ext cx="80645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000" b="1" u="sng"/>
              <a:t>Квалификация педагога</a:t>
            </a:r>
            <a:r>
              <a:rPr kumimoji="0" lang="ru-RU" sz="2000"/>
              <a:t> – отражает уровень профессиональной подготовки воспитателя и его готовность к труду в сфере образования. Квалификация воспитателя складывается из его профессиональных компетенций.</a:t>
            </a:r>
          </a:p>
          <a:p>
            <a:endParaRPr kumimoji="0" lang="ru-RU" sz="2000"/>
          </a:p>
          <a:p>
            <a:r>
              <a:rPr kumimoji="0" lang="ru-RU" sz="2000" b="1"/>
              <a:t> </a:t>
            </a:r>
            <a:r>
              <a:rPr kumimoji="0" lang="ru-RU" sz="2000" b="1" u="sng"/>
              <a:t>Профессиональная компетенция</a:t>
            </a:r>
            <a:r>
              <a:rPr kumimoji="0" lang="ru-RU" sz="2000"/>
              <a:t> – способность успешно    действовать на основе практического опыта, умения и знаний при решении профессиональных задач.</a:t>
            </a:r>
          </a:p>
          <a:p>
            <a:endParaRPr kumimoji="0" lang="ru-RU" sz="2000"/>
          </a:p>
          <a:p>
            <a:r>
              <a:rPr kumimoji="0" lang="ru-RU" sz="2000" b="1" u="sng"/>
              <a:t>Ключевые области стандарта педагога</a:t>
            </a:r>
            <a:r>
              <a:rPr kumimoji="0" lang="ru-RU" sz="2000"/>
              <a:t>: разделы стандарта, соответствующие структуре профессиональной деятельности педагога: </a:t>
            </a:r>
          </a:p>
          <a:p>
            <a:r>
              <a:rPr kumimoji="0" lang="ru-RU" sz="2000"/>
              <a:t>    обучение, воспитание и развитие ребенка.</a:t>
            </a:r>
          </a:p>
          <a:p>
            <a:r>
              <a:rPr kumimoji="0"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43B4-4F41-429B-AB8A-A11F3A6AA67F}" type="datetime1">
              <a:rPr lang="ru-RU"/>
              <a:pPr/>
              <a:t>21.12.2014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D4FF-7517-436E-955E-6C9EE2A9C28C}" type="slidenum">
              <a:rPr lang="ru-RU"/>
              <a:pPr/>
              <a:t>9</a:t>
            </a:fld>
            <a:endParaRPr lang="ru-RU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Общие сведения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95400"/>
            <a:ext cx="8353425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i="1" u="sng"/>
              <a:t>Вид профессиональной деятельности</a:t>
            </a:r>
            <a:r>
              <a:rPr lang="ru-RU" sz="2400"/>
              <a:t> 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/>
              <a:t> дошкольное образование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i="1" u="sng"/>
              <a:t>Основная цель вида профессиональной деятельности</a:t>
            </a:r>
            <a:r>
              <a:rPr lang="ru-RU" sz="2400" i="1"/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/>
              <a:t>оказание образовательных услуг по основным общеобразовательным программам образовательными организациями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i="1" u="sng"/>
              <a:t>Группа занятий: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/>
              <a:t>Персонал дошкольного воспитания и образования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i="1" u="sng"/>
              <a:t>Вид экономической деятельности</a:t>
            </a:r>
            <a:r>
              <a:rPr lang="ru-RU" sz="2400" i="1"/>
              <a:t>:</a:t>
            </a:r>
            <a:r>
              <a:rPr lang="ru-RU" sz="2400"/>
              <a:t> услуги в области дошкольного и начального общего образования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4293</TotalTime>
  <Words>1419</Words>
  <Application>Microsoft Office PowerPoint</Application>
  <PresentationFormat>Экран (4:3)</PresentationFormat>
  <Paragraphs>306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Calibri</vt:lpstr>
      <vt:lpstr>Selling a Product or Service</vt:lpstr>
      <vt:lpstr>Слайд 1</vt:lpstr>
      <vt:lpstr>Слайд 2</vt:lpstr>
      <vt:lpstr>Слайд 3</vt:lpstr>
      <vt:lpstr> </vt:lpstr>
      <vt:lpstr> </vt:lpstr>
      <vt:lpstr>Профессиональный стандарт педагога выполняет функции,  призванные </vt:lpstr>
      <vt:lpstr>Характеристика стандарта</vt:lpstr>
      <vt:lpstr>Термины и определения применительно к педагогу</vt:lpstr>
      <vt:lpstr>Общие сведения</vt:lpstr>
      <vt:lpstr>Слайд 10</vt:lpstr>
      <vt:lpstr>Слайд 11</vt:lpstr>
      <vt:lpstr>Общепедагогическая функция. ОБУЧЕНИЕ</vt:lpstr>
      <vt:lpstr>Воспитательная деятельность</vt:lpstr>
      <vt:lpstr>Развивающая деятельность</vt:lpstr>
      <vt:lpstr>Педагогическая деятельность по реализации программ дошкольного образования (профессиональные компетенции)</vt:lpstr>
      <vt:lpstr>ТРУДОВЫЕ ДЕЙСТВИЯ</vt:lpstr>
      <vt:lpstr>Слайд 17</vt:lpstr>
      <vt:lpstr>НЕОБХОДИМЫЕ ЗНАНИЯ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56</cp:revision>
  <dcterms:created xsi:type="dcterms:W3CDTF">2012-03-22T03:52:14Z</dcterms:created>
  <dcterms:modified xsi:type="dcterms:W3CDTF">2014-12-21T06:30:49Z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