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96CF3-C35C-43F6-A8B0-F43CCCA199F1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BFED-121E-4E07-97CE-C94919C0C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5BFED-121E-4E07-97CE-C94919C0C9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0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FA5E-544C-47FB-BE12-0DE69DFAD6A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DA84-9D25-4CA4-9343-B90C3B1DB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tachments-blog.tut.by/61414/files/2012/10/011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5745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t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6858048" cy="714380"/>
          </a:xfrm>
        </p:spPr>
        <p:txBody>
          <a:bodyPr>
            <a:normAutofit fontScale="55000" lnSpcReduction="20000"/>
          </a:bodyPr>
          <a:lstStyle/>
          <a:p>
            <a:r>
              <a:rPr lang="tt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Татарстан Республикасы </a:t>
            </a:r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Актаныш муниципаль районы 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</a:t>
            </a:r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</a:t>
            </a:r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дениесе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“Киров урта гомуми белем бирү мәктәбе” 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82288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Эльмира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Шәрифуллинаның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«Алтын балык»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әсәрендә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кутәрелг</a:t>
            </a:r>
            <a:r>
              <a:rPr lang="tt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экологик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проблемалар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57422" y="1000109"/>
            <a:ext cx="564360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tt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sng" strike="noStrike" cap="none" normalizeH="0" baseline="0" dirty="0" smtClean="0">
                <a:ln>
                  <a:noFill/>
                </a:ln>
                <a:solidFill>
                  <a:srgbClr val="C02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Башкарды</a:t>
            </a:r>
            <a:r>
              <a:rPr lang="tt-RU" b="1" u="sng" dirty="0" smtClean="0">
                <a:solidFill>
                  <a:srgbClr val="C02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лар: </a:t>
            </a:r>
            <a:r>
              <a:rPr lang="tt-RU" b="1" dirty="0" smtClean="0">
                <a:solidFill>
                  <a:srgbClr val="C028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нче класс укучылары Ганиев                                                                                                                                            Нурислам, Гәлимәрданова  Зилә, Сәгбетдинова Розанна.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b="1" u="sng" dirty="0" smtClean="0">
                <a:solidFill>
                  <a:srgbClr val="C02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Җитәкче: </a:t>
            </a:r>
            <a:r>
              <a:rPr lang="tt-RU" b="1" dirty="0" smtClean="0">
                <a:solidFill>
                  <a:srgbClr val="C0280A"/>
                </a:solidFill>
                <a:latin typeface="Times New Roman" pitchFamily="18" charset="0"/>
                <a:cs typeface="Times New Roman" pitchFamily="18" charset="0"/>
              </a:rPr>
              <a:t>башлангыч класс укытучысы   Гиздуллина Ал</a:t>
            </a:r>
            <a:r>
              <a:rPr lang="ru-RU" b="1" dirty="0" err="1" smtClean="0">
                <a:solidFill>
                  <a:srgbClr val="C0280A"/>
                </a:solidFill>
                <a:latin typeface="Times New Roman" pitchFamily="18" charset="0"/>
                <a:cs typeface="Times New Roman" pitchFamily="18" charset="0"/>
              </a:rPr>
              <a:t>ьмира</a:t>
            </a:r>
            <a:r>
              <a:rPr lang="ru-RU" b="1" dirty="0" smtClean="0">
                <a:solidFill>
                  <a:srgbClr val="C02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C0280A"/>
                </a:solidFill>
                <a:latin typeface="Times New Roman" pitchFamily="18" charset="0"/>
                <a:cs typeface="Times New Roman" pitchFamily="18" charset="0"/>
              </a:rPr>
              <a:t>Фауадисовна.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ом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5042"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Autofit/>
          </a:bodyPr>
          <a:lstStyle/>
          <a:p>
            <a:r>
              <a:rPr lang="tt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Татар язучылары һәм шагыйрьләрнең әсәрләрендә экологик </a:t>
            </a:r>
            <a:r>
              <a:rPr lang="tt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проблемаларның </a:t>
            </a:r>
            <a:r>
              <a:rPr lang="tt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чагылышы. 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/>
          <a:lstStyle/>
          <a:p>
            <a:pPr marL="0" indent="273050">
              <a:buNone/>
            </a:pPr>
            <a:r>
              <a:rPr lang="tt-RU" sz="1800" dirty="0" smtClean="0">
                <a:solidFill>
                  <a:srgbClr val="C00000"/>
                </a:solidFill>
              </a:rPr>
              <a:t>Язучылар, шагыйр</a:t>
            </a:r>
            <a:r>
              <a:rPr lang="ru-RU" sz="1800" dirty="0" err="1" smtClean="0">
                <a:solidFill>
                  <a:srgbClr val="C00000"/>
                </a:solidFill>
              </a:rPr>
              <a:t>ьл</a:t>
            </a:r>
            <a:r>
              <a:rPr lang="tt-RU" sz="1800" dirty="0" smtClean="0">
                <a:solidFill>
                  <a:srgbClr val="C00000"/>
                </a:solidFill>
              </a:rPr>
              <a:t>әр экологик проблемаларны, табигат</a:t>
            </a:r>
            <a:r>
              <a:rPr lang="ru-RU" sz="1800" dirty="0" smtClean="0">
                <a:solidFill>
                  <a:srgbClr val="C00000"/>
                </a:solidFill>
              </a:rPr>
              <a:t>ь</a:t>
            </a:r>
            <a:r>
              <a:rPr lang="tt-RU" sz="1800" dirty="0" smtClean="0">
                <a:solidFill>
                  <a:srgbClr val="C00000"/>
                </a:solidFill>
              </a:rPr>
              <a:t>кә сакчыл караш тәрбияләүне үз әсәрләрендә яктырталар. Бу проектны эшләгәндә без бу теманы кутәргән шигыр</a:t>
            </a:r>
            <a:r>
              <a:rPr lang="ru-RU" sz="1800" dirty="0" smtClean="0">
                <a:solidFill>
                  <a:srgbClr val="C00000"/>
                </a:solidFill>
              </a:rPr>
              <a:t>ь</a:t>
            </a:r>
            <a:r>
              <a:rPr lang="tt-RU" sz="1800" dirty="0" smtClean="0">
                <a:solidFill>
                  <a:srgbClr val="C00000"/>
                </a:solidFill>
              </a:rPr>
              <a:t>ләр, хикәяләр укыдык. </a:t>
            </a:r>
          </a:p>
          <a:p>
            <a:pPr marL="0" indent="273050">
              <a:buNone/>
            </a:pPr>
            <a:r>
              <a:rPr lang="tt-RU" sz="1800" dirty="0" smtClean="0">
                <a:solidFill>
                  <a:srgbClr val="C00000"/>
                </a:solidFill>
              </a:rPr>
              <a:t>Гарәфи Хәсәновның “Аккош” хикәясе, Зыя Мансурның “Кырмыска һәм малай” шигыре, Гөлназ Вәлиеваның “Су әкияте”, Резеда Вәлиеваның “Ак каен” шигыре.</a:t>
            </a:r>
          </a:p>
          <a:p>
            <a:endParaRPr lang="ru-RU" dirty="0"/>
          </a:p>
        </p:txBody>
      </p:sp>
      <p:pic>
        <p:nvPicPr>
          <p:cNvPr id="1026" name="Picture 2" descr="J:\Альмира проект\1 рис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857059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J:\Альмира проект\2 рис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73104"/>
            <a:ext cx="2880320" cy="348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ом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5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06613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>Укучылар эзләнүдә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54118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проет эше\100_3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>
            <a:fillRect/>
          </a:stretch>
        </p:blipFill>
        <p:spPr bwMode="auto">
          <a:xfrm>
            <a:off x="251520" y="2924944"/>
            <a:ext cx="42949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проет эше\100_3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6"/>
          <a:stretch>
            <a:fillRect/>
          </a:stretch>
        </p:blipFill>
        <p:spPr bwMode="auto">
          <a:xfrm>
            <a:off x="4590262" y="188640"/>
            <a:ext cx="43291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ом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5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tt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tt-RU" dirty="0">
                <a:solidFill>
                  <a:srgbClr val="0070C0"/>
                </a:solidFill>
              </a:rPr>
              <a:t>IV. Кулланылган әдәбият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810156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</a:rPr>
              <a:t> </a:t>
            </a:r>
            <a:r>
              <a:rPr lang="tt-RU" sz="3600" dirty="0" smtClean="0">
                <a:solidFill>
                  <a:srgbClr val="C00000"/>
                </a:solidFill>
              </a:rPr>
              <a:t>1. Алексеева </a:t>
            </a:r>
            <a:r>
              <a:rPr lang="tt-RU" sz="3600" dirty="0">
                <a:solidFill>
                  <a:srgbClr val="C00000"/>
                </a:solidFill>
              </a:rPr>
              <a:t>Нәзирә  чыгышы. “Башлангыч сыйныфларда экологик тәрбия бирү.”  </a:t>
            </a:r>
            <a:r>
              <a:rPr lang="ru-RU" sz="3600" dirty="0">
                <a:solidFill>
                  <a:srgbClr val="C00000"/>
                </a:solidFill>
              </a:rPr>
              <a:t>2011 </a:t>
            </a:r>
            <a:r>
              <a:rPr lang="ru-RU" sz="3600" dirty="0" err="1">
                <a:solidFill>
                  <a:srgbClr val="C00000"/>
                </a:solidFill>
              </a:rPr>
              <a:t>нче</a:t>
            </a:r>
            <a:r>
              <a:rPr lang="ru-RU" sz="3600" dirty="0">
                <a:solidFill>
                  <a:srgbClr val="C00000"/>
                </a:solidFill>
              </a:rPr>
              <a:t> ел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2. </a:t>
            </a:r>
            <a:r>
              <a:rPr lang="tt-RU" sz="3600" dirty="0" smtClean="0">
                <a:solidFill>
                  <a:srgbClr val="C00000"/>
                </a:solidFill>
              </a:rPr>
              <a:t>Әдәби уку дәреслеге 1 кисәк.</a:t>
            </a:r>
          </a:p>
          <a:p>
            <a:pPr marL="0" indent="0">
              <a:buNone/>
            </a:pPr>
            <a:r>
              <a:rPr lang="tt-RU" sz="3600" dirty="0" smtClean="0">
                <a:solidFill>
                  <a:srgbClr val="C00000"/>
                </a:solidFill>
              </a:rPr>
              <a:t>3.  Әдәби уку дәреслек-хрестоматиясе</a:t>
            </a:r>
          </a:p>
          <a:p>
            <a:pPr marL="0" indent="0">
              <a:buNone/>
            </a:pPr>
            <a:r>
              <a:rPr lang="tt-RU" sz="3600" dirty="0" smtClean="0">
                <a:solidFill>
                  <a:srgbClr val="C00000"/>
                </a:solidFill>
              </a:rPr>
              <a:t>4. Балачак эн</a:t>
            </a:r>
            <a:r>
              <a:rPr lang="ru-RU" sz="3600" dirty="0" err="1" smtClean="0">
                <a:solidFill>
                  <a:srgbClr val="C00000"/>
                </a:solidFill>
              </a:rPr>
              <a:t>циклопедиясе</a:t>
            </a:r>
            <a:r>
              <a:rPr lang="ru-RU" sz="3600" dirty="0" smtClean="0">
                <a:solidFill>
                  <a:srgbClr val="C00000"/>
                </a:solidFill>
              </a:rPr>
              <a:t>. 2 </a:t>
            </a:r>
            <a:r>
              <a:rPr lang="ru-RU" sz="3600" dirty="0" err="1" smtClean="0">
                <a:solidFill>
                  <a:srgbClr val="C00000"/>
                </a:solidFill>
              </a:rPr>
              <a:t>китап</a:t>
            </a:r>
            <a:r>
              <a:rPr lang="ru-RU" sz="3600" dirty="0" smtClean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tt-RU" sz="3600" dirty="0" smtClean="0">
                <a:solidFill>
                  <a:srgbClr val="C00000"/>
                </a:solidFill>
              </a:rPr>
              <a:t>5. Татар теленең аңлатмалы сүзлеге. 3 том.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6. </a:t>
            </a:r>
            <a:r>
              <a:rPr lang="ru-RU" sz="3600" dirty="0" err="1" smtClean="0">
                <a:solidFill>
                  <a:srgbClr val="C00000"/>
                </a:solidFill>
              </a:rPr>
              <a:t>Шәрифуллина </a:t>
            </a:r>
            <a:r>
              <a:rPr lang="ru-RU" sz="3600" dirty="0" smtClean="0">
                <a:solidFill>
                  <a:srgbClr val="C00000"/>
                </a:solidFill>
              </a:rPr>
              <a:t>Э.М. А</a:t>
            </a:r>
            <a:r>
              <a:rPr lang="ru-RU" sz="3600" b="1" dirty="0" smtClean="0">
                <a:solidFill>
                  <a:srgbClr val="C00000"/>
                </a:solidFill>
              </a:rPr>
              <a:t>лтын балык.</a:t>
            </a:r>
            <a:r>
              <a:rPr lang="ru-RU" sz="3600" dirty="0" smtClean="0">
                <a:solidFill>
                  <a:srgbClr val="C00000"/>
                </a:solidFill>
              </a:rPr>
              <a:t> Кече </a:t>
            </a:r>
            <a:r>
              <a:rPr lang="ru-RU" sz="3600" dirty="0" err="1" smtClean="0">
                <a:solidFill>
                  <a:srgbClr val="C00000"/>
                </a:solidFill>
              </a:rPr>
              <a:t>яшьтәге балалар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өчен язылган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шаян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ru-RU" sz="3600" dirty="0" err="1" smtClean="0">
                <a:solidFill>
                  <a:srgbClr val="C00000"/>
                </a:solidFill>
              </a:rPr>
              <a:t>маҗаралы әкиятләр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r>
              <a:rPr lang="ru-RU" sz="3600" dirty="0" err="1" smtClean="0">
                <a:solidFill>
                  <a:srgbClr val="C00000"/>
                </a:solidFill>
              </a:rPr>
              <a:t>Нәшрият</a:t>
            </a:r>
            <a:r>
              <a:rPr lang="ru-RU" sz="3600" dirty="0" smtClean="0">
                <a:solidFill>
                  <a:srgbClr val="C00000"/>
                </a:solidFill>
              </a:rPr>
              <a:t>: </a:t>
            </a:r>
            <a:r>
              <a:rPr lang="ru-RU" sz="3600" dirty="0" err="1" smtClean="0">
                <a:solidFill>
                  <a:srgbClr val="C00000"/>
                </a:solidFill>
              </a:rPr>
              <a:t>Мәгариф</a:t>
            </a:r>
            <a:r>
              <a:rPr lang="ru-RU" sz="3600" dirty="0" smtClean="0">
                <a:solidFill>
                  <a:srgbClr val="C00000"/>
                </a:solidFill>
              </a:rPr>
              <a:t>, 2004 ел.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лак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Игътибарыгыз өчен зур рәхмәт!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71546"/>
            <a:ext cx="7643834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Куанып хозурда йөргәндә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Карурман куенына кергәндә,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Беркемнең каргышын алма син,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Күбәләк тә елап калмасын... 	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Сак бул син, сабыем, сак бул син,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Саклый күр табигать баласын.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Онытма, туган җир бер генә,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Кадерләрен аның бел генә...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Дәвала аның һәр ярасын,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 бит соң ,табигать баласы!</a:t>
            </a: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(Р. Вәлиева) 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ев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5165"/>
          <a:stretch>
            <a:fillRect/>
          </a:stretch>
        </p:blipFill>
        <p:spPr bwMode="auto">
          <a:xfrm>
            <a:off x="179512" y="33695"/>
            <a:ext cx="9144000" cy="6824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2000" u="sng" dirty="0" smtClean="0"/>
              <a:t/>
            </a:r>
            <a:br>
              <a:rPr lang="tt-RU" sz="2000" u="sng" dirty="0" smtClean="0"/>
            </a:br>
            <a:r>
              <a:rPr lang="tt-RU" sz="2000" u="sng" dirty="0"/>
              <a:t/>
            </a:r>
            <a:br>
              <a:rPr lang="tt-RU" sz="2000" u="sng" dirty="0"/>
            </a:br>
            <a:r>
              <a:rPr lang="tt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Максат: </a:t>
            </a:r>
            <a:r>
              <a:rPr lang="tt-RU" sz="3100" b="1" dirty="0">
                <a:solidFill>
                  <a:srgbClr val="C00000"/>
                </a:solidFill>
              </a:rPr>
              <a:t> </a:t>
            </a:r>
            <a:r>
              <a:rPr lang="tt-RU" sz="3100" b="1" dirty="0" smtClean="0">
                <a:solidFill>
                  <a:srgbClr val="C00000"/>
                </a:solidFill>
              </a:rPr>
              <a:t>Э. Шәрифуллинаның “Алтын балык” әсәрендәге экологик проблемаларны ачыклау</a:t>
            </a:r>
            <a:r>
              <a:rPr lang="tt-RU" sz="2700" b="1" dirty="0" smtClean="0">
                <a:solidFill>
                  <a:srgbClr val="C00000"/>
                </a:solidFill>
              </a:rPr>
              <a:t>.</a:t>
            </a: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tt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Бурычлар:  </a:t>
            </a:r>
            <a:r>
              <a:rPr lang="tt-RU" sz="3100" b="1" u="sng" dirty="0" smtClean="0">
                <a:solidFill>
                  <a:srgbClr val="0070C0"/>
                </a:solidFill>
              </a:rPr>
              <a:t/>
            </a:r>
            <a:br>
              <a:rPr lang="tt-RU" sz="3100" b="1" u="sng" dirty="0" smtClean="0">
                <a:solidFill>
                  <a:srgbClr val="0070C0"/>
                </a:solidFill>
              </a:rPr>
            </a:br>
            <a:r>
              <a:rPr lang="tt-RU" sz="3100" b="1" u="sng" dirty="0" smtClean="0">
                <a:solidFill>
                  <a:srgbClr val="C00000"/>
                </a:solidFill>
              </a:rPr>
              <a:t>1. </a:t>
            </a:r>
            <a:r>
              <a:rPr lang="tt-RU" sz="3100" b="1" u="sng" dirty="0">
                <a:solidFill>
                  <a:srgbClr val="C00000"/>
                </a:solidFill>
              </a:rPr>
              <a:t>К</a:t>
            </a:r>
            <a:r>
              <a:rPr lang="tt-RU" sz="3100" b="1" u="sng" dirty="0" smtClean="0">
                <a:solidFill>
                  <a:srgbClr val="C00000"/>
                </a:solidFill>
              </a:rPr>
              <a:t>ешенең табигат</a:t>
            </a:r>
            <a:r>
              <a:rPr lang="ru-RU" sz="3100" b="1" u="sng" dirty="0" smtClean="0">
                <a:solidFill>
                  <a:srgbClr val="C00000"/>
                </a:solidFill>
              </a:rPr>
              <a:t>ь</a:t>
            </a:r>
            <a:r>
              <a:rPr lang="tt-RU" sz="3100" b="1" u="sng" dirty="0" smtClean="0">
                <a:solidFill>
                  <a:srgbClr val="C00000"/>
                </a:solidFill>
              </a:rPr>
              <a:t>кә уңай һәм тискәре йогынтысын өйрәнү.</a:t>
            </a:r>
            <a:br>
              <a:rPr lang="tt-RU" sz="3100" b="1" u="sng" dirty="0" smtClean="0">
                <a:solidFill>
                  <a:srgbClr val="C00000"/>
                </a:solidFill>
              </a:rPr>
            </a:br>
            <a:r>
              <a:rPr lang="tt-RU" sz="3100" b="1" u="sng" dirty="0" smtClean="0">
                <a:solidFill>
                  <a:srgbClr val="C00000"/>
                </a:solidFill>
              </a:rPr>
              <a:t>2.  Э. Шәрифуллинаның “Алтын балык” әсәрендәге экологик проблемаларны ачыклау.</a:t>
            </a:r>
            <a:br>
              <a:rPr lang="tt-RU" sz="3100" b="1" u="sng" dirty="0" smtClean="0">
                <a:solidFill>
                  <a:srgbClr val="C00000"/>
                </a:solidFill>
              </a:rPr>
            </a:br>
            <a:r>
              <a:rPr lang="tt-RU" sz="3100" b="1" u="sng" dirty="0" smtClean="0">
                <a:solidFill>
                  <a:srgbClr val="C00000"/>
                </a:solidFill>
              </a:rPr>
              <a:t>3. Татар язучылары һәм татар шагыйр</a:t>
            </a:r>
            <a:r>
              <a:rPr lang="ru-RU" sz="3100" b="1" u="sng" dirty="0" err="1" smtClean="0">
                <a:solidFill>
                  <a:srgbClr val="C00000"/>
                </a:solidFill>
              </a:rPr>
              <a:t>ьл</a:t>
            </a:r>
            <a:r>
              <a:rPr lang="tt-RU" sz="3100" b="1" u="sng" dirty="0" smtClean="0">
                <a:solidFill>
                  <a:srgbClr val="C00000"/>
                </a:solidFill>
              </a:rPr>
              <a:t>әренең әсәрләрендә экологик проблемаларның чагылышы.</a:t>
            </a: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ев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5165"/>
          <a:stretch>
            <a:fillRect/>
          </a:stretch>
        </p:blipFill>
        <p:spPr bwMode="auto">
          <a:xfrm>
            <a:off x="13005" y="1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08" y="188640"/>
            <a:ext cx="8183708" cy="2088232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kumimoji="0" lang="tt-RU" sz="2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tt-RU" sz="2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31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tt-RU" sz="31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tt-RU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tt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еманың актуальлелеге</a:t>
            </a:r>
            <a:r>
              <a:rPr kumimoji="0" lang="tt-RU" sz="4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tt-RU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tt-RU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tt-RU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Халыкның табигатькә җавапсыз каравы,  җирле халыкның экологик белеме һәм культурасы түбән булу экологиянең көннән-көн начарлануына      китерә.  Шуңа күрә  кечкенәдән үк табигатьне ярату,  ихтирам итү хисләре, аңа сакчыл караш тәрбияләнергә тиеш.   </a:t>
            </a:r>
            <a:b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-108520" y="-278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570" y="260648"/>
            <a:ext cx="8786874" cy="439718"/>
          </a:xfrm>
        </p:spPr>
        <p:txBody>
          <a:bodyPr>
            <a:normAutofit fontScale="90000"/>
          </a:bodyPr>
          <a:lstStyle/>
          <a:p>
            <a:r>
              <a:rPr lang="tt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Эчтәлек.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5322"/>
            <a:ext cx="8065052" cy="60722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t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t-RU" sz="3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t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t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һәм без.</a:t>
            </a:r>
            <a:endParaRPr lang="ru-RU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Эльмира Ш</a:t>
            </a:r>
            <a:r>
              <a:rPr lang="tt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әрифуллинаның “Алтын балык” әсәрендә экологик </a:t>
            </a:r>
            <a:r>
              <a:rPr lang="tt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проблемалар.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t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язучылары һәм шагыйрьләрнең әсәрләрендә экологик </a:t>
            </a:r>
            <a:r>
              <a:rPr lang="tt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проблемаларның </a:t>
            </a:r>
            <a:r>
              <a:rPr lang="tt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чагылышы. </a:t>
            </a:r>
            <a:endParaRPr lang="ru-RU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t-RU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Кулланылган </a:t>
            </a:r>
            <a:r>
              <a:rPr lang="tt-RU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әдәбият.</a:t>
            </a:r>
          </a:p>
          <a:p>
            <a:pPr>
              <a:buNone/>
            </a:pPr>
            <a:endParaRPr lang="tt-RU" sz="28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tt-RU" sz="1800" dirty="0">
                <a:solidFill>
                  <a:srgbClr val="C00000"/>
                </a:solidFill>
              </a:rPr>
              <a:t>             </a:t>
            </a:r>
            <a:endParaRPr lang="tt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t-RU" sz="1800" dirty="0">
              <a:solidFill>
                <a:srgbClr val="C00000"/>
              </a:solidFill>
            </a:endParaRPr>
          </a:p>
          <a:p>
            <a:pPr>
              <a:buNone/>
            </a:pPr>
            <a:endParaRPr lang="tt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t-RU" sz="1800" dirty="0">
              <a:solidFill>
                <a:srgbClr val="C00000"/>
              </a:solidFill>
            </a:endParaRPr>
          </a:p>
          <a:p>
            <a:pPr>
              <a:buNone/>
            </a:pPr>
            <a:endParaRPr lang="tt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t-RU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1800" dirty="0" smtClean="0">
                <a:solidFill>
                  <a:srgbClr val="C00000"/>
                </a:solidFill>
              </a:rPr>
              <a:t>       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Облак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Экология </a:t>
            </a: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һәм без.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316416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Нәрсә соң ул экология?</a:t>
            </a:r>
          </a:p>
          <a:p>
            <a:pPr marL="0" indent="0">
              <a:spcBef>
                <a:spcPts val="0"/>
              </a:spcBef>
              <a:buNone/>
            </a:pPr>
            <a:r>
              <a:rPr lang="tt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ул тирә-як мохит белән организмның мөнәсәбәтен өйрәнүче фән.</a:t>
            </a:r>
          </a:p>
          <a:p>
            <a:pPr>
              <a:spcBef>
                <a:spcPts val="0"/>
              </a:spcBef>
              <a:buNone/>
            </a:pP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Һава һәм суның пычрануы, туфракның таркалуы, урманнарның бетүе, үсемлекләр һәм хайваннарның  күп төрләре юкка чыгуы </a:t>
            </a:r>
            <a:r>
              <a:rPr lang="tt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экологик проблемаларны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барлыкка китерә.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блак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8668"/>
          </a:xfrm>
        </p:spPr>
        <p:txBody>
          <a:bodyPr>
            <a:no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Табигатькә дөрес караш буыннан-буынга тапшырыла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/>
          </a:bodyPr>
          <a:lstStyle/>
          <a:p>
            <a:pPr marL="95250" indent="436563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Элек-электән үк авылда яшәүче һәр кеше укый-яза белмәгән очракта да, табигать телен яхшы аңлаган, күзәтүләр нигезендә табигать серләрен ачыклый алган. Бу белемнәр атадан балага, бер буыннан икенче буынга мирас итеп калдырылган</a:t>
            </a: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27063">
              <a:buNone/>
            </a:pP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Халкыбыз борынгыдан табигать  белән нинди генә мөнәсәбәткә керсә дә, аңа зыян китермәү, аны саклау, алдагы буыннарга да калуын теләп эш иткән.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buNone/>
            </a:pP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Әби-бабаларыбыз </a:t>
            </a:r>
            <a:r>
              <a:rPr lang="tt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табигат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ничек саклаган соң?   </a:t>
            </a: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әби-бабаларыбыз янына барып алардан мәкаль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әр, табышмаклар, </a:t>
            </a:r>
            <a:r>
              <a:rPr lang="tt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tt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ынамышлар, әйтемнәр өйрәндек.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проет эше\56533453_PLASTOV_RO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2088233" cy="261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блако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10147" y="562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710" y="188640"/>
            <a:ext cx="8786874" cy="6311054"/>
          </a:xfrm>
        </p:spPr>
        <p:txBody>
          <a:bodyPr>
            <a:normAutofit/>
          </a:bodyPr>
          <a:lstStyle/>
          <a:p>
            <a:pPr>
              <a:buNone/>
            </a:pPr>
            <a:endParaRPr lang="tt-RU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1800" dirty="0">
                <a:solidFill>
                  <a:srgbClr val="C00000"/>
                </a:solidFill>
              </a:rPr>
              <a:t> </a:t>
            </a:r>
            <a:r>
              <a:rPr lang="tt-RU" sz="1800" dirty="0" smtClean="0">
                <a:solidFill>
                  <a:srgbClr val="C00000"/>
                </a:solidFill>
              </a:rPr>
              <a:t>    </a:t>
            </a:r>
            <a:r>
              <a:rPr lang="tt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Никадәрле акыллы һәм мәг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tt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нәле сузләр!!!</a:t>
            </a:r>
          </a:p>
          <a:p>
            <a:pPr>
              <a:buNone/>
            </a:pP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Суга 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сусаган - чишмә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әрчегән.</a:t>
            </a:r>
          </a:p>
          <a:p>
            <a:pPr>
              <a:buNone/>
            </a:pP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Агач 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утырткан - ага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булган.</a:t>
            </a:r>
          </a:p>
          <a:p>
            <a:pPr>
              <a:buNone/>
            </a:pP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Кул 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пычранса, су белән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юарсың,су                  пычранса 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белән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юарсың.</a:t>
            </a:r>
          </a:p>
          <a:p>
            <a:pPr>
              <a:buNone/>
            </a:pP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Коега төкермә суын эчәрсең.</a:t>
            </a:r>
            <a:r>
              <a:rPr lang="tt-RU" sz="1800" dirty="0" smtClean="0">
                <a:solidFill>
                  <a:srgbClr val="C00000"/>
                </a:solidFill>
              </a:rPr>
              <a:t>                      </a:t>
            </a:r>
          </a:p>
          <a:p>
            <a:pPr>
              <a:buNone/>
            </a:pPr>
            <a:endParaRPr lang="tt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t-RU" sz="1800" dirty="0" smtClean="0">
                <a:solidFill>
                  <a:srgbClr val="C00000"/>
                </a:solidFill>
              </a:rPr>
              <a:t>                   </a:t>
            </a:r>
          </a:p>
          <a:p>
            <a:pPr>
              <a:buNone/>
            </a:pPr>
            <a:endParaRPr lang="tt-RU" sz="18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J:\проет эше\100_3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727845" cy="2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проет эше\100_3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200784" cy="22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евья ф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1455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 marL="95250" indent="355600">
              <a:buNone/>
            </a:pPr>
            <a:r>
              <a:rPr lang="tt-RU" dirty="0" smtClean="0">
                <a:solidFill>
                  <a:srgbClr val="C00000"/>
                </a:solidFill>
              </a:rPr>
              <a:t>           </a:t>
            </a:r>
            <a:r>
              <a:rPr lang="tt-RU" sz="5700" b="1" dirty="0" smtClean="0">
                <a:solidFill>
                  <a:srgbClr val="0070C0"/>
                </a:solidFill>
              </a:rPr>
              <a:t>Халкыбыз әйтемнәре</a:t>
            </a:r>
          </a:p>
          <a:p>
            <a:pPr marL="95250" indent="355600">
              <a:buNone/>
            </a:pPr>
            <a:r>
              <a:rPr lang="tt-RU" dirty="0" smtClean="0">
                <a:solidFill>
                  <a:srgbClr val="C00000"/>
                </a:solidFill>
              </a:rPr>
              <a:t>Әби-бабаларыбыз  </a:t>
            </a:r>
            <a:r>
              <a:rPr lang="tt-RU" dirty="0">
                <a:solidFill>
                  <a:srgbClr val="C00000"/>
                </a:solidFill>
              </a:rPr>
              <a:t>төрле табынулар, ырымнар ярдәмендә кешеләрнең табигатьтә үз-үзләрен тоту кагыйдәләрен эшләгән.Мәсәлән, мондый әйтем бар</a:t>
            </a:r>
            <a:r>
              <a:rPr lang="tt-RU" dirty="0" smtClean="0">
                <a:solidFill>
                  <a:srgbClr val="C00000"/>
                </a:solidFill>
              </a:rPr>
              <a:t>: </a:t>
            </a:r>
            <a:r>
              <a:rPr lang="tt-RU" b="1" dirty="0" smtClean="0">
                <a:solidFill>
                  <a:srgbClr val="C00000"/>
                </a:solidFill>
              </a:rPr>
              <a:t>”</a:t>
            </a:r>
            <a:r>
              <a:rPr lang="tt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 оясын туздырсаң, башың авыртыр”</a:t>
            </a:r>
            <a:r>
              <a:rPr lang="tt-RU" b="1" dirty="0">
                <a:solidFill>
                  <a:srgbClr val="C00000"/>
                </a:solidFill>
              </a:rPr>
              <a:t>. </a:t>
            </a:r>
            <a:r>
              <a:rPr lang="tt-RU" dirty="0">
                <a:solidFill>
                  <a:srgbClr val="C00000"/>
                </a:solidFill>
              </a:rPr>
              <a:t>Кем инде үз башының авыртуын теләсен. Бала-чагалар, күктә очучы кошларны күреп, саный башлыйлар.Монда да әби-бабаларыбыз кисәтә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:”Кыр казларын санасаң, алар аерылып кала”</a:t>
            </a:r>
            <a:r>
              <a:rPr lang="tt-RU" dirty="0">
                <a:solidFill>
                  <a:srgbClr val="C00000"/>
                </a:solidFill>
              </a:rPr>
              <a:t>.Кыр казларының аерылып адашып йөрүе кызгану хисе уята, шунда ук санаудан туктыйсың.</a:t>
            </a:r>
            <a:endParaRPr lang="ru-RU" dirty="0">
              <a:solidFill>
                <a:srgbClr val="C00000"/>
              </a:solidFill>
            </a:endParaRPr>
          </a:p>
          <a:p>
            <a:pPr marL="95250" indent="355600">
              <a:buNone/>
            </a:pPr>
            <a:r>
              <a:rPr lang="tt-RU" dirty="0" smtClean="0">
                <a:solidFill>
                  <a:srgbClr val="C00000"/>
                </a:solidFill>
              </a:rPr>
              <a:t>Халкыбыз </a:t>
            </a:r>
            <a:r>
              <a:rPr lang="tt-RU" dirty="0">
                <a:solidFill>
                  <a:srgbClr val="C00000"/>
                </a:solidFill>
              </a:rPr>
              <a:t>суны ятып эчүдән дә тыйган</a:t>
            </a:r>
            <a:r>
              <a:rPr lang="tt-RU" dirty="0" smtClean="0">
                <a:solidFill>
                  <a:srgbClr val="C00000"/>
                </a:solidFill>
              </a:rPr>
              <a:t>.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Суга ятып эчмә, эчеңә елан керер”.</a:t>
            </a:r>
            <a:r>
              <a:rPr lang="tt-RU" dirty="0">
                <a:solidFill>
                  <a:srgbClr val="C00000"/>
                </a:solidFill>
              </a:rPr>
              <a:t>Абау, каты куркыта! Шундый кисәтүдән соң кайсы малайның инештән ятып су эчәргә батырлыгы җитәр дә, кайсы малай су эчәргә дип чишмәгә куелган савытны алып ташлар? </a:t>
            </a:r>
            <a:r>
              <a:rPr lang="tt-RU" dirty="0" smtClean="0">
                <a:solidFill>
                  <a:srgbClr val="C00000"/>
                </a:solidFill>
              </a:rPr>
              <a:t>: </a:t>
            </a:r>
            <a:r>
              <a:rPr lang="tt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t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Ташландык дип, коега төкермә”. </a:t>
            </a:r>
            <a:r>
              <a:rPr lang="tt-RU" dirty="0">
                <a:solidFill>
                  <a:srgbClr val="C00000"/>
                </a:solidFill>
              </a:rPr>
              <a:t>Максат –сулыкларның чисталыгына ирешү, әдәпсезлектән тыю. Ә кисәтүне күрегез.Кырт кисә.</a:t>
            </a:r>
          </a:p>
          <a:p>
            <a:pPr algn="ctr"/>
            <a:endParaRPr lang="tt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евья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0" y="32656"/>
            <a:ext cx="9144000" cy="7118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460432" cy="824136"/>
          </a:xfrm>
        </p:spPr>
        <p:txBody>
          <a:bodyPr>
            <a:noAutofit/>
          </a:bodyPr>
          <a:lstStyle/>
          <a:p>
            <a: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t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t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t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tt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Эльмира Ш</a:t>
            </a:r>
            <a:r>
              <a:rPr lang="tt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әрифуллинаның  “Алтын балык” әсәрендә экологик проблемалар.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87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44600" algn="l"/>
              </a:tabLst>
            </a:pPr>
            <a:r>
              <a:rPr kumimoji="0" lang="tt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t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tt-RU" sz="1600" dirty="0">
                <a:solidFill>
                  <a:srgbClr val="C00000"/>
                </a:solidFill>
              </a:rPr>
              <a:t>Без Эльмира Шәрифуллинаның  “Алтын балык” әсәрен бик яратып укыдык. Әсәрдә Сәйдәш исемле малайның әтисенә ияреп балык  тотарга баруы сурәтләнә. Әтисе улына элек матур балыкларның күп булуы турында сөйли. Ә хәзер  сулыкларның пычрануы аркасында кайбер нәзберек, затлы балыкларның юкка чыгуын әйтә. Сәйдәшнең </a:t>
            </a:r>
            <a:r>
              <a:rPr lang="tt-RU" sz="1600" dirty="0" smtClean="0">
                <a:solidFill>
                  <a:srgbClr val="C00000"/>
                </a:solidFill>
              </a:rPr>
              <a:t>бик тә </a:t>
            </a:r>
            <a:r>
              <a:rPr lang="tt-RU" sz="1600" dirty="0">
                <a:solidFill>
                  <a:srgbClr val="C00000"/>
                </a:solidFill>
              </a:rPr>
              <a:t>алтын балык тотасы килә, шуңа күрә ул алтын балык эләкмәс дип борчыла. Ә әтисе </a:t>
            </a:r>
            <a:r>
              <a:rPr lang="tt-RU" sz="1600" dirty="0" smtClean="0">
                <a:solidFill>
                  <a:srgbClr val="C00000"/>
                </a:solidFill>
              </a:rPr>
              <a:t>аны: “Син зур үскәч, күп итеп чәчәк, тагын да зуррак үскәч, күп итеп агач утыртсаң, ә инде олы абыйлар елга-күлләргә агулы калдык-постык әйберләр, чүп-чар ташламаса, бәлки, алтын балыклар да терелер.”- </a:t>
            </a:r>
            <a:r>
              <a:rPr lang="tt-RU" sz="1600" dirty="0">
                <a:solidFill>
                  <a:srgbClr val="C00000"/>
                </a:solidFill>
              </a:rPr>
              <a:t>дип юата. 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273050">
              <a:buNone/>
            </a:pPr>
            <a:r>
              <a:rPr lang="tt-RU" sz="1600" dirty="0" smtClean="0">
                <a:solidFill>
                  <a:srgbClr val="C00000"/>
                </a:solidFill>
              </a:rPr>
              <a:t>Әсәрдән </a:t>
            </a:r>
            <a:r>
              <a:rPr lang="tt-RU" sz="1600" dirty="0">
                <a:solidFill>
                  <a:srgbClr val="C00000"/>
                </a:solidFill>
              </a:rPr>
              <a:t>күренгәнчә, җир йөзеннән чәчәкләрнең, агачларның юкка чыгуы, сулыкларның  </a:t>
            </a:r>
            <a:r>
              <a:rPr lang="tt-RU" sz="1600" dirty="0" smtClean="0">
                <a:solidFill>
                  <a:srgbClr val="C00000"/>
                </a:solidFill>
              </a:rPr>
              <a:t>пычрануына </a:t>
            </a:r>
            <a:r>
              <a:rPr lang="tt-RU" sz="1600" dirty="0">
                <a:solidFill>
                  <a:srgbClr val="C00000"/>
                </a:solidFill>
              </a:rPr>
              <a:t>кеше сәбәпче. Шуңа күрә дә, әби-бабайлар һәм әти-әниләр балаларга кечкенәдән үк табигатьне сакларга кирәклеген аңлатырга тиешләр. </a:t>
            </a:r>
            <a:endParaRPr lang="ru-RU" sz="1600" dirty="0">
              <a:solidFill>
                <a:srgbClr val="C00000"/>
              </a:solidFill>
            </a:endParaRPr>
          </a:p>
          <a:p>
            <a:pPr marL="0" indent="273050"/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J:\Альмира проект\4 рис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7260">
            <a:off x="5655058" y="3914645"/>
            <a:ext cx="3141636" cy="2941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379</TotalTime>
  <Words>730</Words>
  <Application>Microsoft Office PowerPoint</Application>
  <PresentationFormat>Экран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</vt:lpstr>
      <vt:lpstr>                 Максат:  Э. Шәрифуллинаның “Алтын балык” әсәрендәге экологик проблемаларны ачыклау. Бурычлар:   1. Кешенең табигатькә уңай һәм тискәре йогынтысын өйрәнү. 2.  Э. Шәрифуллинаның “Алтын балык” әсәрендәге экологик проблемаларны ачыклау. 3. Татар язучылары һәм татар шагыйрьләренең әсәрләрендә экологик проблемаларның чагылышы. </vt:lpstr>
      <vt:lpstr>              Теманың актуальлелеге:                 Халыкның табигатькә җавапсыз каравы,  җирле халыкның экологик белеме һәм культурасы түбән булу экологиянең көннән-көн начарлануына      китерә.  Шуңа күрә  кечкенәдән үк табигатьне ярату,  ихтирам итү хисләре, аңа сакчыл караш тәрбияләнергә тиеш.     </vt:lpstr>
      <vt:lpstr> Эчтәлек.</vt:lpstr>
      <vt:lpstr> I. Экология һәм без.</vt:lpstr>
      <vt:lpstr>Табигатькә дөрес караш буыннан-буынга тапшырыла</vt:lpstr>
      <vt:lpstr>Презентация PowerPoint</vt:lpstr>
      <vt:lpstr>Презентация PowerPoint</vt:lpstr>
      <vt:lpstr>  II. Эльмира Шәрифуллинаның  “Алтын балык” әсәрендә экологик проблемалар. </vt:lpstr>
      <vt:lpstr>III. Татар язучылары һәм шагыйрьләрнең әсәрләрендә экологик проблемаларның чагылышы.  </vt:lpstr>
      <vt:lpstr>Укучылар эзләнүдә</vt:lpstr>
      <vt:lpstr>  IV. Кулланылган әдәбият </vt:lpstr>
      <vt:lpstr>Игътибарыгыз өчен зур рәхмәт!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Гульнара</dc:creator>
  <cp:lastModifiedBy>Ильнар</cp:lastModifiedBy>
  <cp:revision>42</cp:revision>
  <dcterms:created xsi:type="dcterms:W3CDTF">2013-12-02T13:34:50Z</dcterms:created>
  <dcterms:modified xsi:type="dcterms:W3CDTF">2014-02-03T16:33:32Z</dcterms:modified>
</cp:coreProperties>
</file>