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41" r:id="rId3"/>
    <p:sldId id="344" r:id="rId4"/>
    <p:sldId id="353" r:id="rId5"/>
    <p:sldId id="352" r:id="rId6"/>
    <p:sldId id="378" r:id="rId7"/>
    <p:sldId id="393" r:id="rId8"/>
    <p:sldId id="380" r:id="rId9"/>
    <p:sldId id="406" r:id="rId10"/>
    <p:sldId id="407" r:id="rId11"/>
    <p:sldId id="409" r:id="rId12"/>
    <p:sldId id="408" r:id="rId13"/>
    <p:sldId id="410" r:id="rId14"/>
    <p:sldId id="421" r:id="rId15"/>
    <p:sldId id="411" r:id="rId16"/>
    <p:sldId id="416" r:id="rId17"/>
    <p:sldId id="412" r:id="rId18"/>
    <p:sldId id="44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FF66"/>
    <a:srgbClr val="0033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>
      <p:cViewPr varScale="1">
        <p:scale>
          <a:sx n="69" d="100"/>
          <a:sy n="69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DC1A-6642-4EE4-8DE8-CC0EFD96C9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34DB-7070-4D3D-B23B-F55DF89E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DC1A-6642-4EE4-8DE8-CC0EFD96C9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34DB-7070-4D3D-B23B-F55DF89E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DC1A-6642-4EE4-8DE8-CC0EFD96C9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34DB-7070-4D3D-B23B-F55DF89E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DC1A-6642-4EE4-8DE8-CC0EFD96C9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34DB-7070-4D3D-B23B-F55DF89E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DC1A-6642-4EE4-8DE8-CC0EFD96C9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34DB-7070-4D3D-B23B-F55DF89E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DC1A-6642-4EE4-8DE8-CC0EFD96C9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34DB-7070-4D3D-B23B-F55DF89E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DC1A-6642-4EE4-8DE8-CC0EFD96C9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34DB-7070-4D3D-B23B-F55DF89E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DC1A-6642-4EE4-8DE8-CC0EFD96C9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34DB-7070-4D3D-B23B-F55DF89E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DC1A-6642-4EE4-8DE8-CC0EFD96C9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34DB-7070-4D3D-B23B-F55DF89E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DC1A-6642-4EE4-8DE8-CC0EFD96C9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34DB-7070-4D3D-B23B-F55DF89E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DC1A-6642-4EE4-8DE8-CC0EFD96C9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34DB-7070-4D3D-B23B-F55DF89E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DC1A-6642-4EE4-8DE8-CC0EFD96C9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A34DB-7070-4D3D-B23B-F55DF89E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12" Type="http://schemas.openxmlformats.org/officeDocument/2006/relationships/image" Target="../media/image2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Крутится, вертится шарик земной, Годы, как птицы, летят чередой - Презентация 2399/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1571612"/>
            <a:ext cx="70009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33CC"/>
                </a:solidFill>
                <a:latin typeface="Monotype Corsiva" pitchFamily="66" charset="0"/>
              </a:rPr>
              <a:t>Тренинг </a:t>
            </a:r>
          </a:p>
          <a:p>
            <a:pPr algn="ctr"/>
            <a:r>
              <a:rPr lang="ru-RU" sz="5400" b="1" i="1" dirty="0" smtClean="0">
                <a:solidFill>
                  <a:srgbClr val="0033CC"/>
                </a:solidFill>
                <a:latin typeface="Monotype Corsiva" pitchFamily="66" charset="0"/>
              </a:rPr>
              <a:t>для педагогов </a:t>
            </a:r>
          </a:p>
          <a:p>
            <a:pPr algn="ctr"/>
            <a:r>
              <a:rPr lang="ru-RU" sz="5400" b="1" i="1" dirty="0" smtClean="0">
                <a:solidFill>
                  <a:srgbClr val="0033CC"/>
                </a:solidFill>
                <a:latin typeface="Monotype Corsiva" pitchFamily="66" charset="0"/>
              </a:rPr>
              <a:t>на сплочение коллектива</a:t>
            </a:r>
          </a:p>
          <a:p>
            <a:pPr algn="r"/>
            <a:r>
              <a:rPr lang="ru-RU" sz="2000" b="1" i="1" dirty="0" smtClean="0">
                <a:solidFill>
                  <a:srgbClr val="0033CC"/>
                </a:solidFill>
                <a:latin typeface="Monotype Corsiva" pitchFamily="66" charset="0"/>
              </a:rPr>
              <a:t>Подготовила  педагог-психолог </a:t>
            </a:r>
          </a:p>
          <a:p>
            <a:pPr algn="r"/>
            <a:r>
              <a:rPr lang="ru-RU" sz="2000" b="1" i="1" dirty="0" smtClean="0">
                <a:solidFill>
                  <a:srgbClr val="0033CC"/>
                </a:solidFill>
                <a:latin typeface="Monotype Corsiva" pitchFamily="66" charset="0"/>
              </a:rPr>
              <a:t>АУ ДОУ ДСОВ № 15</a:t>
            </a:r>
          </a:p>
          <a:p>
            <a:pPr algn="r"/>
            <a:r>
              <a:rPr lang="ru-RU" sz="2000" b="1" i="1" dirty="0" smtClean="0">
                <a:solidFill>
                  <a:srgbClr val="0033CC"/>
                </a:solidFill>
                <a:latin typeface="Monotype Corsiva" pitchFamily="66" charset="0"/>
              </a:rPr>
              <a:t> «Росинка» город Радужный</a:t>
            </a:r>
          </a:p>
          <a:p>
            <a:pPr algn="r"/>
            <a:r>
              <a:rPr lang="ru-RU" sz="2000" b="1" i="1" dirty="0" err="1" smtClean="0">
                <a:solidFill>
                  <a:srgbClr val="0033CC"/>
                </a:solidFill>
                <a:latin typeface="Monotype Corsiva" pitchFamily="66" charset="0"/>
              </a:rPr>
              <a:t>Савуляк</a:t>
            </a:r>
            <a:r>
              <a:rPr lang="ru-RU" sz="2000" b="1" i="1" dirty="0" smtClean="0">
                <a:solidFill>
                  <a:srgbClr val="0033CC"/>
                </a:solidFill>
                <a:latin typeface="Monotype Corsiva" pitchFamily="66" charset="0"/>
              </a:rPr>
              <a:t> Лилия Владимировна</a:t>
            </a:r>
            <a:endParaRPr lang="ru-RU" sz="2000" b="1" i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97284" name="Picture 4" descr="Бабочки и цвет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58616">
            <a:off x="302009" y="840667"/>
            <a:ext cx="1785950" cy="1668456"/>
          </a:xfrm>
          <a:prstGeom prst="rect">
            <a:avLst/>
          </a:prstGeom>
          <a:noFill/>
        </p:spPr>
      </p:pic>
      <p:pic>
        <p:nvPicPr>
          <p:cNvPr id="7" name="Picture 4" descr="Бабочки и цвет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06229">
            <a:off x="7265929" y="456624"/>
            <a:ext cx="1785950" cy="1668456"/>
          </a:xfrm>
          <a:prstGeom prst="rect">
            <a:avLst/>
          </a:prstGeom>
          <a:noFill/>
        </p:spPr>
      </p:pic>
      <p:pic>
        <p:nvPicPr>
          <p:cNvPr id="8" name="Picture 4" descr="Бабочки и цвет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929198"/>
            <a:ext cx="1785950" cy="1668456"/>
          </a:xfrm>
          <a:prstGeom prst="rect">
            <a:avLst/>
          </a:prstGeom>
          <a:noFill/>
        </p:spPr>
      </p:pic>
      <p:pic>
        <p:nvPicPr>
          <p:cNvPr id="97286" name="Picture 6" descr="Прозрачные анимированные фоны - mari007@fotoplenka.ru - Photo.Qip.ru / id: va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804" y="5000636"/>
            <a:ext cx="4841196" cy="1643074"/>
          </a:xfrm>
          <a:prstGeom prst="rect">
            <a:avLst/>
          </a:prstGeom>
          <a:noFill/>
        </p:spPr>
      </p:pic>
      <p:pic>
        <p:nvPicPr>
          <p:cNvPr id="10" name="Picture 6" descr="Прозрачные анимированные фоны - mari007@fotoplenka.ru - Photo.Qip.ru / id: va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000108"/>
            <a:ext cx="484119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02359"/>
            <a:ext cx="80724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3. Упражнение «Дом»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осознание своей роли в группе, стиля поведения.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Время: 15 минут.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Ресурсы: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карточки с изображением предметов мебели, быта и т.д.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Ход упражнения: участники делятся на 2 команды.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Ведущий дает инструкцию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«Каждая команда должна стать полноценным домом! Каждый человек должен выбрать, кем он будет в этом доме – дверью, стеной, а может быть обоями или предметом мебели, цветком или телевизором? Выбор за Вами! Но не забывайте, что Вы должны быть полноценным и функциональным домом! Постройте свой дом!». Психологический смысл упражнения: Участники задумываются над тем, какую функцию они выполняют в этом коллективе, осознают, что все они нужны в своем «доме», что способствует сплочению.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Обсуждение: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проходило обсуждение в командах? Сразу ли Вы смогли определить свою роль в «доме»? Почему Вы выбрали именно эту роль? Я думаю, Вы все поняли, что каждая часть Вашего «дома» важна и нужна в нем, каждая несет свою определенную функцию, без которой дом не может быть полноценным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23906" name="Picture 2" descr="Зимний пейзаж анимаш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90497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500174"/>
            <a:ext cx="764386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4. Упражнение «Групповой рисунок по кругу»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участникам выдается один лист-ватман и карандаши (фломастеры, маркеры).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— задумав картину (любой образ), нарисовать только один ее элемент, после чего листок передается соседу справа. Таким образом, каждый участник получает листок с одним элементом.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— дорисовать один элемент и передать соседу справа. Рисунки передаются до тех пор, пока круг не замыкается. Обсуждается целостность получившихся картин и привлекательность. Упражнение позволяет развивать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участников, умение видеть позицию другого, в целостном действии развивает сплоченность коллектива.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Подпишите лист ,чтобы узнать чей он.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500042"/>
            <a:ext cx="750099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5.Упражнение «Идеальный мир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листа ватмана; маркеры разных цветов.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проведения и исходное положение участников: педагоги делятся на 2 команды, равные по количеству человек. Команды располагаются таким образом, чтобы при обсуждении задания не мешать друг другу. </a:t>
            </a:r>
          </a:p>
          <a:p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первой команде нарисовать картину «Идеальный коллектив»;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команде нарисовать картину «Идеальный коллега», и представить картины всему коллективу. </a:t>
            </a:r>
          </a:p>
          <a:p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выполнение задания у группы есть 10 минут. Представление картин проводят 1–2 человека от каждой команды, аргументируя свое видение идеального мира, не более 2 минут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0"/>
            <a:ext cx="835824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6.Упражнение «Ассоциации»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Это очень простое и интересное упражнение поможет каждому участнику тренинга прояснить для себя понятие «команда».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Размер группы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8–15человек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10–15 минут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Коллеги, наш тренинг называется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командообразование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Предлагаю каждому прояснить для себя значение понятия «команда». Упражнение, которое мы сейчас с вами проведем, вроде бы простое, но это не совсем так. Вы в этом убедитесь, когда увидите, какими интересными и неожиданными могут быть взгляды наших коллег на многие вопросы.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Возьмите ручки и бумагу.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Ваша задача — услышать мой вопрос и записать первые же образы, связанные с ним, которые пришли вам в голову: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команда — это постройка, то она…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команда — это цвет, то она…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команда — это музыка, то она…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команда — это геометрическая фигура, то она…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команда — это название фильма, то она…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команда — это настроение, то она…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Проведите опрос участников по тем ассоциациям, что вы назвали…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Итоги упражнения: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 вам понравилось в этом упражнении?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Какие ответы были для вас самыми интересными?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Какие ответы удивили вас?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 чем нам говорит это упражнение?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4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714356"/>
            <a:ext cx="621510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7.Упражнение «Почта России»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участник тренинга напишет телеграмму, поздравление, пожелание  на бланке, указав вместо ФИО  описание внешности и характера другого участника, а на обратной стороне бланка нарисует его портрет. Все бланки складываются в почтовый ящик, затем надо угадать кому адресовано послание. Определить, кто из группы  соберет их больше.  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1620" name="Picture 4" descr="комп Записи в рубрике комп Дневник sladponya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-428652"/>
            <a:ext cx="2357452" cy="1714512"/>
          </a:xfrm>
          <a:prstGeom prst="rect">
            <a:avLst/>
          </a:prstGeom>
          <a:noFill/>
        </p:spPr>
      </p:pic>
      <p:pic>
        <p:nvPicPr>
          <p:cNvPr id="111622" name="Picture 6" descr="Дневник надюша_з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14686"/>
            <a:ext cx="3714776" cy="3295369"/>
          </a:xfrm>
          <a:prstGeom prst="rect">
            <a:avLst/>
          </a:prstGeom>
          <a:noFill/>
        </p:spPr>
      </p:pic>
      <p:pic>
        <p:nvPicPr>
          <p:cNvPr id="9" name="Picture 4" descr="комп Записи в рубрике комп Дневник sladponya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60191">
            <a:off x="-7933" y="1369782"/>
            <a:ext cx="2357452" cy="1714512"/>
          </a:xfrm>
          <a:prstGeom prst="rect">
            <a:avLst/>
          </a:prstGeom>
          <a:noFill/>
        </p:spPr>
      </p:pic>
      <p:pic>
        <p:nvPicPr>
          <p:cNvPr id="10" name="Picture 4" descr="комп Записи в рубрике комп Дневник sladponya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83432">
            <a:off x="1743930" y="93766"/>
            <a:ext cx="2357452" cy="1714512"/>
          </a:xfrm>
          <a:prstGeom prst="rect">
            <a:avLst/>
          </a:prstGeom>
          <a:noFill/>
        </p:spPr>
      </p:pic>
      <p:pic>
        <p:nvPicPr>
          <p:cNvPr id="111624" name="Picture 8" descr="Птицы Анимашки, блестяшки, бесплатные Анимашки, блестяшки Птицы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480"/>
            <a:ext cx="1219200" cy="1209676"/>
          </a:xfrm>
          <a:prstGeom prst="rect">
            <a:avLst/>
          </a:prstGeom>
          <a:noFill/>
        </p:spPr>
      </p:pic>
      <p:pic>
        <p:nvPicPr>
          <p:cNvPr id="12" name="Picture 8" descr="Птицы Анимашки, блестяшки, бесплатные Анимашки, блестяшки Птицы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14290"/>
            <a:ext cx="1219200" cy="120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142984"/>
            <a:ext cx="76438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8.Упражнение «Подарок»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положительное завершение тренинга, рефлексия.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Время: 3-5 минут.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Психолог: «Давайте подумаем, что мы могли бы подарить Вашей группе, чтобы взаимодействие в ней стало еще эффективнее, а отношения в ней – более сплоченными? Давайте скажем, что каждый из нас дарит группе. Я, например, дарю вам оптимизм и взаимное доверие». Далее каждый из участников высказывается, что он хотел бы подарить группе.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«Давайте наградим себя за успешную работу аплодисментами!»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Психологический смысл упражнения: Ритуал, позволяющий завершить тренинг красиво и на положительной эмоциональной ноте.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4" name="Picture 6" descr="Оригинальная упаковка подарков. Товары и услуги компании &quot;Первая Тюменская Служба Доставки Сюрпризов&quot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-571528"/>
            <a:ext cx="3810000" cy="3790950"/>
          </a:xfrm>
          <a:prstGeom prst="rect">
            <a:avLst/>
          </a:prstGeom>
          <a:noFill/>
        </p:spPr>
      </p:pic>
      <p:pic>
        <p:nvPicPr>
          <p:cNvPr id="119818" name="Picture 10" descr="GIF анимация, День варенья, картинка 1414310.gif / Превью / Картинки, не связанные с регионом / GIF анимация / Фотографии. Карт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113486"/>
            <a:ext cx="1819278" cy="1744514"/>
          </a:xfrm>
          <a:prstGeom prst="rect">
            <a:avLst/>
          </a:prstGeom>
          <a:noFill/>
        </p:spPr>
      </p:pic>
      <p:pic>
        <p:nvPicPr>
          <p:cNvPr id="119822" name="Picture 14" descr="Поздравляем малышей. Ребенок от рождения до года. Конференции на 7я.р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0"/>
            <a:ext cx="2571768" cy="1813097"/>
          </a:xfrm>
          <a:prstGeom prst="rect">
            <a:avLst/>
          </a:prstGeom>
          <a:noFill/>
        </p:spPr>
      </p:pic>
      <p:pic>
        <p:nvPicPr>
          <p:cNvPr id="13" name="Picture 14" descr="Поздравляем малышей. Ребенок от рождения до года. Конференции на 7я.р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57166"/>
            <a:ext cx="1490674" cy="105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4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642918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Рекомендации педагогам по созданию благоприятного психологического климата в коллективе: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Развивайте в себе такое качество, как терпимость к другим людям, коллегам, воспитанникам. Нетерпимость приводит к накоплению агрессии, которая в любой момент может вылиться на не в чем не повинных людей, в том числе на близких.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Избегайте критиковать других, лучше действительно попытайтесь понять поведение другого человека.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Учитесь снимать эмоциональное напряжение после рабочего дня; боритесь с эмоциональным выгоранием.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Радуйтесь успехам своих коллег, тогда при вашем успехе, за вас будет кому порадоваться.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Избегайте ненужной конкуренции. Ставьте перед собой реальные цели.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Находите время для развлечений, хобби. Встречайтесь с коллегами в неформальной обстановке – это способствует сплочению.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Ведите здоровый образ жизни: не забывайте о пользе физических нагрузок, прогулках на свежем воздухе и полезной пище.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77867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«Наш тренинг подошел к завершению.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Хочу спросить у Вас, что нового вы сегодня узнали?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полезного вынесли для себя, для группы?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вот, все подарки подарены, игры пройдены, слова сказаны. Вы все были активны, слаженно работали в команде. Не забывайте, что Вы – единое целое, каждый из Вас – важная и необходимая, уникальная часть этого целого!          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Вместе Вы – сила!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Спасибо всем за участие!»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к организовать собственный коллектив? 56orb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00504"/>
            <a:ext cx="3571900" cy="26789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4000504"/>
            <a:ext cx="47863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Сотрудники ДОУ  -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это сплоченный коллектив,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живущий под одним девизом: </a:t>
            </a:r>
          </a:p>
          <a:p>
            <a:pPr algn="ctr"/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2800" b="1" u="sng" dirty="0" smtClean="0">
                <a:solidFill>
                  <a:srgbClr val="7030A0"/>
                </a:solidFill>
                <a:latin typeface="Monotype Corsiva" pitchFamily="66" charset="0"/>
              </a:rPr>
              <a:t>"Наша  работа  - любовь с заботой!"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ФлудЪ ни о чем и обо всем. - Тонкий Мир - Эзотерический форум 1 - магия, гороскопы, гадания, заговоры, привороты, сонники, аст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877" y="446441"/>
            <a:ext cx="7786775" cy="584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4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214290"/>
            <a:ext cx="5214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Обычно легче изменить индивидуумов, собранных в группу,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чем изменить каждого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из них в отдельности»</a:t>
            </a:r>
          </a:p>
          <a:p>
            <a:pPr algn="r"/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Курт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Левин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214554"/>
            <a:ext cx="65008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 любом коллективе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(учебном, производственном) возникает вопрос, связанный с групповой сплоченностью. Вопрос этот важен потому, что от уровня развития коллектива, степени его сплоченности зависит эффективность работы учреждения, а также психологический комфорт каждого ее члена.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928670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Цель тренинга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– это сплочение коллектива и построение эффективного командного взаимодействия.</a:t>
            </a:r>
          </a:p>
          <a:p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Задачи тренинга: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• Повысить сплоченность коллектива;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• Повысить взаимопонимание между педагогами;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• Повысить самооценку педагогов;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• Формирование благоприятного психологического климата в коллективе; </a:t>
            </a:r>
          </a:p>
          <a:p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• Повысить настрой на удачу, счастье, добро и успех.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857760"/>
            <a:ext cx="8715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• Осознание каждым педагогом своей роли, функций в группе; </a:t>
            </a:r>
          </a:p>
          <a:p>
            <a:pPr marL="342900" indent="-342900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• Развитие умения работать в команде; </a:t>
            </a:r>
          </a:p>
          <a:p>
            <a:pPr marL="342900" indent="-342900"/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indent="-342900"/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857232"/>
            <a:ext cx="50720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	       «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Сплочение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– </a:t>
            </a:r>
          </a:p>
          <a:p>
            <a:pPr marL="342900" indent="-342900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    это возможность для коллектива стать единым целым для достижений конкретных целей и задач. Все Мы нуждаемся в поддержке, и получить ее мы можем только в своей группе! Ведь только сплоченный коллектив добивается многих вершин и побед!»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Picture 2" descr="Вместе мы команда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86124"/>
            <a:ext cx="4143372" cy="3107530"/>
          </a:xfrm>
          <a:prstGeom prst="rect">
            <a:avLst/>
          </a:prstGeom>
          <a:noFill/>
        </p:spPr>
      </p:pic>
      <p:pic>
        <p:nvPicPr>
          <p:cNvPr id="9" name="Picture 6" descr="&quot;Мы - одна команда&quot;: в Казахстане задача сплочения нации объединила власть, НПО и бизнес-сообщество - российские СМИ / Казахст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500042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642918"/>
            <a:ext cx="84296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Заповеди сплоченного коллектива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Проявляйте искренний интерес к другим людям. Пусть люди с которыми вы общаетесь, почувствуют что они вам интересны.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Помните, что в любом языке для человека нет звука значительней и приятней, чем звук собственного имени.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Будьте хорошим слушателем.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Поощряйте других на разговор о них самих.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Говорите о вещах интересующих вашего собеседника.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Почаще улыбайтесь.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источник любви и подключитесь к нему. Заряжайтесь от него, как аккумулятор от розетки.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Полюбите себя. Как вы думаете о себе, и относитесь к себе, так и люди будут думать о вас и относиться к вам.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Научитесь представлять себя в «шкуре» другого и смотреть на мир его глазами.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Научитесь доверять людям.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ожидайте от людей сразу многого.  Будьте терпеливы. Не бросайте сеять дружелюбие.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Делайте приятное людям. Дарите подарки, говорите комплименты. Не критикуйте, не превозноситесь, не осуждайте. Честно и искренно оценивайте достоинства людей.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Вызывайте в людях положительные эмоции через юмор, шутки.</a:t>
            </a:r>
            <a:b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Старайтесь  услышать и понять окружающих, способствуйте созданию дружного и сплоченного коллектива.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Уважайте  мнение и выбор коллеги. Учитесь прощать мелкие огрехи – с кем не бывает!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Являясь неотъемлемой частью коллектива, оставайтесь яркой, неординарной, творческой личностью.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коллектив не такой, каким вы его хотите видеть, начните его изменять  с себя.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Начинайте каждый свой день с вопроса: «Что я могу сегодня сделать на пользу группе?» Ответив на вопрос, начинай действовать.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Талантливы все и вы тоже! Проявляйте свои способности. Участвуйте  постановке праздников.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Ответственно относись к выполнению поручений на пользу коллектива, но не становись его тягловой силой.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Будьте  активными в выполнении общего дела и сделайте его приятным и важным для всех.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Запомните, что радость жизни зависит от её разнообразия. Учитесь радоваться работе, отдыху, успеху и трудностям.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УСПЕХОВ ВАМ!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285860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УПРАЖНЕНИЯ НА СПЛОЧЕНИЕ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Упражнения на сплочение позволяют участникам тренинга почувствовать себя единой слаженной командой. Тренинги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командообразования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традиционно включают в себя большое количество упражнений на сплочение, они поднимают тонус группы, повышают её включенность и нацеленность на результат, что в свою очередь увеличивает результативность тренинга. Упражнения на сплочение в короткие сроки превращают разрозненную группу в единый, слаженный и четко работающий механизм. За это их и ценят.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Для Вас подобраны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качественные упражнения на сплочение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которые  пользуются заслуженной популярностью у тренеров-практиков. Эти упражнения помогут Вам поучаствовать в эффективном и интересном тренинге.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4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1714488"/>
            <a:ext cx="65008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Уважаемые коллеги!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Выберите для себя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тренинговое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имя, напишите его.  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3430" name="Picture 6" descr="90-дневная диета раздельного питания. Часть 62. - Просмотр темы - - Женские форумы myJa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14290"/>
            <a:ext cx="1959441" cy="2286016"/>
          </a:xfrm>
          <a:prstGeom prst="rect">
            <a:avLst/>
          </a:prstGeom>
          <a:noFill/>
        </p:spPr>
      </p:pic>
      <p:pic>
        <p:nvPicPr>
          <p:cNvPr id="103432" name="Picture 8" descr="Lana - альбом &quot;Анимированные цветочки&quot; на Яндекс.Фотках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2579">
            <a:off x="477388" y="459203"/>
            <a:ext cx="3071802" cy="2500306"/>
          </a:xfrm>
          <a:prstGeom prst="rect">
            <a:avLst/>
          </a:prstGeom>
          <a:noFill/>
        </p:spPr>
      </p:pic>
      <p:pic>
        <p:nvPicPr>
          <p:cNvPr id="12" name="Picture 8" descr="Lana - альбом &quot;Анимированные цветочки&quot; на Яндекс.Фотках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13404">
            <a:off x="1821856" y="4032498"/>
            <a:ext cx="3071802" cy="2500306"/>
          </a:xfrm>
          <a:prstGeom prst="rect">
            <a:avLst/>
          </a:prstGeom>
          <a:noFill/>
        </p:spPr>
      </p:pic>
      <p:pic>
        <p:nvPicPr>
          <p:cNvPr id="13" name="Picture 8" descr="Lana - альбом &quot;Анимированные цветочки&quot; на Яндекс.Фотках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500139">
            <a:off x="6682263" y="3234079"/>
            <a:ext cx="2520638" cy="2051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80010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1.Упражнение «Квадрат» (5-10 мин.)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прочувствовать каждого участника группы.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упражнения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Станьте в круг, и  закройте  глаза. Теперь, не открывая глаз нужно перестроиться в квадрат. После того, как квадрат будет построен,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открывать глаза.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ли уверены, что они стоят в квадрате?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Обычно есть несколько человек, которые в этом не уверены. Квадрат действительно должен быть ровным. И только после того, как абсолютно все согласятся, что стоят именно в квадрате, предложить открыть глаза, порадоваться за хороший результат и проанализировать процесс.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же можно строиться в другие фигуры.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упражнений участники переживают сильные эмоции и делают массу выводов, поэтому после каждого этапа можно устраивать небольшое обсуждение, где можно говорить пожелания своим коллегам для улучшения работы.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главный вопрос здесь: каким образом задание можно было сделать качественнее и быстрее?</a:t>
            </a:r>
          </a:p>
        </p:txBody>
      </p:sp>
      <p:pic>
        <p:nvPicPr>
          <p:cNvPr id="86018" name="Picture 2" descr="PosterOk.com - shaping, постеры, плакаты, печать фото, картина на холсте - Укра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857232"/>
            <a:ext cx="1785950" cy="1214446"/>
          </a:xfrm>
          <a:prstGeom prst="rect">
            <a:avLst/>
          </a:prstGeom>
          <a:noFill/>
        </p:spPr>
      </p:pic>
      <p:pic>
        <p:nvPicPr>
          <p:cNvPr id="86020" name="Picture 4" descr="Обучающий мультфильм &quot;Геометрия для малышей&quot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071678"/>
            <a:ext cx="1290630" cy="1191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80724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2. Упражнение «Коллаж»  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проведения: 40-45 мин.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сплотить коллектив и поближе узнать каждого участника группы.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ватман, клей, цветные картинки животных.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Ход упражнения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Педагогический коллектив делится на 2 группы, педагоги садятся за столы, и им предлагаются ватманы, клей, нарисовать цветные картинки животных (можно использовать) трафарет. Из предложенных картинок каждый участник группы выбирает соответствующие ему животное, как он видит и чувствует себя в данном коллективе. Выбрав какого животного нарисует, каждый располагает и приклеивает их на ватмане так, как чувствует свое расположение в коллективе. После выполненной работы каждый участник (по желанию) дополняет свои картинки фоном с помощью карандашей.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Вопросы для обсуждения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 Почему вы выбрали именно этого животного?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 Чувствуете ли вы себя в коллективе, как это животное?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 Были ли сложности при выполнении упражнения?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930" name="Picture 2" descr="Красивые анимационные картинки животные - анимашки и блестяш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54" y="0"/>
            <a:ext cx="1071546" cy="1071546"/>
          </a:xfrm>
          <a:prstGeom prst="rect">
            <a:avLst/>
          </a:prstGeom>
          <a:noFill/>
        </p:spPr>
      </p:pic>
      <p:pic>
        <p:nvPicPr>
          <p:cNvPr id="7" name="Picture 2" descr="Анимации Животные, Анимации Динозавр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714884"/>
            <a:ext cx="1928794" cy="991668"/>
          </a:xfrm>
          <a:prstGeom prst="rect">
            <a:avLst/>
          </a:prstGeom>
          <a:noFill/>
        </p:spPr>
      </p:pic>
      <p:pic>
        <p:nvPicPr>
          <p:cNvPr id="124932" name="Picture 4" descr="Встречи с миром животных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84" y="-214338"/>
            <a:ext cx="1524000" cy="1714500"/>
          </a:xfrm>
          <a:prstGeom prst="rect">
            <a:avLst/>
          </a:prstGeom>
          <a:noFill/>
        </p:spPr>
      </p:pic>
      <p:pic>
        <p:nvPicPr>
          <p:cNvPr id="124934" name="Picture 6" descr="Скачать бесплатные смайлики: Животные: Кошки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85784" y="5339982"/>
            <a:ext cx="1214414" cy="1518018"/>
          </a:xfrm>
          <a:prstGeom prst="rect">
            <a:avLst/>
          </a:prstGeom>
          <a:noFill/>
        </p:spPr>
      </p:pic>
      <p:pic>
        <p:nvPicPr>
          <p:cNvPr id="124936" name="Picture 8" descr="Веселые картинки (мега подборка)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5429250"/>
            <a:ext cx="2571750" cy="1428750"/>
          </a:xfrm>
          <a:prstGeom prst="rect">
            <a:avLst/>
          </a:prstGeom>
          <a:noFill/>
        </p:spPr>
      </p:pic>
      <p:pic>
        <p:nvPicPr>
          <p:cNvPr id="124938" name="Picture 10" descr="Анимашки Животные, анимированные животные, разные картинки животных Smayli.ru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4643446"/>
            <a:ext cx="1571636" cy="1178727"/>
          </a:xfrm>
          <a:prstGeom prst="rect">
            <a:avLst/>
          </a:prstGeom>
          <a:noFill/>
        </p:spPr>
      </p:pic>
      <p:pic>
        <p:nvPicPr>
          <p:cNvPr id="124942" name="Picture 14" descr="Анимашки Животные, анимированные животные, разные картинки животных Smayli.ru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500042"/>
            <a:ext cx="1428760" cy="1034422"/>
          </a:xfrm>
          <a:prstGeom prst="rect">
            <a:avLst/>
          </a:prstGeom>
          <a:noFill/>
        </p:spPr>
      </p:pic>
      <p:pic>
        <p:nvPicPr>
          <p:cNvPr id="124944" name="Picture 16" descr="Прикольные анимашки.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214346" y="3643314"/>
            <a:ext cx="1246513" cy="1376359"/>
          </a:xfrm>
          <a:prstGeom prst="rect">
            <a:avLst/>
          </a:prstGeom>
          <a:noFill/>
        </p:spPr>
      </p:pic>
      <p:pic>
        <p:nvPicPr>
          <p:cNvPr id="124946" name="Picture 18" descr="Анимашки Животные, анимированные животные, разные картинки животных Smayli.ru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69599" y="1428736"/>
            <a:ext cx="874401" cy="1214446"/>
          </a:xfrm>
          <a:prstGeom prst="rect">
            <a:avLst/>
          </a:prstGeom>
          <a:noFill/>
        </p:spPr>
      </p:pic>
      <p:pic>
        <p:nvPicPr>
          <p:cNvPr id="124948" name="Picture 20" descr="Анимационные картинки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53442" y="3214686"/>
            <a:ext cx="690558" cy="961849"/>
          </a:xfrm>
          <a:prstGeom prst="rect">
            <a:avLst/>
          </a:prstGeom>
          <a:noFill/>
        </p:spPr>
      </p:pic>
      <p:pic>
        <p:nvPicPr>
          <p:cNvPr id="124956" name="Picture 28" descr="Анимационные картинки анимашки животные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58148" y="4857760"/>
            <a:ext cx="1100128" cy="112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1143</Words>
  <Application>Microsoft Office PowerPoint</Application>
  <PresentationFormat>Экран (4:3)</PresentationFormat>
  <Paragraphs>169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85</cp:revision>
  <dcterms:created xsi:type="dcterms:W3CDTF">2015-01-18T04:51:01Z</dcterms:created>
  <dcterms:modified xsi:type="dcterms:W3CDTF">2015-01-25T08:10:13Z</dcterms:modified>
</cp:coreProperties>
</file>