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729A-DEB9-42CA-BFE2-0D166F13B9BA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C765-71A8-4313-8483-CF6E59E6A7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729A-DEB9-42CA-BFE2-0D166F13B9BA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C765-71A8-4313-8483-CF6E59E6A7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729A-DEB9-42CA-BFE2-0D166F13B9BA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C765-71A8-4313-8483-CF6E59E6A7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729A-DEB9-42CA-BFE2-0D166F13B9BA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C765-71A8-4313-8483-CF6E59E6A7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729A-DEB9-42CA-BFE2-0D166F13B9BA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C765-71A8-4313-8483-CF6E59E6A7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729A-DEB9-42CA-BFE2-0D166F13B9BA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C765-71A8-4313-8483-CF6E59E6A7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729A-DEB9-42CA-BFE2-0D166F13B9BA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C765-71A8-4313-8483-CF6E59E6A7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729A-DEB9-42CA-BFE2-0D166F13B9BA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C765-71A8-4313-8483-CF6E59E6A7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729A-DEB9-42CA-BFE2-0D166F13B9BA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C765-71A8-4313-8483-CF6E59E6A7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729A-DEB9-42CA-BFE2-0D166F13B9BA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C765-71A8-4313-8483-CF6E59E6A7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729A-DEB9-42CA-BFE2-0D166F13B9BA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C765-71A8-4313-8483-CF6E59E6A7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C729A-DEB9-42CA-BFE2-0D166F13B9BA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1C765-71A8-4313-8483-CF6E59E6A7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jpeg"/><Relationship Id="rId18" Type="http://schemas.openxmlformats.org/officeDocument/2006/relationships/image" Target="../media/image68.png"/><Relationship Id="rId3" Type="http://schemas.openxmlformats.org/officeDocument/2006/relationships/image" Target="../media/image53.png"/><Relationship Id="rId7" Type="http://schemas.openxmlformats.org/officeDocument/2006/relationships/image" Target="../media/image57.jpeg"/><Relationship Id="rId12" Type="http://schemas.openxmlformats.org/officeDocument/2006/relationships/image" Target="../media/image62.png"/><Relationship Id="rId17" Type="http://schemas.openxmlformats.org/officeDocument/2006/relationships/image" Target="../media/image67.jpeg"/><Relationship Id="rId2" Type="http://schemas.openxmlformats.org/officeDocument/2006/relationships/image" Target="../media/image4.jpeg"/><Relationship Id="rId16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jpeg"/><Relationship Id="rId1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60648"/>
            <a:ext cx="7268344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9933FF"/>
                </a:solidFill>
                <a:latin typeface="Comic Sans MS" pitchFamily="66" charset="0"/>
              </a:rPr>
              <a:t>«Путешествие в мир полезных растений»</a:t>
            </a:r>
            <a:endParaRPr lang="ru-RU" b="1" dirty="0">
              <a:solidFill>
                <a:srgbClr val="9933FF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1844824"/>
            <a:ext cx="4600600" cy="151216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b="1" i="1" dirty="0" smtClean="0">
                <a:solidFill>
                  <a:srgbClr val="00B050"/>
                </a:solidFill>
              </a:rPr>
              <a:t>Программа формирования ценностей здорового образа жизни средствами природы.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raduga0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6794"/>
            <a:ext cx="7092280" cy="62412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67944" y="3861048"/>
            <a:ext cx="5076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Разработала воспитатель высшей квалификационной категории </a:t>
            </a:r>
            <a:r>
              <a:rPr lang="ru-RU" b="1" dirty="0" err="1" smtClean="0">
                <a:solidFill>
                  <a:srgbClr val="7030A0"/>
                </a:solidFill>
              </a:rPr>
              <a:t>Перминова</a:t>
            </a:r>
            <a:r>
              <a:rPr lang="ru-RU" b="1" dirty="0" smtClean="0">
                <a:solidFill>
                  <a:srgbClr val="7030A0"/>
                </a:solidFill>
              </a:rPr>
              <a:t> Л.А.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Comic Sans MS" pitchFamily="66" charset="0"/>
              </a:rPr>
              <a:t>Угощение для птиц</a:t>
            </a:r>
            <a:endParaRPr lang="ru-RU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SAM_198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988840"/>
            <a:ext cx="4283968" cy="3456384"/>
          </a:xfrm>
          <a:prstGeom prst="rect">
            <a:avLst/>
          </a:prstGeom>
        </p:spPr>
      </p:pic>
      <p:pic>
        <p:nvPicPr>
          <p:cNvPr id="7" name="Рисунок 6" descr="SAM_202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44824"/>
            <a:ext cx="4211960" cy="425489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252521" cy="69393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0"/>
            <a:ext cx="6059016" cy="7780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Практическая работа: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SAM_2542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764704"/>
            <a:ext cx="3590528" cy="2692896"/>
          </a:xfrm>
        </p:spPr>
      </p:pic>
      <p:pic>
        <p:nvPicPr>
          <p:cNvPr id="6" name="Рисунок 5" descr="SAM_254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620688"/>
            <a:ext cx="3923928" cy="2942946"/>
          </a:xfrm>
          <a:prstGeom prst="rect">
            <a:avLst/>
          </a:prstGeom>
        </p:spPr>
      </p:pic>
      <p:pic>
        <p:nvPicPr>
          <p:cNvPr id="7" name="Рисунок 6" descr="SAM_255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573016"/>
            <a:ext cx="4067944" cy="3050958"/>
          </a:xfrm>
          <a:prstGeom prst="rect">
            <a:avLst/>
          </a:prstGeom>
        </p:spPr>
      </p:pic>
      <p:pic>
        <p:nvPicPr>
          <p:cNvPr id="8" name="Рисунок 7" descr="SAM_258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699030"/>
            <a:ext cx="4211960" cy="3158970"/>
          </a:xfrm>
          <a:prstGeom prst="rect">
            <a:avLst/>
          </a:prstGeom>
        </p:spPr>
      </p:pic>
      <p:pic>
        <p:nvPicPr>
          <p:cNvPr id="9" name="Рисунок 8" descr="SAM_2585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2060848"/>
            <a:ext cx="4067944" cy="3050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5842992" cy="63408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Comic Sans MS" pitchFamily="66" charset="0"/>
              </a:rPr>
              <a:t>Исследование овощей</a:t>
            </a:r>
            <a:r>
              <a:rPr lang="ru-RU" sz="2800" dirty="0" smtClean="0">
                <a:latin typeface="Comic Sans MS" pitchFamily="66" charset="0"/>
              </a:rPr>
              <a:t/>
            </a:r>
            <a:br>
              <a:rPr lang="ru-RU" sz="2800" dirty="0" smtClean="0">
                <a:latin typeface="Comic Sans MS" pitchFamily="66" charset="0"/>
              </a:rPr>
            </a:br>
            <a:endParaRPr lang="ru-RU" sz="2800" dirty="0">
              <a:latin typeface="Comic Sans MS" pitchFamily="66" charset="0"/>
            </a:endParaRPr>
          </a:p>
        </p:txBody>
      </p:sp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6752"/>
            <a:ext cx="4032448" cy="3024336"/>
          </a:xfrm>
          <a:prstGeom prst="rect">
            <a:avLst/>
          </a:prstGeom>
        </p:spPr>
      </p:pic>
      <p:pic>
        <p:nvPicPr>
          <p:cNvPr id="7" name="Рисунок 6" descr="SAM_040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692696"/>
            <a:ext cx="3923928" cy="2942946"/>
          </a:xfrm>
          <a:prstGeom prst="rect">
            <a:avLst/>
          </a:prstGeom>
        </p:spPr>
      </p:pic>
      <p:pic>
        <p:nvPicPr>
          <p:cNvPr id="5" name="Содержимое 4" descr="2.JPG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3401616"/>
            <a:ext cx="4344210" cy="345638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252521" cy="69393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Экскурсии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SAM_1081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7355" y="3373016"/>
            <a:ext cx="4646645" cy="3484984"/>
          </a:xfrm>
        </p:spPr>
      </p:pic>
      <p:pic>
        <p:nvPicPr>
          <p:cNvPr id="6" name="Рисунок 5" descr="SAM_109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052736"/>
            <a:ext cx="5220072" cy="3915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Comic Sans MS" pitchFamily="66" charset="0"/>
              </a:rPr>
              <a:t>Поделки из овощей</a:t>
            </a:r>
            <a:endParaRPr lang="ru-RU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SAM_061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908720"/>
            <a:ext cx="4896544" cy="3672408"/>
          </a:xfrm>
          <a:prstGeom prst="rect">
            <a:avLst/>
          </a:prstGeom>
        </p:spPr>
      </p:pic>
      <p:pic>
        <p:nvPicPr>
          <p:cNvPr id="5" name="Содержимое 4" descr="SAM_0548.JP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344" y="3301008"/>
            <a:ext cx="4742656" cy="355699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252521" cy="69393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Беседы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SAM_0442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340768"/>
            <a:ext cx="6912768" cy="518457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Comic Sans MS" pitchFamily="66" charset="0"/>
              </a:rPr>
              <a:t>Сюжетно-ролевая игра: «</a:t>
            </a:r>
            <a:r>
              <a:rPr lang="ru-RU" sz="3600" b="1" dirty="0" err="1" smtClean="0">
                <a:solidFill>
                  <a:srgbClr val="FFFF00"/>
                </a:solidFill>
                <a:latin typeface="Comic Sans MS" pitchFamily="66" charset="0"/>
              </a:rPr>
              <a:t>Вкусняшка</a:t>
            </a:r>
            <a:r>
              <a:rPr lang="ru-RU" sz="3600" b="1" dirty="0" smtClean="0">
                <a:solidFill>
                  <a:srgbClr val="FFFF00"/>
                </a:solidFill>
                <a:latin typeface="Comic Sans MS" pitchFamily="66" charset="0"/>
              </a:rPr>
              <a:t>»</a:t>
            </a:r>
            <a:endParaRPr lang="ru-RU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DSC01671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052736"/>
            <a:ext cx="4262602" cy="3196952"/>
          </a:xfrm>
        </p:spPr>
      </p:pic>
      <p:pic>
        <p:nvPicPr>
          <p:cNvPr id="6" name="Рисунок 5" descr="DSC0167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772817"/>
            <a:ext cx="4394004" cy="3168352"/>
          </a:xfrm>
          <a:prstGeom prst="rect">
            <a:avLst/>
          </a:prstGeom>
        </p:spPr>
      </p:pic>
      <p:pic>
        <p:nvPicPr>
          <p:cNvPr id="7" name="Рисунок 6" descr="DSC0167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347610"/>
            <a:ext cx="4680520" cy="3510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252521" cy="69393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Подвижная игра: «Поварята»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DSC01676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196752"/>
            <a:ext cx="6408712" cy="56612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Д/игра «Угадай на вкус»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SAM_1028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24744"/>
            <a:ext cx="4262602" cy="3196952"/>
          </a:xfrm>
        </p:spPr>
      </p:pic>
      <p:pic>
        <p:nvPicPr>
          <p:cNvPr id="6" name="Рисунок 5" descr="DSC0168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3717032"/>
            <a:ext cx="3889948" cy="2636912"/>
          </a:xfrm>
          <a:prstGeom prst="rect">
            <a:avLst/>
          </a:prstGeom>
        </p:spPr>
      </p:pic>
      <p:pic>
        <p:nvPicPr>
          <p:cNvPr id="7" name="Рисунок 6" descr="DSC0168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9022" y="1268760"/>
            <a:ext cx="4234978" cy="5023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52521" cy="69393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620688"/>
            <a:ext cx="4283968" cy="92211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Comic Sans MS" pitchFamily="66" charset="0"/>
              </a:rPr>
              <a:t>Хороводная игра: «Капуста»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221088"/>
            <a:ext cx="4427984" cy="72008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Подвижная игра: «Антошка»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5" name="Рисунок 4" descr="DSC0169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88640"/>
            <a:ext cx="4321997" cy="3241498"/>
          </a:xfrm>
          <a:prstGeom prst="rect">
            <a:avLst/>
          </a:prstGeom>
        </p:spPr>
      </p:pic>
      <p:pic>
        <p:nvPicPr>
          <p:cNvPr id="6" name="Рисунок 5" descr="DSC0169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140968"/>
            <a:ext cx="4466012" cy="3349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252521" cy="6939391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5100" b="1" dirty="0" smtClean="0">
                <a:solidFill>
                  <a:srgbClr val="FF0000"/>
                </a:solidFill>
              </a:rPr>
              <a:t>Цель программы: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Формирование ценностей здорового образа жизни и способов их реализации средствами природы.</a:t>
            </a:r>
          </a:p>
          <a:p>
            <a:pPr>
              <a:buNone/>
            </a:pPr>
            <a:r>
              <a:rPr lang="ru-RU" sz="5100" dirty="0" smtClean="0">
                <a:solidFill>
                  <a:srgbClr val="FF0000"/>
                </a:solidFill>
              </a:rPr>
              <a:t>Задачи:</a:t>
            </a:r>
          </a:p>
          <a:p>
            <a:pPr marL="514350" indent="-514350">
              <a:buAutoNum type="arabicPeriod"/>
            </a:pPr>
            <a:r>
              <a:rPr lang="ru-RU" dirty="0" smtClean="0"/>
              <a:t>Дать представление о здоровом образе жизни.</a:t>
            </a:r>
          </a:p>
          <a:p>
            <a:pPr marL="514350" indent="-514350">
              <a:buAutoNum type="arabicPeriod"/>
            </a:pPr>
            <a:r>
              <a:rPr lang="ru-RU" dirty="0" smtClean="0"/>
              <a:t>Расширить знания о полезной и вредной пище, о витаминах и их содержание в продуктах, закрепить навыки по уходу за полезными для здоровья растениями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Познакомить с понятием:  традиционное питание, региональный компонент, источники питания, приготовление пищи из полезных растений.</a:t>
            </a:r>
          </a:p>
          <a:p>
            <a:pPr marL="514350" indent="-514350">
              <a:buAutoNum type="arabicPeriod"/>
            </a:pPr>
            <a:r>
              <a:rPr lang="ru-RU" dirty="0" smtClean="0"/>
              <a:t>Наладить систематическую работу с родителями , направленную на выработку единых ценностей здорового образа жизни ( совместные с детьми праздники, задания на дом, анкетирование, выставки, беседы с родителями, тематические родительские собрания, информирование о здоровом образе жизни).</a:t>
            </a:r>
          </a:p>
          <a:p>
            <a:pPr marL="514350" indent="-514350">
              <a:buAutoNum type="arabicPeriod"/>
            </a:pPr>
            <a:r>
              <a:rPr lang="ru-RU" dirty="0" smtClean="0"/>
              <a:t>Разобрать накопить методические материалы по теме « Воспитание здорового ребёнка через целостный подход к оздоровлению средствами природы» ( конспекты занятий, дидактические игры, загадки, пословицы, тесты, сценарии праздников).</a:t>
            </a:r>
          </a:p>
          <a:p>
            <a:pPr marL="514350" indent="-514350">
              <a:buAutoNum type="arabicPeriod"/>
            </a:pPr>
            <a:r>
              <a:rPr lang="ru-RU" dirty="0" smtClean="0"/>
              <a:t>Создать благоприятный эмоциональный климат при работе с детьми ( разнообразные формы проведения занятий, индивидуальный подход, позитивная установка на обучение).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Comic Sans MS" pitchFamily="66" charset="0"/>
              </a:rPr>
              <a:t>Музыка: «Танец овощей и фруктов»</a:t>
            </a:r>
            <a:endParaRPr lang="ru-RU" sz="3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DSC01701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268760"/>
            <a:ext cx="4464496" cy="3348372"/>
          </a:xfrm>
        </p:spPr>
      </p:pic>
      <p:pic>
        <p:nvPicPr>
          <p:cNvPr id="6" name="Рисунок 5" descr="DSC0170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374994"/>
            <a:ext cx="4321996" cy="32414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252521" cy="69393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70609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Д/игра: «Чудесный мешочек»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DSC01714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2448272" cy="3698208"/>
          </a:xfrm>
        </p:spPr>
      </p:pic>
      <p:pic>
        <p:nvPicPr>
          <p:cNvPr id="6" name="Рисунок 5" descr="DSC0171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083581"/>
            <a:ext cx="2664296" cy="3774419"/>
          </a:xfrm>
          <a:prstGeom prst="rect">
            <a:avLst/>
          </a:prstGeom>
        </p:spPr>
      </p:pic>
      <p:pic>
        <p:nvPicPr>
          <p:cNvPr id="7" name="Рисунок 6" descr="DSC0172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9704" y="2708920"/>
            <a:ext cx="2664296" cy="3926008"/>
          </a:xfrm>
          <a:prstGeom prst="rect">
            <a:avLst/>
          </a:prstGeom>
        </p:spPr>
      </p:pic>
      <p:pic>
        <p:nvPicPr>
          <p:cNvPr id="8" name="Рисунок 7" descr="DSC0172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980728"/>
            <a:ext cx="2961334" cy="4259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7780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Comic Sans MS" pitchFamily="66" charset="0"/>
              </a:rPr>
              <a:t>Чаепитие с пирогом</a:t>
            </a:r>
            <a:endParaRPr lang="ru-RU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SAM_2318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005490"/>
            <a:ext cx="6228379" cy="5531797"/>
          </a:xfrm>
        </p:spPr>
      </p:pic>
      <p:pic>
        <p:nvPicPr>
          <p:cNvPr id="6" name="Содержимое 4" descr="SAM_231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810" y="980728"/>
            <a:ext cx="6228379" cy="5531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0_562cb_7a90dbc5_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1116013" y="260350"/>
            <a:ext cx="67691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Молодцы!</a:t>
            </a:r>
          </a:p>
        </p:txBody>
      </p:sp>
      <p:pic>
        <p:nvPicPr>
          <p:cNvPr id="14347" name="Picture 11" descr="Копия Хрюша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059" t="5061" r="24059" b="2084"/>
          <a:stretch>
            <a:fillRect/>
          </a:stretch>
        </p:blipFill>
        <p:spPr bwMode="auto">
          <a:xfrm>
            <a:off x="179388" y="2420938"/>
            <a:ext cx="2951162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2" descr="Степашка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2492375"/>
            <a:ext cx="2447925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3" descr="ваза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15" t="7188" r="4346" b="13100"/>
          <a:stretch>
            <a:fillRect/>
          </a:stretch>
        </p:blipFill>
        <p:spPr bwMode="auto">
          <a:xfrm>
            <a:off x="2987675" y="2492375"/>
            <a:ext cx="22320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14" descr="корзинка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4076700"/>
            <a:ext cx="21590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15" descr="капуста1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4868863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16" descr="морковь1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4652963"/>
            <a:ext cx="7921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Picture 17" descr="огурец1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4797425"/>
            <a:ext cx="623888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Picture 18" descr="картошка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4797425"/>
            <a:ext cx="97155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3" name="Picture 27" descr="помидор1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4724400"/>
            <a:ext cx="111601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4" name="Picture 28" descr="виноград1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4825" y="1860550"/>
            <a:ext cx="1150938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5" name="Picture 29" descr="слива2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1484313"/>
            <a:ext cx="357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6" name="Picture 30" descr="апельсин1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1773238"/>
            <a:ext cx="576263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7" name="Picture 31" descr="киви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1844675"/>
            <a:ext cx="7207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8" name="Picture 32" descr="банан1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1700213"/>
            <a:ext cx="10080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9" name="Picture 33" descr="яблоко1"/>
          <p:cNvPicPr>
            <a:picLocks noChangeAspect="1" noChangeArrowheads="1"/>
          </p:cNvPicPr>
          <p:nvPr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2205038"/>
            <a:ext cx="720725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0" name="Picture 34" descr="груша1"/>
          <p:cNvPicPr>
            <a:picLocks noChangeAspect="1" noChangeArrowheads="1"/>
          </p:cNvPicPr>
          <p:nvPr/>
        </p:nvPicPr>
        <p:blipFill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060575"/>
            <a:ext cx="536575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0_682b5_92944669_X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789040"/>
            <a:ext cx="7221488" cy="25922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  <a:latin typeface="Comic Sans MS" pitchFamily="66" charset="0"/>
              </a:rPr>
              <a:t>Фото-отчет к программе:«Путешествие в мир полезных растений»</a:t>
            </a:r>
            <a:endParaRPr lang="ru-RU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562cb_7a90dbc5_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142617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ФЦКМ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26" name="Picture 2" descr="F:\Презентация по программе\SAM_045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412776"/>
            <a:ext cx="4512501" cy="3384376"/>
          </a:xfrm>
          <a:prstGeom prst="rect">
            <a:avLst/>
          </a:prstGeom>
          <a:noFill/>
        </p:spPr>
      </p:pic>
      <p:pic>
        <p:nvPicPr>
          <p:cNvPr id="6" name="Содержимое 5" descr="SAM_0647.JP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92488" cy="3294366"/>
          </a:xfrm>
        </p:spPr>
      </p:pic>
      <p:pic>
        <p:nvPicPr>
          <p:cNvPr id="7" name="Рисунок 6" descr="SAM_259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284984"/>
            <a:ext cx="4475989" cy="335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252521" cy="69393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Художественное творчество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DSC01053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16632"/>
            <a:ext cx="3989925" cy="3181084"/>
          </a:xfrm>
        </p:spPr>
      </p:pic>
      <p:pic>
        <p:nvPicPr>
          <p:cNvPr id="6" name="Рисунок 5" descr="DSC0105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537012"/>
            <a:ext cx="4427984" cy="3320988"/>
          </a:xfrm>
          <a:prstGeom prst="rect">
            <a:avLst/>
          </a:prstGeom>
        </p:spPr>
      </p:pic>
      <p:pic>
        <p:nvPicPr>
          <p:cNvPr id="7" name="Рисунок 6" descr="DSC0105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844824"/>
            <a:ext cx="4644008" cy="3483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Лепка,</a:t>
            </a:r>
            <a:b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рисование</a:t>
            </a:r>
            <a:endParaRPr lang="ru-RU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SAM_252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640"/>
            <a:ext cx="4800533" cy="3600400"/>
          </a:xfrm>
          <a:prstGeom prst="rect">
            <a:avLst/>
          </a:prstGeom>
        </p:spPr>
      </p:pic>
      <p:pic>
        <p:nvPicPr>
          <p:cNvPr id="7" name="Рисунок 6" descr="SAM_253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340768"/>
            <a:ext cx="4392488" cy="3294366"/>
          </a:xfrm>
          <a:prstGeom prst="rect">
            <a:avLst/>
          </a:prstGeom>
        </p:spPr>
      </p:pic>
      <p:pic>
        <p:nvPicPr>
          <p:cNvPr id="5" name="Содержимое 4" descr="SAM_1975.JPG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3455622"/>
            <a:ext cx="4536504" cy="340237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252521" cy="69393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859216" cy="10081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Нетрадиционная техника рисования манкой на стекле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7" name="Содержимое 6" descr="SAM_2606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340768"/>
            <a:ext cx="4896544" cy="3672408"/>
          </a:xfrm>
        </p:spPr>
      </p:pic>
      <p:pic>
        <p:nvPicPr>
          <p:cNvPr id="8" name="Рисунок 7" descr="SAM_261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3284984"/>
            <a:ext cx="4932040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34918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Наблюдения</a:t>
            </a:r>
            <a:endParaRPr lang="ru-RU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4.0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12976"/>
            <a:ext cx="3977415" cy="2983061"/>
          </a:xfrm>
        </p:spPr>
      </p:pic>
      <p:pic>
        <p:nvPicPr>
          <p:cNvPr id="6" name="Рисунок 5" descr="4.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260648"/>
            <a:ext cx="4475989" cy="3356992"/>
          </a:xfrm>
          <a:prstGeom prst="rect">
            <a:avLst/>
          </a:prstGeom>
        </p:spPr>
      </p:pic>
      <p:pic>
        <p:nvPicPr>
          <p:cNvPr id="7" name="Рисунок 6" descr="SAM_041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3374994"/>
            <a:ext cx="4644008" cy="3483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252521" cy="69393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Опытно-экспериментальная деятельность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DSC01082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92696"/>
            <a:ext cx="4608512" cy="3456384"/>
          </a:xfrm>
        </p:spPr>
      </p:pic>
      <p:pic>
        <p:nvPicPr>
          <p:cNvPr id="6" name="Рисунок 5" descr="DSC0108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3158970"/>
            <a:ext cx="4932040" cy="3699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portfolio-grupy_7svp6">
  <a:themeElements>
    <a:clrScheme name="Стандартная">
      <a:dk1>
        <a:sysClr val="windowText" lastClr="000000"/>
      </a:dk1>
      <a:lt1>
        <a:sysClr val="window" lastClr="F9F9F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portfolio-grupy_7svp6</Template>
  <TotalTime>138</TotalTime>
  <Words>277</Words>
  <Application>Microsoft Office PowerPoint</Application>
  <PresentationFormat>Экран (4:3)</PresentationFormat>
  <Paragraphs>34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portfolio-grupy_7svp6</vt:lpstr>
      <vt:lpstr>«Путешествие в мир полезных растений»</vt:lpstr>
      <vt:lpstr>Презентация PowerPoint</vt:lpstr>
      <vt:lpstr>Фото-отчет к программе:«Путешествие в мир полезных растений»</vt:lpstr>
      <vt:lpstr>ФЦКМ</vt:lpstr>
      <vt:lpstr>Художественное творчество</vt:lpstr>
      <vt:lpstr>Лепка, рисование</vt:lpstr>
      <vt:lpstr>Нетрадиционная техника рисования манкой на стекле</vt:lpstr>
      <vt:lpstr>Наблюдения</vt:lpstr>
      <vt:lpstr>Опытно-экспериментальная деятельность</vt:lpstr>
      <vt:lpstr>Угощение для птиц</vt:lpstr>
      <vt:lpstr>Практическая работа:</vt:lpstr>
      <vt:lpstr>Исследование овощей </vt:lpstr>
      <vt:lpstr>Экскурсии</vt:lpstr>
      <vt:lpstr>Поделки из овощей</vt:lpstr>
      <vt:lpstr>Беседы</vt:lpstr>
      <vt:lpstr>Сюжетно-ролевая игра: «Вкусняшка»</vt:lpstr>
      <vt:lpstr>Подвижная игра: «Поварята»</vt:lpstr>
      <vt:lpstr>Д/игра «Угадай на вкус»</vt:lpstr>
      <vt:lpstr>Хороводная игра: «Капуста»</vt:lpstr>
      <vt:lpstr>Музыка: «Танец овощей и фруктов»</vt:lpstr>
      <vt:lpstr>Д/игра: «Чудесный мешочек»</vt:lpstr>
      <vt:lpstr>Чаепитие с пирогом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«Путешествие в мир полезных растений»</dc:title>
  <dc:creator>Наталья</dc:creator>
  <cp:lastModifiedBy>User</cp:lastModifiedBy>
  <cp:revision>18</cp:revision>
  <dcterms:created xsi:type="dcterms:W3CDTF">2014-01-22T10:28:37Z</dcterms:created>
  <dcterms:modified xsi:type="dcterms:W3CDTF">2015-01-25T09:19:20Z</dcterms:modified>
</cp:coreProperties>
</file>