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tiff" ContentType="image/tif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0" r:id="rId3"/>
    <p:sldId id="289" r:id="rId4"/>
    <p:sldId id="257" r:id="rId5"/>
    <p:sldId id="291" r:id="rId6"/>
    <p:sldId id="269" r:id="rId7"/>
    <p:sldId id="260" r:id="rId8"/>
    <p:sldId id="259" r:id="rId9"/>
    <p:sldId id="283" r:id="rId10"/>
    <p:sldId id="263" r:id="rId11"/>
    <p:sldId id="268" r:id="rId12"/>
    <p:sldId id="264" r:id="rId13"/>
    <p:sldId id="292" r:id="rId14"/>
    <p:sldId id="258" r:id="rId15"/>
    <p:sldId id="261" r:id="rId16"/>
    <p:sldId id="270" r:id="rId17"/>
    <p:sldId id="281" r:id="rId18"/>
    <p:sldId id="293" r:id="rId19"/>
    <p:sldId id="277" r:id="rId20"/>
    <p:sldId id="27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  <a:srgbClr val="FF3399"/>
    <a:srgbClr val="FF33CC"/>
    <a:srgbClr val="D60093"/>
    <a:srgbClr val="6600FF"/>
    <a:srgbClr val="006C31"/>
    <a:srgbClr val="0033CC"/>
    <a:srgbClr val="1744A9"/>
    <a:srgbClr val="FF0066"/>
    <a:srgbClr val="00FF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3F225A-7762-44EF-9B71-438427F54D91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ED50C66-A6B5-4F1B-AFDF-B2179221B2BB}">
      <dgm:prSet phldrT="[Текст]" custT="1"/>
      <dgm:spPr/>
      <dgm:t>
        <a:bodyPr/>
        <a:lstStyle/>
        <a:p>
          <a:r>
            <a:rPr lang="ru-RU" sz="3200" b="0" dirty="0" smtClean="0"/>
            <a:t>Технология сохранения и стимулирования здоровья</a:t>
          </a:r>
          <a:endParaRPr lang="ru-RU" sz="3200" b="0" dirty="0"/>
        </a:p>
      </dgm:t>
    </dgm:pt>
    <dgm:pt modelId="{A4916B74-0451-40D7-85E0-B64671E25BAB}" type="parTrans" cxnId="{EC9B67F8-91FF-4733-8FC4-56096569E922}">
      <dgm:prSet/>
      <dgm:spPr/>
      <dgm:t>
        <a:bodyPr/>
        <a:lstStyle/>
        <a:p>
          <a:endParaRPr lang="ru-RU"/>
        </a:p>
      </dgm:t>
    </dgm:pt>
    <dgm:pt modelId="{9F6DDFEC-3CAB-44BC-889F-0E5FBFEAC403}" type="sibTrans" cxnId="{EC9B67F8-91FF-4733-8FC4-56096569E922}">
      <dgm:prSet/>
      <dgm:spPr/>
      <dgm:t>
        <a:bodyPr/>
        <a:lstStyle/>
        <a:p>
          <a:endParaRPr lang="ru-RU"/>
        </a:p>
      </dgm:t>
    </dgm:pt>
    <dgm:pt modelId="{AB6D61A8-0BB2-4338-96DB-37372916B114}">
      <dgm:prSet phldrT="[Текст]" custT="1"/>
      <dgm:spPr/>
      <dgm:t>
        <a:bodyPr/>
        <a:lstStyle/>
        <a:p>
          <a:r>
            <a:rPr lang="ru-RU" sz="3200" dirty="0" smtClean="0"/>
            <a:t>Технологии обучения здоровому образу жизни</a:t>
          </a:r>
          <a:endParaRPr lang="ru-RU" sz="3200" dirty="0"/>
        </a:p>
      </dgm:t>
    </dgm:pt>
    <dgm:pt modelId="{2D9AD801-BF79-4571-8920-79A11AF4981F}" type="parTrans" cxnId="{5D51443D-F2E3-4670-9B5E-339B3FDEA882}">
      <dgm:prSet/>
      <dgm:spPr/>
      <dgm:t>
        <a:bodyPr/>
        <a:lstStyle/>
        <a:p>
          <a:endParaRPr lang="ru-RU"/>
        </a:p>
      </dgm:t>
    </dgm:pt>
    <dgm:pt modelId="{B6E01131-C6B0-4F7D-B1C5-8E4DD31705DD}" type="sibTrans" cxnId="{5D51443D-F2E3-4670-9B5E-339B3FDEA882}">
      <dgm:prSet/>
      <dgm:spPr/>
      <dgm:t>
        <a:bodyPr/>
        <a:lstStyle/>
        <a:p>
          <a:endParaRPr lang="ru-RU"/>
        </a:p>
      </dgm:t>
    </dgm:pt>
    <dgm:pt modelId="{C294486D-70F2-49DA-B6FA-C5E1BF07C176}">
      <dgm:prSet phldrT="[Текст]" custT="1"/>
      <dgm:spPr/>
      <dgm:t>
        <a:bodyPr/>
        <a:lstStyle/>
        <a:p>
          <a:r>
            <a:rPr lang="ru-RU" sz="3200" dirty="0" smtClean="0"/>
            <a:t>Коррекционные технологии</a:t>
          </a:r>
          <a:endParaRPr lang="ru-RU" sz="3200" dirty="0"/>
        </a:p>
      </dgm:t>
    </dgm:pt>
    <dgm:pt modelId="{D3DC0B51-37C5-4F36-92EE-401155812DAF}" type="parTrans" cxnId="{CA7D976A-40AF-4B2D-A338-198F1955A1DE}">
      <dgm:prSet/>
      <dgm:spPr/>
      <dgm:t>
        <a:bodyPr/>
        <a:lstStyle/>
        <a:p>
          <a:endParaRPr lang="ru-RU"/>
        </a:p>
      </dgm:t>
    </dgm:pt>
    <dgm:pt modelId="{FF3EC5BC-8FD5-4668-AEDF-4F0F13767885}" type="sibTrans" cxnId="{CA7D976A-40AF-4B2D-A338-198F1955A1DE}">
      <dgm:prSet/>
      <dgm:spPr/>
      <dgm:t>
        <a:bodyPr/>
        <a:lstStyle/>
        <a:p>
          <a:endParaRPr lang="ru-RU"/>
        </a:p>
      </dgm:t>
    </dgm:pt>
    <dgm:pt modelId="{45644CE3-F077-46D3-8DD4-AA58685F3212}" type="pres">
      <dgm:prSet presAssocID="{513F225A-7762-44EF-9B71-438427F54D9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0C24263-39DA-489F-9D6B-8B7FB87691EC}" type="pres">
      <dgm:prSet presAssocID="{3ED50C66-A6B5-4F1B-AFDF-B2179221B2BB}" presName="parentLin" presStyleCnt="0"/>
      <dgm:spPr/>
    </dgm:pt>
    <dgm:pt modelId="{8DE16D0C-907D-48D0-9AA2-E0C76B8C9767}" type="pres">
      <dgm:prSet presAssocID="{3ED50C66-A6B5-4F1B-AFDF-B2179221B2BB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DDC78B36-7587-4EC4-8F34-A7E0D85F166B}" type="pres">
      <dgm:prSet presAssocID="{3ED50C66-A6B5-4F1B-AFDF-B2179221B2BB}" presName="parentText" presStyleLbl="node1" presStyleIdx="0" presStyleCnt="3" custScaleX="137125" custScaleY="117729" custLinFactNeighborX="-4475" custLinFactNeighborY="2829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636D4A-722C-47B0-8354-D95674B36FF7}" type="pres">
      <dgm:prSet presAssocID="{3ED50C66-A6B5-4F1B-AFDF-B2179221B2BB}" presName="negativeSpace" presStyleCnt="0"/>
      <dgm:spPr/>
    </dgm:pt>
    <dgm:pt modelId="{469B2595-6439-4E83-9BFE-D76C1B414571}" type="pres">
      <dgm:prSet presAssocID="{3ED50C66-A6B5-4F1B-AFDF-B2179221B2BB}" presName="childText" presStyleLbl="conFgAcc1" presStyleIdx="0" presStyleCnt="3" custLinFactNeighborX="-11812" custLinFactNeighborY="43716">
        <dgm:presLayoutVars>
          <dgm:bulletEnabled val="1"/>
        </dgm:presLayoutVars>
      </dgm:prSet>
      <dgm:spPr/>
    </dgm:pt>
    <dgm:pt modelId="{47304951-D9AA-4780-A00C-93B201FE76E8}" type="pres">
      <dgm:prSet presAssocID="{9F6DDFEC-3CAB-44BC-889F-0E5FBFEAC403}" presName="spaceBetweenRectangles" presStyleCnt="0"/>
      <dgm:spPr/>
    </dgm:pt>
    <dgm:pt modelId="{6CB3893C-6B80-4185-801D-0769730DD639}" type="pres">
      <dgm:prSet presAssocID="{AB6D61A8-0BB2-4338-96DB-37372916B114}" presName="parentLin" presStyleCnt="0"/>
      <dgm:spPr/>
    </dgm:pt>
    <dgm:pt modelId="{1E221E3E-20A9-44D7-B21A-42620DADA370}" type="pres">
      <dgm:prSet presAssocID="{AB6D61A8-0BB2-4338-96DB-37372916B114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00C59616-D83F-491C-BEAA-B16859B47967}" type="pres">
      <dgm:prSet presAssocID="{AB6D61A8-0BB2-4338-96DB-37372916B114}" presName="parentText" presStyleLbl="node1" presStyleIdx="1" presStyleCnt="3" custScaleX="138836" custScaleY="120478" custLinFactNeighborX="-3426" custLinFactNeighborY="1952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E97D51-B74C-4095-B71F-E38F1F9BC0FF}" type="pres">
      <dgm:prSet presAssocID="{AB6D61A8-0BB2-4338-96DB-37372916B114}" presName="negativeSpace" presStyleCnt="0"/>
      <dgm:spPr/>
    </dgm:pt>
    <dgm:pt modelId="{098E2F16-3DDA-4921-BC00-0375F066D275}" type="pres">
      <dgm:prSet presAssocID="{AB6D61A8-0BB2-4338-96DB-37372916B114}" presName="childText" presStyleLbl="conFgAcc1" presStyleIdx="1" presStyleCnt="3">
        <dgm:presLayoutVars>
          <dgm:bulletEnabled val="1"/>
        </dgm:presLayoutVars>
      </dgm:prSet>
      <dgm:spPr/>
    </dgm:pt>
    <dgm:pt modelId="{27E0BFB4-3398-4FDE-9646-3A477F3DFFC1}" type="pres">
      <dgm:prSet presAssocID="{B6E01131-C6B0-4F7D-B1C5-8E4DD31705DD}" presName="spaceBetweenRectangles" presStyleCnt="0"/>
      <dgm:spPr/>
    </dgm:pt>
    <dgm:pt modelId="{32D6FDF6-43E9-4711-9ABD-8E71D00B7345}" type="pres">
      <dgm:prSet presAssocID="{C294486D-70F2-49DA-B6FA-C5E1BF07C176}" presName="parentLin" presStyleCnt="0"/>
      <dgm:spPr/>
    </dgm:pt>
    <dgm:pt modelId="{0634C3D4-0620-4745-BB61-FFE9F41E94EB}" type="pres">
      <dgm:prSet presAssocID="{C294486D-70F2-49DA-B6FA-C5E1BF07C176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D607545B-4F63-4343-89E7-C687287A007B}" type="pres">
      <dgm:prSet presAssocID="{C294486D-70F2-49DA-B6FA-C5E1BF07C176}" presName="parentText" presStyleLbl="node1" presStyleIdx="2" presStyleCnt="3" custScaleX="142857" custLinFactNeighborX="-752" custLinFactNeighborY="1478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F944BB-5E5F-4D75-A0F5-2C2D8BC267D3}" type="pres">
      <dgm:prSet presAssocID="{C294486D-70F2-49DA-B6FA-C5E1BF07C176}" presName="negativeSpace" presStyleCnt="0"/>
      <dgm:spPr/>
    </dgm:pt>
    <dgm:pt modelId="{D18EA54C-C019-4F60-BAD7-3F20E7C9D131}" type="pres">
      <dgm:prSet presAssocID="{C294486D-70F2-49DA-B6FA-C5E1BF07C176}" presName="childText" presStyleLbl="conFgAcc1" presStyleIdx="2" presStyleCnt="3" custLinFactNeighborX="388" custLinFactNeighborY="-7466">
        <dgm:presLayoutVars>
          <dgm:bulletEnabled val="1"/>
        </dgm:presLayoutVars>
      </dgm:prSet>
      <dgm:spPr/>
    </dgm:pt>
  </dgm:ptLst>
  <dgm:cxnLst>
    <dgm:cxn modelId="{F55856C7-8292-48B0-8279-5DB0AD80F7DA}" type="presOf" srcId="{C294486D-70F2-49DA-B6FA-C5E1BF07C176}" destId="{0634C3D4-0620-4745-BB61-FFE9F41E94EB}" srcOrd="0" destOrd="0" presId="urn:microsoft.com/office/officeart/2005/8/layout/list1"/>
    <dgm:cxn modelId="{CA7D976A-40AF-4B2D-A338-198F1955A1DE}" srcId="{513F225A-7762-44EF-9B71-438427F54D91}" destId="{C294486D-70F2-49DA-B6FA-C5E1BF07C176}" srcOrd="2" destOrd="0" parTransId="{D3DC0B51-37C5-4F36-92EE-401155812DAF}" sibTransId="{FF3EC5BC-8FD5-4668-AEDF-4F0F13767885}"/>
    <dgm:cxn modelId="{43BD9851-B8A3-4A17-ABF1-9646BB3C0950}" type="presOf" srcId="{513F225A-7762-44EF-9B71-438427F54D91}" destId="{45644CE3-F077-46D3-8DD4-AA58685F3212}" srcOrd="0" destOrd="0" presId="urn:microsoft.com/office/officeart/2005/8/layout/list1"/>
    <dgm:cxn modelId="{20A9D382-1475-4CD2-9D3C-D4795487DBE2}" type="presOf" srcId="{AB6D61A8-0BB2-4338-96DB-37372916B114}" destId="{1E221E3E-20A9-44D7-B21A-42620DADA370}" srcOrd="0" destOrd="0" presId="urn:microsoft.com/office/officeart/2005/8/layout/list1"/>
    <dgm:cxn modelId="{EC9B67F8-91FF-4733-8FC4-56096569E922}" srcId="{513F225A-7762-44EF-9B71-438427F54D91}" destId="{3ED50C66-A6B5-4F1B-AFDF-B2179221B2BB}" srcOrd="0" destOrd="0" parTransId="{A4916B74-0451-40D7-85E0-B64671E25BAB}" sibTransId="{9F6DDFEC-3CAB-44BC-889F-0E5FBFEAC403}"/>
    <dgm:cxn modelId="{BE4793DE-ED72-4C66-A007-CD6082BBC6D7}" type="presOf" srcId="{3ED50C66-A6B5-4F1B-AFDF-B2179221B2BB}" destId="{DDC78B36-7587-4EC4-8F34-A7E0D85F166B}" srcOrd="1" destOrd="0" presId="urn:microsoft.com/office/officeart/2005/8/layout/list1"/>
    <dgm:cxn modelId="{1DA3A781-BF7A-4157-B8C0-0D2725FB4E43}" type="presOf" srcId="{AB6D61A8-0BB2-4338-96DB-37372916B114}" destId="{00C59616-D83F-491C-BEAA-B16859B47967}" srcOrd="1" destOrd="0" presId="urn:microsoft.com/office/officeart/2005/8/layout/list1"/>
    <dgm:cxn modelId="{B77142E8-3404-4688-A49A-DEA13AB57695}" type="presOf" srcId="{C294486D-70F2-49DA-B6FA-C5E1BF07C176}" destId="{D607545B-4F63-4343-89E7-C687287A007B}" srcOrd="1" destOrd="0" presId="urn:microsoft.com/office/officeart/2005/8/layout/list1"/>
    <dgm:cxn modelId="{E942DD01-5F12-45FD-B74D-204798789057}" type="presOf" srcId="{3ED50C66-A6B5-4F1B-AFDF-B2179221B2BB}" destId="{8DE16D0C-907D-48D0-9AA2-E0C76B8C9767}" srcOrd="0" destOrd="0" presId="urn:microsoft.com/office/officeart/2005/8/layout/list1"/>
    <dgm:cxn modelId="{5D51443D-F2E3-4670-9B5E-339B3FDEA882}" srcId="{513F225A-7762-44EF-9B71-438427F54D91}" destId="{AB6D61A8-0BB2-4338-96DB-37372916B114}" srcOrd="1" destOrd="0" parTransId="{2D9AD801-BF79-4571-8920-79A11AF4981F}" sibTransId="{B6E01131-C6B0-4F7D-B1C5-8E4DD31705DD}"/>
    <dgm:cxn modelId="{9FB4FD7F-9EEE-4F30-A6F8-88192D301A68}" type="presParOf" srcId="{45644CE3-F077-46D3-8DD4-AA58685F3212}" destId="{F0C24263-39DA-489F-9D6B-8B7FB87691EC}" srcOrd="0" destOrd="0" presId="urn:microsoft.com/office/officeart/2005/8/layout/list1"/>
    <dgm:cxn modelId="{F2EAFE49-6F5B-41E3-8344-625CE7DB0B11}" type="presParOf" srcId="{F0C24263-39DA-489F-9D6B-8B7FB87691EC}" destId="{8DE16D0C-907D-48D0-9AA2-E0C76B8C9767}" srcOrd="0" destOrd="0" presId="urn:microsoft.com/office/officeart/2005/8/layout/list1"/>
    <dgm:cxn modelId="{EE2F43E4-E8D8-470C-85E0-BC0E8D70EBAD}" type="presParOf" srcId="{F0C24263-39DA-489F-9D6B-8B7FB87691EC}" destId="{DDC78B36-7587-4EC4-8F34-A7E0D85F166B}" srcOrd="1" destOrd="0" presId="urn:microsoft.com/office/officeart/2005/8/layout/list1"/>
    <dgm:cxn modelId="{82215C3A-1285-445E-8E51-8A8C677A8D43}" type="presParOf" srcId="{45644CE3-F077-46D3-8DD4-AA58685F3212}" destId="{D2636D4A-722C-47B0-8354-D95674B36FF7}" srcOrd="1" destOrd="0" presId="urn:microsoft.com/office/officeart/2005/8/layout/list1"/>
    <dgm:cxn modelId="{10179E8A-82F8-4F4D-BFFB-81A9E7B02CBB}" type="presParOf" srcId="{45644CE3-F077-46D3-8DD4-AA58685F3212}" destId="{469B2595-6439-4E83-9BFE-D76C1B414571}" srcOrd="2" destOrd="0" presId="urn:microsoft.com/office/officeart/2005/8/layout/list1"/>
    <dgm:cxn modelId="{35260D8F-7FBB-4325-A6E0-4C5993E0E0D7}" type="presParOf" srcId="{45644CE3-F077-46D3-8DD4-AA58685F3212}" destId="{47304951-D9AA-4780-A00C-93B201FE76E8}" srcOrd="3" destOrd="0" presId="urn:microsoft.com/office/officeart/2005/8/layout/list1"/>
    <dgm:cxn modelId="{EEBB52A7-0186-4731-A0A6-8C21DDE0E65B}" type="presParOf" srcId="{45644CE3-F077-46D3-8DD4-AA58685F3212}" destId="{6CB3893C-6B80-4185-801D-0769730DD639}" srcOrd="4" destOrd="0" presId="urn:microsoft.com/office/officeart/2005/8/layout/list1"/>
    <dgm:cxn modelId="{11AC897C-BD39-46AD-A1F1-FE229EA400B7}" type="presParOf" srcId="{6CB3893C-6B80-4185-801D-0769730DD639}" destId="{1E221E3E-20A9-44D7-B21A-42620DADA370}" srcOrd="0" destOrd="0" presId="urn:microsoft.com/office/officeart/2005/8/layout/list1"/>
    <dgm:cxn modelId="{15DA7912-785D-4E13-8BA4-47D489048483}" type="presParOf" srcId="{6CB3893C-6B80-4185-801D-0769730DD639}" destId="{00C59616-D83F-491C-BEAA-B16859B47967}" srcOrd="1" destOrd="0" presId="urn:microsoft.com/office/officeart/2005/8/layout/list1"/>
    <dgm:cxn modelId="{2C70A274-F311-4272-AA0E-8E57D73FFDA9}" type="presParOf" srcId="{45644CE3-F077-46D3-8DD4-AA58685F3212}" destId="{FAE97D51-B74C-4095-B71F-E38F1F9BC0FF}" srcOrd="5" destOrd="0" presId="urn:microsoft.com/office/officeart/2005/8/layout/list1"/>
    <dgm:cxn modelId="{310024C8-2984-431B-9E0F-06D76FE6327D}" type="presParOf" srcId="{45644CE3-F077-46D3-8DD4-AA58685F3212}" destId="{098E2F16-3DDA-4921-BC00-0375F066D275}" srcOrd="6" destOrd="0" presId="urn:microsoft.com/office/officeart/2005/8/layout/list1"/>
    <dgm:cxn modelId="{EA5388F5-3C35-4A3E-A836-742F84AE6814}" type="presParOf" srcId="{45644CE3-F077-46D3-8DD4-AA58685F3212}" destId="{27E0BFB4-3398-4FDE-9646-3A477F3DFFC1}" srcOrd="7" destOrd="0" presId="urn:microsoft.com/office/officeart/2005/8/layout/list1"/>
    <dgm:cxn modelId="{ECD5C2C8-0467-4C1E-A7F7-E458AB4F5E91}" type="presParOf" srcId="{45644CE3-F077-46D3-8DD4-AA58685F3212}" destId="{32D6FDF6-43E9-4711-9ABD-8E71D00B7345}" srcOrd="8" destOrd="0" presId="urn:microsoft.com/office/officeart/2005/8/layout/list1"/>
    <dgm:cxn modelId="{5304D49F-EEED-4E6F-B787-F3A31C198085}" type="presParOf" srcId="{32D6FDF6-43E9-4711-9ABD-8E71D00B7345}" destId="{0634C3D4-0620-4745-BB61-FFE9F41E94EB}" srcOrd="0" destOrd="0" presId="urn:microsoft.com/office/officeart/2005/8/layout/list1"/>
    <dgm:cxn modelId="{0BE004EB-198B-4048-81ED-29F1B7C67474}" type="presParOf" srcId="{32D6FDF6-43E9-4711-9ABD-8E71D00B7345}" destId="{D607545B-4F63-4343-89E7-C687287A007B}" srcOrd="1" destOrd="0" presId="urn:microsoft.com/office/officeart/2005/8/layout/list1"/>
    <dgm:cxn modelId="{3E8BCF30-9D0A-4DB0-95D4-4463F3FF2298}" type="presParOf" srcId="{45644CE3-F077-46D3-8DD4-AA58685F3212}" destId="{77F944BB-5E5F-4D75-A0F5-2C2D8BC267D3}" srcOrd="9" destOrd="0" presId="urn:microsoft.com/office/officeart/2005/8/layout/list1"/>
    <dgm:cxn modelId="{1C6D8348-C942-4470-AAEC-E4C61AA56E2E}" type="presParOf" srcId="{45644CE3-F077-46D3-8DD4-AA58685F3212}" destId="{D18EA54C-C019-4F60-BAD7-3F20E7C9D131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69B2595-6439-4E83-9BFE-D76C1B414571}">
      <dsp:nvSpPr>
        <dsp:cNvPr id="0" name=""/>
        <dsp:cNvSpPr/>
      </dsp:nvSpPr>
      <dsp:spPr>
        <a:xfrm>
          <a:off x="0" y="831022"/>
          <a:ext cx="6984776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C78B36-7587-4EC4-8F34-A7E0D85F166B}">
      <dsp:nvSpPr>
        <dsp:cNvPr id="0" name=""/>
        <dsp:cNvSpPr/>
      </dsp:nvSpPr>
      <dsp:spPr>
        <a:xfrm>
          <a:off x="330026" y="354969"/>
          <a:ext cx="6632490" cy="118162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806" tIns="0" rIns="184806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0" kern="1200" dirty="0" smtClean="0"/>
            <a:t>Технология сохранения и стимулирования здоровья</a:t>
          </a:r>
          <a:endParaRPr lang="ru-RU" sz="3200" b="0" kern="1200" dirty="0"/>
        </a:p>
      </dsp:txBody>
      <dsp:txXfrm>
        <a:off x="330026" y="354969"/>
        <a:ext cx="6632490" cy="1181622"/>
      </dsp:txXfrm>
    </dsp:sp>
    <dsp:sp modelId="{098E2F16-3DDA-4921-BC00-0375F066D275}">
      <dsp:nvSpPr>
        <dsp:cNvPr id="0" name=""/>
        <dsp:cNvSpPr/>
      </dsp:nvSpPr>
      <dsp:spPr>
        <a:xfrm>
          <a:off x="0" y="2498534"/>
          <a:ext cx="6984776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C59616-D83F-491C-BEAA-B16859B47967}">
      <dsp:nvSpPr>
        <dsp:cNvPr id="0" name=""/>
        <dsp:cNvSpPr/>
      </dsp:nvSpPr>
      <dsp:spPr>
        <a:xfrm>
          <a:off x="330027" y="1987149"/>
          <a:ext cx="6642328" cy="12092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806" tIns="0" rIns="184806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Технологии обучения здоровому образу жизни</a:t>
          </a:r>
          <a:endParaRPr lang="ru-RU" sz="3200" kern="1200" dirty="0"/>
        </a:p>
      </dsp:txBody>
      <dsp:txXfrm>
        <a:off x="330027" y="1987149"/>
        <a:ext cx="6642328" cy="1209213"/>
      </dsp:txXfrm>
    </dsp:sp>
    <dsp:sp modelId="{D18EA54C-C019-4F60-BAD7-3F20E7C9D131}">
      <dsp:nvSpPr>
        <dsp:cNvPr id="0" name=""/>
        <dsp:cNvSpPr/>
      </dsp:nvSpPr>
      <dsp:spPr>
        <a:xfrm>
          <a:off x="0" y="4003306"/>
          <a:ext cx="6984776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07545B-4F63-4343-89E7-C687287A007B}">
      <dsp:nvSpPr>
        <dsp:cNvPr id="0" name=""/>
        <dsp:cNvSpPr/>
      </dsp:nvSpPr>
      <dsp:spPr>
        <a:xfrm>
          <a:off x="330026" y="3687338"/>
          <a:ext cx="6650536" cy="1003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806" tIns="0" rIns="184806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Коррекционные технологии</a:t>
          </a:r>
          <a:endParaRPr lang="ru-RU" sz="3200" kern="1200" dirty="0"/>
        </a:p>
      </dsp:txBody>
      <dsp:txXfrm>
        <a:off x="330026" y="3687338"/>
        <a:ext cx="6650536" cy="10036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heel spokes="8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vospitatel.edu54.ru/sites/default/files/upload/2010/12/1_0.jp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etc.usf.edu/presentations/backgrounds/nature/nature_32/93201m.pn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hyperlink" Target="http://www.christian-wallpaper.com/download.asp?action=merge&amp;id=77&amp;mergeid=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dc304.4shared-china.com/img/ZY9nXgmK/s7/free-christian-powerpoint-back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psdgraphics.com/wp-content/uploads/2010/07/abstract-ocean-background.jpg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etc.usf.edu/presentations/backgrounds/nature/nature_32/93201m.pn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http://etc.usf.edu/presentations/backgrounds/abstract/abstract_21/32001s.pn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tiff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christian-wallpaper.com/download.asp?action=merge&amp;id=77&amp;mergeid=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psdgraphics.com/wp-content/uploads/2010/07/abstract-ocean-background.jpg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hyperlink" Target="http://www.forum.u-samovara.ru/uploads/monthly_07_2009/post-318-1248678773_thumb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hyperlink" Target="http://www.pptbackgrounds.net/uploads/simple-light-brown-color-backgrounds-wallpapers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1.xml"/><Relationship Id="rId2" Type="http://schemas.openxmlformats.org/officeDocument/2006/relationships/hyperlink" Target="http://www.psdgraphics.com/wp-content/uploads/2010/07/abstract-ocean-background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psdgraphics.com/wp-content/uploads/2010/07/abstract-ocean-background.jpg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hotdw.com/wp-content/uploads/2008/06/blue-sky-nature-1440x900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gif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babelkowo.com/wp-content/gallery/abc/GB%20(18)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etc.usf.edu/presentations/backgrounds/nature/nature_29/92901s.pn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gif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i-main-pic" descr="Картинка 263 из 71774">
            <a:hlinkClick r:id="rId2" tgtFrame="_blank"/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Горизонтальный свиток 4"/>
          <p:cNvSpPr/>
          <p:nvPr/>
        </p:nvSpPr>
        <p:spPr>
          <a:xfrm>
            <a:off x="1115616" y="1628800"/>
            <a:ext cx="6480720" cy="3240360"/>
          </a:xfrm>
          <a:prstGeom prst="horizontalScroll">
            <a:avLst/>
          </a:prstGeom>
          <a:solidFill>
            <a:srgbClr val="66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n>
                  <a:solidFill>
                    <a:srgbClr val="1744A9"/>
                  </a:solidFill>
                </a:ln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ИСПОЛЬЗОВАНИЕ  </a:t>
            </a:r>
            <a:r>
              <a:rPr lang="ru-RU" sz="2800" b="1" dirty="0" smtClean="0">
                <a:ln>
                  <a:solidFill>
                    <a:srgbClr val="1744A9"/>
                  </a:solidFill>
                </a:ln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ЗДОРОВЬЕСБЕРЕГАЮЩИХ</a:t>
            </a:r>
            <a:r>
              <a:rPr lang="en-US" sz="2800" b="1" dirty="0" smtClean="0">
                <a:ln>
                  <a:solidFill>
                    <a:srgbClr val="1744A9"/>
                  </a:solidFill>
                </a:ln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n>
                  <a:solidFill>
                    <a:srgbClr val="1744A9"/>
                  </a:solidFill>
                </a:ln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ТЕХНОЛОГИЙ  </a:t>
            </a:r>
            <a:r>
              <a:rPr lang="ru-RU" sz="2800" b="1" dirty="0">
                <a:ln>
                  <a:solidFill>
                    <a:srgbClr val="1744A9"/>
                  </a:solidFill>
                </a:ln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В  ОЗДОРОВЛЕНИИ   ДОШКОЛЬНИКОВ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39552" y="332656"/>
            <a:ext cx="8280920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МУНИЦИПАЛЬНОЕ АВТОНОМНОЕ ДОШКОЛЬНОЕ ОБРАЗОВАТЕЛЬНОЕ УЧРЕЖДЕНИЕ </a:t>
            </a:r>
          </a:p>
          <a:p>
            <a:pPr algn="ctr"/>
            <a:r>
              <a:rPr lang="ru-RU" sz="1600" b="1" cap="all" dirty="0" smtClean="0"/>
              <a:t>Центр развития ребенка</a:t>
            </a:r>
            <a:r>
              <a:rPr lang="ru-RU" sz="1600" b="1" dirty="0" smtClean="0"/>
              <a:t> ДЕТСКИЙ САД №7</a:t>
            </a:r>
            <a:r>
              <a:rPr lang="ru-RU" sz="1600" b="1" cap="all" dirty="0" smtClean="0"/>
              <a:t> «Сказка»</a:t>
            </a:r>
            <a:endParaRPr lang="ru-RU" sz="1600" dirty="0" smtClean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059832" y="5805264"/>
            <a:ext cx="2844316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г.ТРОИЦК - 2013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58425642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-main-pic" descr="Картинка 230 из 71774">
            <a:hlinkClick r:id="rId2" tgtFrame="_blank"/>
          </p:cNvPr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2841"/>
          <a:stretch/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8772" b="10248"/>
          <a:stretch/>
        </p:blipFill>
        <p:spPr bwMode="auto">
          <a:xfrm>
            <a:off x="6156176" y="332656"/>
            <a:ext cx="2593271" cy="324036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098" name="Picture 2" descr="G:\123\DSC_003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980728"/>
            <a:ext cx="3539793" cy="230425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0" name="Горизонтальный свиток 9"/>
          <p:cNvSpPr/>
          <p:nvPr/>
        </p:nvSpPr>
        <p:spPr>
          <a:xfrm>
            <a:off x="467544" y="0"/>
            <a:ext cx="5472608" cy="936104"/>
          </a:xfrm>
          <a:prstGeom prst="horizontalScroll">
            <a:avLst/>
          </a:prstGeom>
          <a:solidFill>
            <a:srgbClr val="FFCC99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ДЫХАТЕЛЬНАЯ ГИМНАСТИКА</a:t>
            </a:r>
            <a:endParaRPr lang="ru-RU" sz="2400" b="1" i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DSC_0004.JPG"/>
          <p:cNvPicPr/>
          <p:nvPr/>
        </p:nvPicPr>
        <p:blipFill>
          <a:blip r:embed="rId6" cstate="email"/>
          <a:srcRect t="21622" r="8240"/>
          <a:stretch>
            <a:fillRect/>
          </a:stretch>
        </p:blipFill>
        <p:spPr>
          <a:xfrm>
            <a:off x="1043608" y="4221088"/>
            <a:ext cx="4320480" cy="2448272"/>
          </a:xfrm>
          <a:prstGeom prst="round2Diag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323528" y="3356992"/>
            <a:ext cx="5400600" cy="706435"/>
          </a:xfrm>
          <a:prstGeom prst="round2DiagRect">
            <a:avLst/>
          </a:prstGeom>
          <a:solidFill>
            <a:srgbClr val="FFFF66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Пальчиковая гимнастика</a:t>
            </a:r>
            <a:endParaRPr lang="ru-RU" sz="3200" b="1" dirty="0">
              <a:ln>
                <a:solidFill>
                  <a:srgbClr val="002060"/>
                </a:solidFill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08104" y="4365104"/>
            <a:ext cx="33123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i="1" dirty="0" smtClean="0">
              <a:solidFill>
                <a:srgbClr val="002060"/>
              </a:solidFill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Разотру ладошки сильно,</a:t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Каждый пальчик покручу.</a:t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Поздороваюсь со всеми,</a:t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Никого не обойду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91430252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-main-pic" descr="Картинка 19 из 71774">
            <a:hlinkClick r:id="rId2" tgtFrame="_blank"/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Горизонтальный свиток 5"/>
          <p:cNvSpPr/>
          <p:nvPr/>
        </p:nvSpPr>
        <p:spPr>
          <a:xfrm>
            <a:off x="2771800" y="2705"/>
            <a:ext cx="3535261" cy="1224136"/>
          </a:xfrm>
          <a:prstGeom prst="horizontalScroll">
            <a:avLst/>
          </a:prstGeom>
          <a:solidFill>
            <a:srgbClr val="66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Бодрящая гимнастика</a:t>
            </a:r>
            <a:endParaRPr lang="ru-RU" sz="28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DSC_0186.JPG"/>
          <p:cNvPicPr>
            <a:picLocks noChangeAspect="1"/>
          </p:cNvPicPr>
          <p:nvPr/>
        </p:nvPicPr>
        <p:blipFill>
          <a:blip r:embed="rId4" cstate="email"/>
          <a:srcRect l="14042" t="14936"/>
          <a:stretch>
            <a:fillRect/>
          </a:stretch>
        </p:blipFill>
        <p:spPr>
          <a:xfrm>
            <a:off x="179512" y="1196752"/>
            <a:ext cx="3743605" cy="2460562"/>
          </a:xfrm>
          <a:prstGeom prst="round2DiagRect">
            <a:avLst/>
          </a:prstGeom>
        </p:spPr>
      </p:pic>
      <p:pic>
        <p:nvPicPr>
          <p:cNvPr id="8" name="Рисунок 7" descr="DSC_0194.JPG"/>
          <p:cNvPicPr>
            <a:picLocks noChangeAspect="1"/>
          </p:cNvPicPr>
          <p:nvPr/>
        </p:nvPicPr>
        <p:blipFill>
          <a:blip r:embed="rId5" cstate="email"/>
          <a:srcRect l="6782" t="2553" r="5046"/>
          <a:stretch>
            <a:fillRect/>
          </a:stretch>
        </p:blipFill>
        <p:spPr>
          <a:xfrm>
            <a:off x="2195736" y="3933056"/>
            <a:ext cx="3744416" cy="2748594"/>
          </a:xfrm>
          <a:prstGeom prst="round2DiagRect">
            <a:avLst/>
          </a:prstGeom>
        </p:spPr>
      </p:pic>
      <p:pic>
        <p:nvPicPr>
          <p:cNvPr id="10" name="Рисунок 9" descr="DSC_0208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4716016" y="1340768"/>
            <a:ext cx="4228245" cy="2808312"/>
          </a:xfrm>
          <a:prstGeom prst="round2DiagRect">
            <a:avLst/>
          </a:prstGeom>
        </p:spPr>
      </p:pic>
      <p:pic>
        <p:nvPicPr>
          <p:cNvPr id="11" name="i-main-pic" descr="Картинка 19 из 71774">
            <a:hlinkClick r:id="rId2" tgtFrame="_blank"/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Горизонтальный свиток 11"/>
          <p:cNvSpPr/>
          <p:nvPr/>
        </p:nvSpPr>
        <p:spPr>
          <a:xfrm>
            <a:off x="1763688" y="2705"/>
            <a:ext cx="4968552" cy="1224136"/>
          </a:xfrm>
          <a:prstGeom prst="horizontalScroll">
            <a:avLst/>
          </a:prstGeom>
          <a:solidFill>
            <a:srgbClr val="66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Бодрящая гимнастика</a:t>
            </a:r>
            <a:endParaRPr lang="ru-RU" sz="32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 descr="DSC_0186.JPG"/>
          <p:cNvPicPr>
            <a:picLocks noChangeAspect="1"/>
          </p:cNvPicPr>
          <p:nvPr/>
        </p:nvPicPr>
        <p:blipFill>
          <a:blip r:embed="rId7" cstate="email"/>
          <a:srcRect l="17639" t="15746"/>
          <a:stretch>
            <a:fillRect/>
          </a:stretch>
        </p:blipFill>
        <p:spPr>
          <a:xfrm>
            <a:off x="323528" y="1484784"/>
            <a:ext cx="4536504" cy="3082304"/>
          </a:xfrm>
          <a:prstGeom prst="roundRect">
            <a:avLst/>
          </a:prstGeom>
          <a:ln w="57150">
            <a:solidFill>
              <a:srgbClr val="0070C0"/>
            </a:solidFill>
          </a:ln>
        </p:spPr>
      </p:pic>
      <p:pic>
        <p:nvPicPr>
          <p:cNvPr id="15" name="Рисунок 14" descr="DSC_0208.JP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5004048" y="3717032"/>
            <a:ext cx="3829370" cy="2543388"/>
          </a:xfrm>
          <a:prstGeom prst="roundRect">
            <a:avLst/>
          </a:prstGeom>
          <a:ln w="57150">
            <a:solidFill>
              <a:srgbClr val="1744A9"/>
            </a:solidFill>
          </a:ln>
        </p:spPr>
      </p:pic>
    </p:spTree>
    <p:extLst>
      <p:ext uri="{BB962C8B-B14F-4D97-AF65-F5344CB8AC3E}">
        <p14:creationId xmlns="" xmlns:p14="http://schemas.microsoft.com/office/powerpoint/2010/main" val="3344825444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-main-pic" descr="Картинка 6 из 71774">
            <a:hlinkClick r:id="rId2" tgtFrame="_blank"/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Горизонтальный свиток 2"/>
          <p:cNvSpPr/>
          <p:nvPr/>
        </p:nvSpPr>
        <p:spPr>
          <a:xfrm>
            <a:off x="1547664" y="224644"/>
            <a:ext cx="6480720" cy="1080120"/>
          </a:xfrm>
          <a:prstGeom prst="horizontalScroll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ln>
                  <a:solidFill>
                    <a:srgbClr val="C00000"/>
                  </a:solidFill>
                </a:ln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ФИТБОЛ-ГИМНАСТИКА</a:t>
            </a:r>
            <a:endParaRPr lang="ru-RU" sz="3200" b="1" i="1" dirty="0">
              <a:ln>
                <a:solidFill>
                  <a:srgbClr val="C00000"/>
                </a:solidFill>
              </a:ln>
              <a:solidFill>
                <a:srgbClr val="D600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1340768"/>
            <a:ext cx="3888432" cy="216024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 cap="flat" cmpd="sng" algn="ctr">
            <a:solidFill>
              <a:srgbClr val="D60093"/>
            </a:solidFill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это профилактика нарушений осанки, тренировка вестибулярного аппарата и всех групп мышц. Лечебные качества фитбола  специалисты объясняют воздействием колебаний мяча.</a:t>
            </a: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932040" y="1268760"/>
            <a:ext cx="3744416" cy="216024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 cap="flat" cmpd="sng" algn="ctr">
            <a:solidFill>
              <a:srgbClr val="D60093"/>
            </a:solidFill>
            <a:prstDash val="solid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Такие занятия приносят огромную пользу! Но детей в этих занятиях привлекает совсем на польза: попрыгать на мячах в весёлой компании – что может быть интереснее!</a:t>
            </a: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G:\123\кАТЕ\DSC_0030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829" t="12490" r="16208" b="15458"/>
          <a:stretch/>
        </p:blipFill>
        <p:spPr bwMode="auto">
          <a:xfrm>
            <a:off x="300457" y="3698498"/>
            <a:ext cx="4089678" cy="261082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7" name="Picture 3" descr="G:\123\кАТЕ\DSC_0038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703" t="22861" r="8361" b="8211"/>
          <a:stretch/>
        </p:blipFill>
        <p:spPr bwMode="auto">
          <a:xfrm>
            <a:off x="4707673" y="3698498"/>
            <a:ext cx="3824768" cy="253881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="" xmlns:p14="http://schemas.microsoft.com/office/powerpoint/2010/main" val="1962925151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-main-pic" descr="Картинка 536 из 72081">
            <a:hlinkClick r:id="rId2" tgtFrame="_blank"/>
          </p:cNvPr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426" b="5091"/>
          <a:stretch/>
        </p:blipFill>
        <p:spPr bwMode="auto">
          <a:xfrm>
            <a:off x="-52568" y="0"/>
            <a:ext cx="919656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23528" y="1214080"/>
            <a:ext cx="8352928" cy="4416981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Утренняя гимнастика</a:t>
            </a:r>
            <a:endParaRPr lang="en-US" sz="2800" dirty="0" smtClean="0">
              <a:solidFill>
                <a:srgbClr val="CC0099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Физкультурные занятия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Занятия из серии «Азбука здоровья»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Самомассаж</a:t>
            </a:r>
            <a:endParaRPr lang="ru-RU" sz="2800" dirty="0" smtClean="0">
              <a:solidFill>
                <a:srgbClr val="CC0099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Активный отдых</a:t>
            </a:r>
            <a:endParaRPr lang="ru-RU" sz="2800" dirty="0">
              <a:solidFill>
                <a:srgbClr val="D6009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323528" y="260648"/>
            <a:ext cx="8424936" cy="1152128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Технологии обучения здоровому образу  жизни</a:t>
            </a:r>
            <a:endParaRPr lang="ru-RU" sz="28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-main-pic" descr="Картинка 230 из 71774">
            <a:hlinkClick r:id="rId2" tgtFrame="_blank"/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670" y="0"/>
            <a:ext cx="917366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Горизонтальный свиток 13"/>
          <p:cNvSpPr/>
          <p:nvPr/>
        </p:nvSpPr>
        <p:spPr>
          <a:xfrm>
            <a:off x="1547664" y="224644"/>
            <a:ext cx="6480720" cy="1080120"/>
          </a:xfrm>
          <a:prstGeom prst="horizontalScroll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i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Утренняя гимнастика</a:t>
            </a:r>
            <a:endParaRPr lang="ru-RU" sz="4400" b="1" i="1" dirty="0">
              <a:ln>
                <a:solidFill>
                  <a:srgbClr val="C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Рисунок 15" descr="DSC_0018.JPG"/>
          <p:cNvPicPr/>
          <p:nvPr/>
        </p:nvPicPr>
        <p:blipFill>
          <a:blip r:embed="rId4" cstate="email"/>
          <a:srcRect t="26135" r="5999"/>
          <a:stretch>
            <a:fillRect/>
          </a:stretch>
        </p:blipFill>
        <p:spPr>
          <a:xfrm>
            <a:off x="323528" y="1988840"/>
            <a:ext cx="4032448" cy="2736304"/>
          </a:xfrm>
          <a:prstGeom prst="round2SameRect">
            <a:avLst/>
          </a:prstGeom>
          <a:ln w="76200" cap="rnd">
            <a:solidFill>
              <a:srgbClr val="CC0099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8" name="Рисунок 17" descr="DSC_0040.JPG"/>
          <p:cNvPicPr/>
          <p:nvPr/>
        </p:nvPicPr>
        <p:blipFill>
          <a:blip r:embed="rId5" cstate="email"/>
          <a:srcRect l="5061" t="16783"/>
          <a:stretch>
            <a:fillRect/>
          </a:stretch>
        </p:blipFill>
        <p:spPr>
          <a:xfrm>
            <a:off x="4644008" y="3645024"/>
            <a:ext cx="4104456" cy="2880320"/>
          </a:xfrm>
          <a:prstGeom prst="flowChartAlternateProcess">
            <a:avLst/>
          </a:prstGeom>
          <a:solidFill>
            <a:srgbClr val="FFFFFF">
              <a:shade val="85000"/>
            </a:srgbClr>
          </a:solidFill>
          <a:ln w="76200" cap="rnd">
            <a:solidFill>
              <a:srgbClr val="FF33CC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4823520" y="1484784"/>
            <a:ext cx="43204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Точно знаем: по утрам</a:t>
            </a:r>
          </a:p>
          <a:p>
            <a:r>
              <a:rPr lang="ru-RU" b="1" i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Взрослым всем и малышам</a:t>
            </a:r>
          </a:p>
          <a:p>
            <a:r>
              <a:rPr lang="ru-RU" b="1" i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Чтоб стать сильным и здоровым,</a:t>
            </a:r>
          </a:p>
          <a:p>
            <a:r>
              <a:rPr lang="ru-RU" b="1" i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Не болеть и быть весёлым,</a:t>
            </a:r>
          </a:p>
          <a:p>
            <a:r>
              <a:rPr lang="ru-RU" b="1" i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Надо быстро просыпаться и зарядкой заниматься.</a:t>
            </a:r>
            <a:endParaRPr lang="ru-RU" b="1" i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28520261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-main-pic" descr="Картинка 284 из 71774">
            <a:hlinkClick r:id="rId2" tgtFrame="_blank"/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Горизонтальный свиток 12"/>
          <p:cNvSpPr/>
          <p:nvPr/>
        </p:nvSpPr>
        <p:spPr>
          <a:xfrm>
            <a:off x="1403648" y="188640"/>
            <a:ext cx="6480720" cy="1080120"/>
          </a:xfrm>
          <a:prstGeom prst="horizontalScroll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ln>
                  <a:solidFill>
                    <a:srgbClr val="C00000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Физкультурные занятия</a:t>
            </a:r>
            <a:endParaRPr lang="ru-RU" sz="4000" b="1" i="1" dirty="0">
              <a:ln>
                <a:solidFill>
                  <a:srgbClr val="C00000"/>
                </a:solidFill>
              </a:ln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 descr="IMG_2499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39552" y="1844824"/>
            <a:ext cx="4067944" cy="3050958"/>
          </a:xfrm>
          <a:prstGeom prst="round2DiagRect">
            <a:avLst/>
          </a:prstGeom>
          <a:ln w="57150">
            <a:solidFill>
              <a:srgbClr val="FF0066"/>
            </a:solidFill>
          </a:ln>
        </p:spPr>
      </p:pic>
      <p:pic>
        <p:nvPicPr>
          <p:cNvPr id="7" name="Рисунок 6" descr="SV600099.TIF"/>
          <p:cNvPicPr>
            <a:picLocks noChangeAspect="1"/>
          </p:cNvPicPr>
          <p:nvPr/>
        </p:nvPicPr>
        <p:blipFill>
          <a:blip r:embed="rId5" cstate="email">
            <a:lum bright="10000"/>
          </a:blip>
          <a:stretch>
            <a:fillRect/>
          </a:stretch>
        </p:blipFill>
        <p:spPr>
          <a:xfrm>
            <a:off x="4932040" y="3212976"/>
            <a:ext cx="3638550" cy="27241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="" xmlns:p14="http://schemas.microsoft.com/office/powerpoint/2010/main" val="3773615888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ww.forum.u-samovara.ru/uploads/monthly_07_2009/post-318-1248678799_thumb.jpg"/>
          <p:cNvPicPr/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Горизонтальный свиток 4"/>
          <p:cNvSpPr/>
          <p:nvPr/>
        </p:nvSpPr>
        <p:spPr>
          <a:xfrm>
            <a:off x="3059832" y="260648"/>
            <a:ext cx="3535261" cy="1224136"/>
          </a:xfrm>
          <a:prstGeom prst="horizontalScroll">
            <a:avLst/>
          </a:prstGeom>
          <a:solidFill>
            <a:srgbClr val="66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МАССАЖ</a:t>
            </a:r>
            <a:endParaRPr lang="ru-RU" sz="28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251520" y="1484784"/>
            <a:ext cx="2808312" cy="1296145"/>
          </a:xfrm>
          <a:prstGeom prst="round2DiagRect">
            <a:avLst/>
          </a:prstGeom>
          <a:solidFill>
            <a:srgbClr val="66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Основа 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закаливания и оздоровления детского организма. </a:t>
            </a:r>
          </a:p>
        </p:txBody>
      </p:sp>
      <p:pic>
        <p:nvPicPr>
          <p:cNvPr id="2050" name="Picture 2" descr="G:\123\DSC_0005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2436" b="15044"/>
          <a:stretch/>
        </p:blipFill>
        <p:spPr bwMode="auto">
          <a:xfrm>
            <a:off x="462935" y="3068960"/>
            <a:ext cx="2385482" cy="260465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206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462935" y="6093296"/>
            <a:ext cx="2385482" cy="360040"/>
          </a:xfrm>
          <a:prstGeom prst="round2DiagRect">
            <a:avLst/>
          </a:prstGeom>
          <a:solidFill>
            <a:srgbClr val="66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щёточный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G:\123\DSC_002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50814"/>
            <a:ext cx="1949629" cy="282698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6732240" y="3284984"/>
            <a:ext cx="1949629" cy="360040"/>
          </a:xfrm>
          <a:prstGeom prst="round2DiagRect">
            <a:avLst/>
          </a:prstGeom>
          <a:solidFill>
            <a:srgbClr val="66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Су-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джок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4067944" y="4581128"/>
            <a:ext cx="2110844" cy="504056"/>
          </a:xfrm>
          <a:prstGeom prst="round2DiagRect">
            <a:avLst/>
          </a:prstGeom>
          <a:solidFill>
            <a:srgbClr val="66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точечный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G:\123\кАТЕ\DSC_000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556792"/>
            <a:ext cx="2110844" cy="28241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="" xmlns:p14="http://schemas.microsoft.com/office/powerpoint/2010/main" val="2619598238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-main-pic" descr="Картинка 19 из 71774">
            <a:hlinkClick r:id="rId2" tgtFrame="_blank"/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Горизонтальный свиток 3"/>
          <p:cNvSpPr/>
          <p:nvPr/>
        </p:nvSpPr>
        <p:spPr>
          <a:xfrm>
            <a:off x="3059832" y="332656"/>
            <a:ext cx="4464496" cy="1224136"/>
          </a:xfrm>
          <a:prstGeom prst="horizontalScroll">
            <a:avLst/>
          </a:prstGeom>
          <a:solidFill>
            <a:srgbClr val="66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Активный отдых</a:t>
            </a:r>
            <a:endParaRPr lang="ru-RU" sz="32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IMG_2830.jpg"/>
          <p:cNvPicPr>
            <a:picLocks noChangeAspect="1"/>
          </p:cNvPicPr>
          <p:nvPr/>
        </p:nvPicPr>
        <p:blipFill>
          <a:blip r:embed="rId4" cstate="email"/>
          <a:srcRect b="16690"/>
          <a:stretch>
            <a:fillRect/>
          </a:stretch>
        </p:blipFill>
        <p:spPr>
          <a:xfrm>
            <a:off x="4572000" y="3501008"/>
            <a:ext cx="4283968" cy="2676722"/>
          </a:xfrm>
          <a:prstGeom prst="roundRect">
            <a:avLst/>
          </a:prstGeom>
          <a:ln w="57150">
            <a:solidFill>
              <a:srgbClr val="0033CC"/>
            </a:solidFill>
          </a:ln>
        </p:spPr>
      </p:pic>
      <p:pic>
        <p:nvPicPr>
          <p:cNvPr id="8" name="Рисунок 7" descr="DSC_0155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39552" y="1700808"/>
            <a:ext cx="3876844" cy="2574919"/>
          </a:xfrm>
          <a:prstGeom prst="roundRect">
            <a:avLst/>
          </a:prstGeom>
          <a:ln w="57150">
            <a:solidFill>
              <a:srgbClr val="D60093"/>
            </a:solidFill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-main-pic" descr="Картинка 536 из 72081">
            <a:hlinkClick r:id="rId2" tgtFrame="_blank"/>
          </p:cNvPr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426" b="5091"/>
          <a:stretch/>
        </p:blipFill>
        <p:spPr bwMode="auto">
          <a:xfrm>
            <a:off x="-52567" y="0"/>
            <a:ext cx="919656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51520" y="2348880"/>
            <a:ext cx="8352928" cy="2699266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Технология музыкального воздействия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Сказкотерапия</a:t>
            </a:r>
            <a:endParaRPr lang="ru-RU" sz="2800" dirty="0" smtClean="0">
              <a:solidFill>
                <a:srgbClr val="CC0099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Артикуляционная </a:t>
            </a:r>
            <a:r>
              <a:rPr lang="ru-RU" sz="2800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гимнастика</a:t>
            </a:r>
            <a:endParaRPr lang="ru-RU" sz="2800" dirty="0">
              <a:solidFill>
                <a:srgbClr val="CC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323528" y="404664"/>
            <a:ext cx="8424936" cy="1152128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8000"/>
                </a:solidFill>
                <a:latin typeface="+mj-lt"/>
              </a:rPr>
              <a:t> </a:t>
            </a:r>
            <a:r>
              <a:rPr lang="ru-RU" sz="4400" b="1" i="1" dirty="0" smtClean="0">
                <a:solidFill>
                  <a:srgbClr val="1744A9"/>
                </a:solidFill>
                <a:latin typeface="+mj-lt"/>
                <a:cs typeface="Arial" pitchFamily="34" charset="0"/>
              </a:rPr>
              <a:t>Коррекционные технологии</a:t>
            </a:r>
            <a:endParaRPr lang="ru-RU" sz="4400" b="1" i="1" dirty="0">
              <a:solidFill>
                <a:srgbClr val="1744A9"/>
              </a:solidFill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-main-pic" descr="Картинка 115 из 71774">
            <a:hlinkClick r:id="rId2" tgtFrame="_blank"/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Горизонтальный свиток 5"/>
          <p:cNvSpPr/>
          <p:nvPr/>
        </p:nvSpPr>
        <p:spPr>
          <a:xfrm>
            <a:off x="467544" y="332656"/>
            <a:ext cx="3744416" cy="1584176"/>
          </a:xfrm>
          <a:prstGeom prst="horizontalScroll">
            <a:avLst/>
          </a:prstGeom>
          <a:solidFill>
            <a:srgbClr val="99FF33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СКАЗКОТЕРАПИЯ</a:t>
            </a:r>
            <a:endParaRPr lang="ru-RU" sz="2800" b="1" i="1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4788024" y="260648"/>
            <a:ext cx="3600400" cy="1584176"/>
          </a:xfrm>
          <a:prstGeom prst="horizontalScroll">
            <a:avLst/>
          </a:prstGeom>
          <a:solidFill>
            <a:srgbClr val="99FF33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КУКЛОТЕРАПИЯ</a:t>
            </a:r>
            <a:endParaRPr lang="ru-RU" sz="2800" b="1" i="1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3" descr="11e9fbf27981eef4762d374.gif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7751845" y="5187414"/>
            <a:ext cx="1392155" cy="1670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2699792" y="5157192"/>
            <a:ext cx="48245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</a:rPr>
              <a:t>Реализуется </a:t>
            </a:r>
          </a:p>
          <a:p>
            <a:pPr>
              <a:buFont typeface="Wingdings" pitchFamily="2" charset="2"/>
              <a:buChar char="v"/>
            </a:pPr>
            <a:r>
              <a:rPr lang="ru-RU" sz="1600" dirty="0" smtClean="0">
                <a:solidFill>
                  <a:srgbClr val="C00000"/>
                </a:solidFill>
              </a:rPr>
              <a:t>всеми специалистами МАДОУ в рамках основной общеобразовательной программы,</a:t>
            </a:r>
          </a:p>
          <a:p>
            <a:pPr>
              <a:buFont typeface="Wingdings" pitchFamily="2" charset="2"/>
              <a:buChar char="v"/>
            </a:pPr>
            <a:r>
              <a:rPr lang="ru-RU" sz="1600" dirty="0" smtClean="0">
                <a:solidFill>
                  <a:srgbClr val="C00000"/>
                </a:solidFill>
              </a:rPr>
              <a:t>Педагогом дополнительного образования  кружка по театрализованной деятельности «</a:t>
            </a:r>
            <a:r>
              <a:rPr lang="ru-RU" sz="1600" dirty="0" err="1" smtClean="0">
                <a:solidFill>
                  <a:srgbClr val="C00000"/>
                </a:solidFill>
              </a:rPr>
              <a:t>Кукляндия</a:t>
            </a:r>
            <a:r>
              <a:rPr lang="ru-RU" sz="1600" dirty="0" smtClean="0">
                <a:solidFill>
                  <a:srgbClr val="C00000"/>
                </a:solidFill>
              </a:rPr>
              <a:t>». </a:t>
            </a:r>
            <a:endParaRPr lang="ru-RU" sz="1600" dirty="0">
              <a:solidFill>
                <a:srgbClr val="C00000"/>
              </a:solidFill>
            </a:endParaRPr>
          </a:p>
        </p:txBody>
      </p:sp>
      <p:pic>
        <p:nvPicPr>
          <p:cNvPr id="14" name="Picture 2" descr="G:\123\кАТЕ\DSC_0013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172" r="3461"/>
          <a:stretch/>
        </p:blipFill>
        <p:spPr bwMode="auto">
          <a:xfrm>
            <a:off x="4860032" y="2223150"/>
            <a:ext cx="3251657" cy="22323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66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G:\123\кАТЕ\DSC_0015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4910" r="4416"/>
          <a:stretch/>
        </p:blipFill>
        <p:spPr bwMode="auto">
          <a:xfrm>
            <a:off x="971600" y="2852936"/>
            <a:ext cx="3256454" cy="201383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66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29245133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1" descr="а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Блок-схема: альтернативный процесс 2"/>
          <p:cNvSpPr/>
          <p:nvPr/>
        </p:nvSpPr>
        <p:spPr>
          <a:xfrm>
            <a:off x="395536" y="476672"/>
            <a:ext cx="8352928" cy="1150814"/>
          </a:xfrm>
          <a:prstGeom prst="flowChartAlternateProcess">
            <a:avLst/>
          </a:prstGeom>
          <a:blipFill>
            <a:blip r:embed="rId3" cstate="email"/>
            <a:tile tx="0" ty="0" sx="100000" sy="100000" flip="none" algn="tl"/>
          </a:blipFill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/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1403648" y="2060848"/>
            <a:ext cx="6408712" cy="2376264"/>
          </a:xfrm>
          <a:prstGeom prst="flowChartAlternateProcess">
            <a:avLst/>
          </a:prstGeom>
          <a:blipFill>
            <a:blip r:embed="rId3" cstate="email"/>
            <a:tile tx="0" ty="0" sx="100000" sy="100000" flip="none" algn="tl"/>
          </a:blipFill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7" name="Стрелка вниз 6"/>
          <p:cNvSpPr/>
          <p:nvPr/>
        </p:nvSpPr>
        <p:spPr>
          <a:xfrm>
            <a:off x="4355976" y="1628800"/>
            <a:ext cx="484187" cy="43338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467544" y="5013176"/>
            <a:ext cx="2592139" cy="1117030"/>
          </a:xfrm>
          <a:prstGeom prst="flowChartAlternateProcess">
            <a:avLst/>
          </a:prstGeom>
          <a:blipFill>
            <a:blip r:embed="rId3" cstate="email"/>
            <a:tile tx="0" ty="0" sx="100000" sy="100000" flip="none" algn="tl"/>
          </a:blipFill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1" name="Блок-схема: альтернативный процесс 10"/>
          <p:cNvSpPr/>
          <p:nvPr/>
        </p:nvSpPr>
        <p:spPr>
          <a:xfrm>
            <a:off x="3275856" y="5085184"/>
            <a:ext cx="2736304" cy="1080517"/>
          </a:xfrm>
          <a:prstGeom prst="flowChartAlternateProcess">
            <a:avLst/>
          </a:prstGeom>
          <a:blipFill>
            <a:blip r:embed="rId3" cstate="email"/>
            <a:tile tx="0" ty="0" sx="100000" sy="100000" flip="none" algn="tl"/>
          </a:blipFill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6300192" y="5013176"/>
            <a:ext cx="2592289" cy="1080517"/>
          </a:xfrm>
          <a:prstGeom prst="flowChartAlternateProcess">
            <a:avLst/>
          </a:prstGeom>
          <a:blipFill>
            <a:blip r:embed="rId3" cstate="email"/>
            <a:tile tx="0" ty="0" sx="100000" sy="100000" flip="none" algn="tl"/>
          </a:blipFill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5142" name="TextBox 12"/>
          <p:cNvSpPr txBox="1">
            <a:spLocks noChangeArrowheads="1"/>
          </p:cNvSpPr>
          <p:nvPr/>
        </p:nvSpPr>
        <p:spPr bwMode="auto">
          <a:xfrm>
            <a:off x="251520" y="5229200"/>
            <a:ext cx="28804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CC0099"/>
                </a:solidFill>
                <a:latin typeface="Franklin Gothic Medium Cond" pitchFamily="34" charset="0"/>
              </a:rPr>
              <a:t>ребенка и педагога</a:t>
            </a:r>
          </a:p>
        </p:txBody>
      </p:sp>
      <p:sp>
        <p:nvSpPr>
          <p:cNvPr id="5143" name="TextBox 13"/>
          <p:cNvSpPr txBox="1">
            <a:spLocks noChangeArrowheads="1"/>
          </p:cNvSpPr>
          <p:nvPr/>
        </p:nvSpPr>
        <p:spPr bwMode="auto">
          <a:xfrm>
            <a:off x="3131840" y="5229200"/>
            <a:ext cx="30963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  <a:latin typeface="Franklin Gothic Medium Cond" pitchFamily="34" charset="0"/>
              </a:rPr>
              <a:t> </a:t>
            </a:r>
            <a:r>
              <a:rPr lang="ru-RU" sz="2400" dirty="0" smtClean="0">
                <a:solidFill>
                  <a:srgbClr val="CC0099"/>
                </a:solidFill>
                <a:latin typeface="Franklin Gothic Medium Cond" pitchFamily="34" charset="0"/>
              </a:rPr>
              <a:t>ребенка </a:t>
            </a:r>
            <a:r>
              <a:rPr lang="ru-RU" sz="2400" dirty="0">
                <a:solidFill>
                  <a:srgbClr val="CC0099"/>
                </a:solidFill>
                <a:latin typeface="Franklin Gothic Medium Cond" pitchFamily="34" charset="0"/>
              </a:rPr>
              <a:t>и родителей</a:t>
            </a:r>
          </a:p>
        </p:txBody>
      </p:sp>
      <p:sp>
        <p:nvSpPr>
          <p:cNvPr id="5144" name="TextBox 14"/>
          <p:cNvSpPr txBox="1">
            <a:spLocks noChangeArrowheads="1"/>
          </p:cNvSpPr>
          <p:nvPr/>
        </p:nvSpPr>
        <p:spPr bwMode="auto">
          <a:xfrm>
            <a:off x="6012160" y="5229200"/>
            <a:ext cx="28797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  <a:latin typeface="Franklin Gothic Medium Cond" pitchFamily="34" charset="0"/>
              </a:rPr>
              <a:t>  </a:t>
            </a:r>
            <a:r>
              <a:rPr lang="ru-RU" sz="2400" dirty="0">
                <a:solidFill>
                  <a:srgbClr val="CC0099"/>
                </a:solidFill>
                <a:latin typeface="Franklin Gothic Medium Cond" pitchFamily="34" charset="0"/>
              </a:rPr>
              <a:t>ребенка и доктора</a:t>
            </a:r>
          </a:p>
        </p:txBody>
      </p:sp>
      <p:sp>
        <p:nvSpPr>
          <p:cNvPr id="18" name="Стрелка влево 17"/>
          <p:cNvSpPr/>
          <p:nvPr/>
        </p:nvSpPr>
        <p:spPr>
          <a:xfrm rot="19633669">
            <a:off x="2011545" y="4539829"/>
            <a:ext cx="744537" cy="33655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9" name="Стрелка вниз 18"/>
          <p:cNvSpPr/>
          <p:nvPr/>
        </p:nvSpPr>
        <p:spPr>
          <a:xfrm>
            <a:off x="4427984" y="4509120"/>
            <a:ext cx="287337" cy="4318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0" name="Стрелка вправо 19"/>
          <p:cNvSpPr/>
          <p:nvPr/>
        </p:nvSpPr>
        <p:spPr>
          <a:xfrm rot="2469896">
            <a:off x="6233676" y="4566793"/>
            <a:ext cx="720725" cy="28733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5148" name="TextBox 21"/>
          <p:cNvSpPr txBox="1">
            <a:spLocks noChangeArrowheads="1"/>
          </p:cNvSpPr>
          <p:nvPr/>
        </p:nvSpPr>
        <p:spPr bwMode="auto">
          <a:xfrm>
            <a:off x="2051050" y="3789363"/>
            <a:ext cx="51133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dirty="0">
                <a:solidFill>
                  <a:srgbClr val="CC0099"/>
                </a:solidFill>
                <a:latin typeface="Franklin Gothic Medium Cond" pitchFamily="34" charset="0"/>
              </a:rPr>
              <a:t>  </a:t>
            </a:r>
          </a:p>
        </p:txBody>
      </p:sp>
      <p:sp>
        <p:nvSpPr>
          <p:cNvPr id="5149" name="TextBox 22"/>
          <p:cNvSpPr txBox="1">
            <a:spLocks noChangeArrowheads="1"/>
          </p:cNvSpPr>
          <p:nvPr/>
        </p:nvSpPr>
        <p:spPr bwMode="auto">
          <a:xfrm>
            <a:off x="1403648" y="1844824"/>
            <a:ext cx="6481018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rgbClr val="CC0099"/>
                </a:solidFill>
                <a:latin typeface="Franklin Gothic Medium Cond" pitchFamily="34" charset="0"/>
              </a:rPr>
              <a:t> </a:t>
            </a:r>
            <a:r>
              <a:rPr lang="ru-RU" sz="2800" b="1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целостная система </a:t>
            </a:r>
            <a:r>
              <a:rPr lang="ru-RU" sz="2800" b="1" dirty="0" err="1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воспитательно</a:t>
            </a:r>
            <a:r>
              <a:rPr lang="ru-RU" sz="2800" b="1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 algn="ctr"/>
            <a:r>
              <a:rPr lang="ru-RU" sz="2800" b="1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оздоровительных, коррекционных</a:t>
            </a:r>
          </a:p>
          <a:p>
            <a:pPr algn="ctr"/>
            <a:r>
              <a:rPr lang="ru-RU" sz="2800" b="1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и профилактических  </a:t>
            </a:r>
            <a:r>
              <a:rPr lang="ru-RU" sz="2800" b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мер</a:t>
            </a:r>
            <a:r>
              <a:rPr lang="en-US" sz="2800" b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которые осуществляются</a:t>
            </a:r>
            <a:r>
              <a:rPr lang="en-US" sz="2800" b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в процессе взаимодействия</a:t>
            </a:r>
          </a:p>
          <a:p>
            <a:endParaRPr lang="ru-RU" sz="3600" dirty="0">
              <a:solidFill>
                <a:srgbClr val="CC0099"/>
              </a:solidFill>
              <a:latin typeface="Franklin Gothic Medium Cond" pitchFamily="34" charset="0"/>
            </a:endParaRPr>
          </a:p>
        </p:txBody>
      </p:sp>
      <p:sp>
        <p:nvSpPr>
          <p:cNvPr id="5150" name="TextBox 23"/>
          <p:cNvSpPr txBox="1">
            <a:spLocks noChangeArrowheads="1"/>
          </p:cNvSpPr>
          <p:nvPr/>
        </p:nvSpPr>
        <p:spPr bwMode="auto">
          <a:xfrm>
            <a:off x="323850" y="476250"/>
            <a:ext cx="84963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800" dirty="0">
                <a:solidFill>
                  <a:srgbClr val="FF0000"/>
                </a:solidFill>
                <a:latin typeface="Franklin Gothic Medium Cond" pitchFamily="34" charset="0"/>
              </a:rPr>
              <a:t> </a:t>
            </a: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Здоровьесберегающие технологии</a:t>
            </a: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-main-pic" descr="Картинка 330 из 71774">
            <a:hlinkClick r:id="rId2" tgtFrame="_blank"/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Горизонтальный свиток 2"/>
          <p:cNvSpPr/>
          <p:nvPr/>
        </p:nvSpPr>
        <p:spPr>
          <a:xfrm>
            <a:off x="1403648" y="-27385"/>
            <a:ext cx="5724128" cy="1584176"/>
          </a:xfrm>
          <a:prstGeom prst="horizontalScroll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ln w="9525">
                  <a:solidFill>
                    <a:schemeClr val="tx1"/>
                  </a:solidFill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ПСИХОГИМНАСТИКА</a:t>
            </a:r>
            <a:endParaRPr lang="ru-RU" sz="3200" b="1" i="1" dirty="0">
              <a:ln w="9525">
                <a:solidFill>
                  <a:schemeClr val="tx1"/>
                </a:solidFill>
              </a:ln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179512" y="2107535"/>
            <a:ext cx="3672408" cy="4050506"/>
          </a:xfrm>
          <a:prstGeom prst="round2DiagRect">
            <a:avLst/>
          </a:prstGeom>
          <a:solidFill>
            <a:srgbClr val="FF99FF"/>
          </a:solidFill>
          <a:ln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108000" algn="just">
              <a:buFont typeface="Arial" pitchFamily="34" charset="0"/>
              <a:buChar char="•"/>
            </a:pPr>
            <a:r>
              <a:rPr lang="ru-RU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Обучение </a:t>
            </a:r>
            <a:r>
              <a:rPr lang="ru-RU" b="1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детей выразительным движениям.</a:t>
            </a:r>
          </a:p>
          <a:p>
            <a:pPr marL="108000" algn="just">
              <a:buFont typeface="Arial" pitchFamily="34" charset="0"/>
              <a:buChar char="•"/>
            </a:pPr>
            <a:r>
              <a:rPr lang="ru-RU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Тренировка </a:t>
            </a:r>
            <a:r>
              <a:rPr lang="ru-RU" b="1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узнавания эмоций по внешним сигналам.</a:t>
            </a:r>
          </a:p>
          <a:p>
            <a:pPr marL="108000" algn="just">
              <a:buFont typeface="Arial" pitchFamily="34" charset="0"/>
              <a:buChar char="•"/>
            </a:pPr>
            <a:r>
              <a:rPr lang="ru-RU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b="1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у детей моральных представлений.</a:t>
            </a:r>
          </a:p>
          <a:p>
            <a:pPr marL="108000" algn="just">
              <a:buFont typeface="Arial" pitchFamily="34" charset="0"/>
              <a:buChar char="•"/>
            </a:pPr>
            <a:r>
              <a:rPr lang="ru-RU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Коррекция поведения с помощью ролевых игр.</a:t>
            </a:r>
          </a:p>
          <a:p>
            <a:pPr marL="108000" algn="just">
              <a:buFont typeface="Arial" pitchFamily="34" charset="0"/>
              <a:buChar char="•"/>
            </a:pPr>
            <a:r>
              <a:rPr lang="ru-RU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Снижение эмоционального напряжения.</a:t>
            </a:r>
          </a:p>
          <a:p>
            <a:pPr marL="108000" algn="just">
              <a:buFont typeface="Arial" pitchFamily="34" charset="0"/>
              <a:buChar char="•"/>
            </a:pPr>
            <a:r>
              <a:rPr lang="ru-RU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Тренировка </a:t>
            </a:r>
            <a:r>
              <a:rPr lang="ru-RU" b="1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психомоторных функций.</a:t>
            </a:r>
          </a:p>
        </p:txBody>
      </p:sp>
      <p:pic>
        <p:nvPicPr>
          <p:cNvPr id="3074" name="Picture 2" descr="G:\123\DSC_004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844824"/>
            <a:ext cx="3379418" cy="2244539"/>
          </a:xfrm>
          <a:prstGeom prst="ellipse">
            <a:avLst/>
          </a:prstGeom>
          <a:ln w="63500" cap="rnd">
            <a:solidFill>
              <a:srgbClr val="C0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G:\123\DSC_0039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092" r="18677"/>
          <a:stretch/>
        </p:blipFill>
        <p:spPr bwMode="auto">
          <a:xfrm>
            <a:off x="6444208" y="4221088"/>
            <a:ext cx="2264537" cy="217253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="" xmlns:p14="http://schemas.microsoft.com/office/powerpoint/2010/main" val="2979775555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544" y="2204864"/>
            <a:ext cx="8424936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600" dirty="0" smtClean="0">
                <a:ln>
                  <a:solidFill>
                    <a:srgbClr val="C00000"/>
                  </a:solidFill>
                </a:ln>
                <a:solidFill>
                  <a:srgbClr val="CC0066"/>
                </a:solidFill>
                <a:latin typeface="Franklin Gothic Medium Cond" pitchFamily="34" charset="0"/>
              </a:rPr>
              <a:t> </a:t>
            </a:r>
            <a:r>
              <a:rPr lang="ru-RU" sz="3200" dirty="0" smtClean="0">
                <a:ln>
                  <a:solidFill>
                    <a:srgbClr val="C00000"/>
                  </a:solidFill>
                </a:ln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Обеспечить дошкольнику возможность</a:t>
            </a:r>
          </a:p>
          <a:p>
            <a:r>
              <a:rPr lang="ru-RU" sz="3200" dirty="0" smtClean="0">
                <a:ln>
                  <a:solidFill>
                    <a:srgbClr val="C00000"/>
                  </a:solidFill>
                </a:ln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      сохранения здоровья</a:t>
            </a:r>
          </a:p>
          <a:p>
            <a:pPr>
              <a:buFont typeface="Wingdings" pitchFamily="2" charset="2"/>
              <a:buChar char="Ø"/>
            </a:pPr>
            <a:r>
              <a:rPr lang="ru-RU" sz="3200" dirty="0" smtClean="0">
                <a:ln>
                  <a:solidFill>
                    <a:srgbClr val="C00000"/>
                  </a:solidFill>
                </a:ln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 Сформировать у него необходимые</a:t>
            </a:r>
          </a:p>
          <a:p>
            <a:r>
              <a:rPr lang="ru-RU" sz="3200" dirty="0" smtClean="0">
                <a:ln>
                  <a:solidFill>
                    <a:srgbClr val="C00000"/>
                  </a:solidFill>
                </a:ln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     знания, умения и навыки по ЗОЖ</a:t>
            </a:r>
          </a:p>
          <a:p>
            <a:pPr>
              <a:buFont typeface="Wingdings" pitchFamily="2" charset="2"/>
              <a:buChar char="Ø"/>
            </a:pPr>
            <a:r>
              <a:rPr lang="ru-RU" sz="3200" dirty="0" smtClean="0">
                <a:ln>
                  <a:solidFill>
                    <a:srgbClr val="C00000"/>
                  </a:solidFill>
                </a:ln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  Научить использовать полученные</a:t>
            </a:r>
          </a:p>
          <a:p>
            <a:r>
              <a:rPr lang="ru-RU" sz="3200" dirty="0" smtClean="0">
                <a:ln>
                  <a:solidFill>
                    <a:srgbClr val="C00000"/>
                  </a:solidFill>
                </a:ln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      знания в повседневной жизни</a:t>
            </a:r>
          </a:p>
          <a:p>
            <a:endParaRPr lang="ru-RU" sz="3600" dirty="0">
              <a:ln>
                <a:solidFill>
                  <a:srgbClr val="C00000"/>
                </a:solidFill>
              </a:ln>
              <a:solidFill>
                <a:srgbClr val="CC0066"/>
              </a:solidFill>
              <a:latin typeface="Franklin Gothic Medium Cond" pitchFamily="34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-main-pic" descr="Картинка 536 из 72081">
            <a:hlinkClick r:id="rId2" tgtFrame="_blank"/>
          </p:cNvPr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426" b="5091"/>
          <a:stretch/>
        </p:blipFill>
        <p:spPr bwMode="auto">
          <a:xfrm>
            <a:off x="-52568" y="0"/>
            <a:ext cx="9196567" cy="68580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" name="Схема 8"/>
          <p:cNvGraphicFramePr/>
          <p:nvPr/>
        </p:nvGraphicFramePr>
        <p:xfrm>
          <a:off x="1187624" y="1628800"/>
          <a:ext cx="6984776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Блок-схема: процесс 3"/>
          <p:cNvSpPr/>
          <p:nvPr/>
        </p:nvSpPr>
        <p:spPr>
          <a:xfrm>
            <a:off x="395536" y="332656"/>
            <a:ext cx="8352928" cy="1224136"/>
          </a:xfrm>
          <a:prstGeom prst="flowChartProcess">
            <a:avLst/>
          </a:prstGeom>
          <a:blipFill>
            <a:blip r:embed="rId9" cstate="email"/>
            <a:tile tx="0" ty="0" sx="100000" sy="100000" flip="none" algn="tl"/>
          </a:blipFill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548680"/>
            <a:ext cx="82089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Здоровьесберегающие технологии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4499992" y="1556792"/>
            <a:ext cx="431800" cy="4318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26242751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-main-pic" descr="Картинка 536 из 72081">
            <a:hlinkClick r:id="rId2" tgtFrame="_blank"/>
          </p:cNvPr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426" b="5091"/>
          <a:stretch/>
        </p:blipFill>
        <p:spPr bwMode="auto">
          <a:xfrm>
            <a:off x="-52568" y="0"/>
            <a:ext cx="919656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971600" y="1124744"/>
            <a:ext cx="7488832" cy="4866858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600" dirty="0" smtClean="0">
                <a:solidFill>
                  <a:srgbClr val="D60093"/>
                </a:solidFill>
                <a:latin typeface="Franklin Gothic Medium Cond" pitchFamily="34" charset="0"/>
              </a:rPr>
              <a:t> </a:t>
            </a:r>
            <a:r>
              <a:rPr lang="ru-RU" sz="2800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Ритмопластика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 Динамические паузы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 Подвижные и спортивные игры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 Релаксация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 Пальчиковая гимнастика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 Гимнастика для глаз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 Дыхательная гимнастика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 Гимнастика бодрящая</a:t>
            </a:r>
            <a:endParaRPr lang="ru-RU" sz="2800" dirty="0">
              <a:solidFill>
                <a:srgbClr val="D6009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1475656" y="260648"/>
            <a:ext cx="6192688" cy="1152128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1744A9"/>
                </a:solidFill>
                <a:latin typeface="Franklin Gothic Medium Cond" pitchFamily="34" charset="0"/>
              </a:rPr>
              <a:t>Технологии  сохранения  и стимулирования  здоровья:</a:t>
            </a:r>
            <a:endParaRPr lang="ru-RU" sz="3600" dirty="0">
              <a:solidFill>
                <a:srgbClr val="1744A9"/>
              </a:solidFill>
              <a:latin typeface="Franklin Gothic Medium Cond" pitchFamily="34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-main-pic" descr="Картинка 1 из 71774">
            <a:hlinkClick r:id="rId2" tgtFrame="_blank"/>
          </p:cNvPr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970"/>
          <a:stretch/>
        </p:blipFill>
        <p:spPr bwMode="auto">
          <a:xfrm>
            <a:off x="0" y="0"/>
            <a:ext cx="925252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G:\123\DSC_0014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014" t="8380" r="16156"/>
          <a:stretch/>
        </p:blipFill>
        <p:spPr bwMode="auto">
          <a:xfrm>
            <a:off x="755576" y="1700808"/>
            <a:ext cx="2234808" cy="44147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123\DSC_0015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1057"/>
          <a:stretch/>
        </p:blipFill>
        <p:spPr bwMode="auto">
          <a:xfrm>
            <a:off x="5436096" y="2348880"/>
            <a:ext cx="3024336" cy="35946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22" descr="balet41.gif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707904" y="3212976"/>
            <a:ext cx="1368153" cy="2280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Горизонтальный свиток 7"/>
          <p:cNvSpPr/>
          <p:nvPr/>
        </p:nvSpPr>
        <p:spPr>
          <a:xfrm>
            <a:off x="4067944" y="1052736"/>
            <a:ext cx="3744416" cy="936104"/>
          </a:xfrm>
          <a:prstGeom prst="horizontalScroll">
            <a:avLst/>
          </a:prstGeom>
          <a:solidFill>
            <a:srgbClr val="CCFFCC"/>
          </a:solidFill>
          <a:ln w="57150"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Ритмика</a:t>
            </a:r>
            <a:endParaRPr lang="ru-RU" sz="4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09725088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-main-pic" descr="Картинка 548 из 72081">
            <a:hlinkClick r:id="rId2" tgtFrame="_blank"/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Горизонтальный свиток 2"/>
          <p:cNvSpPr/>
          <p:nvPr/>
        </p:nvSpPr>
        <p:spPr>
          <a:xfrm>
            <a:off x="971600" y="332656"/>
            <a:ext cx="7200800" cy="1152128"/>
          </a:xfrm>
          <a:prstGeom prst="horizontalScroll">
            <a:avLst/>
          </a:prstGeom>
          <a:solidFill>
            <a:srgbClr val="FFCCFF"/>
          </a:solidFill>
          <a:ln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Корригирующая гимнастика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83568" y="4509120"/>
            <a:ext cx="3262064" cy="1944215"/>
          </a:xfrm>
          <a:prstGeom prst="roundRect">
            <a:avLst/>
          </a:prstGeom>
          <a:solidFill>
            <a:srgbClr val="FFCCFF"/>
          </a:solidFill>
          <a:ln w="57150" cap="flat" cmpd="sng" algn="ctr">
            <a:solidFill>
              <a:srgbClr val="D6009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1" u="none" strike="noStrike" kern="0" cap="none" spc="0" normalizeH="0" baseline="0" noProof="0" dirty="0" smtClean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Основная  </a:t>
            </a:r>
            <a:r>
              <a:rPr kumimoji="0" lang="ru-RU" sz="1600" b="1" i="1" u="none" strike="noStrike" kern="0" cap="none" spc="0" normalizeH="0" baseline="0" noProof="0" dirty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kumimoji="0" lang="ru-RU" sz="1600" b="1" i="1" u="none" strike="noStrike" kern="0" cap="none" spc="0" normalizeH="0" baseline="0" noProof="0" dirty="0" smtClean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 </a:t>
            </a:r>
            <a:r>
              <a:rPr kumimoji="0" lang="ru-RU" sz="1600" b="1" i="1" u="none" strike="noStrike" kern="0" cap="none" spc="0" normalizeH="0" baseline="0" noProof="0" dirty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формирование правильной осанки и профилактика плоскостопия.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1" u="none" strike="noStrike" kern="0" cap="none" spc="0" normalizeH="0" baseline="0" noProof="0" dirty="0" smtClean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Общая </a:t>
            </a:r>
            <a:r>
              <a:rPr kumimoji="0" lang="ru-RU" sz="1600" b="1" i="1" u="none" strike="noStrike" kern="0" cap="none" spc="0" normalizeH="0" baseline="0" noProof="0" dirty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цель - укрепление здоровья детей и совершенствование их физического развития. </a:t>
            </a:r>
          </a:p>
        </p:txBody>
      </p:sp>
      <p:pic>
        <p:nvPicPr>
          <p:cNvPr id="2050" name="Picture 2" descr="G:\123\кАТЕ\DSC_0047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425" t="14776" r="17224"/>
          <a:stretch/>
        </p:blipFill>
        <p:spPr bwMode="auto">
          <a:xfrm>
            <a:off x="4427984" y="2492896"/>
            <a:ext cx="4320480" cy="30231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DSC_0250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39552" y="1700808"/>
            <a:ext cx="3577746" cy="2376264"/>
          </a:xfrm>
          <a:prstGeom prst="roundRect">
            <a:avLst/>
          </a:prstGeom>
          <a:ln w="57150">
            <a:solidFill>
              <a:srgbClr val="FF33CC"/>
            </a:solidFill>
          </a:ln>
        </p:spPr>
      </p:pic>
    </p:spTree>
    <p:extLst>
      <p:ext uri="{BB962C8B-B14F-4D97-AF65-F5344CB8AC3E}">
        <p14:creationId xmlns="" xmlns:p14="http://schemas.microsoft.com/office/powerpoint/2010/main" val="2609986740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-main-pic" descr="Картинка 321 из 71774">
            <a:hlinkClick r:id="rId2" tgtFrame="_blank"/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Горизонтальный свиток 11"/>
          <p:cNvSpPr/>
          <p:nvPr/>
        </p:nvSpPr>
        <p:spPr>
          <a:xfrm>
            <a:off x="395536" y="5085184"/>
            <a:ext cx="4248472" cy="1080120"/>
          </a:xfrm>
          <a:prstGeom prst="horizontalScroll">
            <a:avLst/>
          </a:prstGeom>
          <a:solidFill>
            <a:srgbClr val="FFCCFF"/>
          </a:solidFill>
          <a:ln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Подвижные  и спортивные игры</a:t>
            </a:r>
            <a:endParaRPr lang="ru-RU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DSCN0371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4860032" y="3789040"/>
            <a:ext cx="3996319" cy="2661136"/>
          </a:xfrm>
          <a:prstGeom prst="roundRect">
            <a:avLst/>
          </a:prstGeom>
          <a:ln w="57150">
            <a:solidFill>
              <a:srgbClr val="FF0066"/>
            </a:solidFill>
          </a:ln>
        </p:spPr>
      </p:pic>
      <p:pic>
        <p:nvPicPr>
          <p:cNvPr id="9" name="Рисунок 8" descr="detia-862.gif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444208" y="1340768"/>
            <a:ext cx="1252071" cy="1628800"/>
          </a:xfrm>
          <a:prstGeom prst="rect">
            <a:avLst/>
          </a:prstGeom>
        </p:spPr>
      </p:pic>
      <p:sp>
        <p:nvSpPr>
          <p:cNvPr id="10" name="Горизонтальный свиток 9"/>
          <p:cNvSpPr/>
          <p:nvPr/>
        </p:nvSpPr>
        <p:spPr>
          <a:xfrm>
            <a:off x="467544" y="188640"/>
            <a:ext cx="5256584" cy="864096"/>
          </a:xfrm>
          <a:prstGeom prst="horizontalScroll">
            <a:avLst/>
          </a:prstGeom>
          <a:solidFill>
            <a:srgbClr val="FFCCFF"/>
          </a:solidFill>
          <a:ln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Динамическая пауза</a:t>
            </a:r>
            <a:endParaRPr lang="ru-RU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IMG_2464.jpg"/>
          <p:cNvPicPr>
            <a:picLocks noChangeAspect="1"/>
          </p:cNvPicPr>
          <p:nvPr/>
        </p:nvPicPr>
        <p:blipFill>
          <a:blip r:embed="rId6" cstate="email"/>
          <a:srcRect l="2811" t="18965"/>
          <a:stretch>
            <a:fillRect/>
          </a:stretch>
        </p:blipFill>
        <p:spPr>
          <a:xfrm>
            <a:off x="683568" y="1196752"/>
            <a:ext cx="4260584" cy="2664296"/>
          </a:xfrm>
          <a:prstGeom prst="round2DiagRect">
            <a:avLst/>
          </a:prstGeom>
          <a:ln w="76200">
            <a:solidFill>
              <a:srgbClr val="D60093"/>
            </a:solidFill>
          </a:ln>
        </p:spPr>
      </p:pic>
    </p:spTree>
    <p:extLst>
      <p:ext uri="{BB962C8B-B14F-4D97-AF65-F5344CB8AC3E}">
        <p14:creationId xmlns="" xmlns:p14="http://schemas.microsoft.com/office/powerpoint/2010/main" val="266895198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а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" y="1"/>
            <a:ext cx="9143999" cy="6857999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1403648" y="620688"/>
            <a:ext cx="6552728" cy="864096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203848" y="620688"/>
            <a:ext cx="2952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Релаксация</a:t>
            </a:r>
            <a:endParaRPr lang="ru-RU" sz="4000" b="1" dirty="0">
              <a:solidFill>
                <a:srgbClr val="CC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IMG_140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427984" y="2348880"/>
            <a:ext cx="4258759" cy="3312368"/>
          </a:xfrm>
          <a:prstGeom prst="round2DiagRect">
            <a:avLst/>
          </a:prstGeom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539552" y="2780928"/>
            <a:ext cx="36004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spc="-110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Будто мы лежим на травке…                                         На зелёной </a:t>
            </a:r>
            <a:r>
              <a:rPr lang="ru-RU" sz="2000" spc="-110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i="0" u="none" strike="noStrike" cap="none" spc="-110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мягкой травке…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spc="-110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Греет солнышко сейчас,                                                        руки тёплые у нас.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spc="-110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Жарче солнышко пригрело                                                     – и ногам тепло, и телу.</a:t>
            </a:r>
            <a:endParaRPr kumimoji="0" lang="ru-RU" sz="2000" i="0" u="none" strike="noStrike" cap="none" spc="-110" normalizeH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spc="-110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Дышится легко, вольно, глубоко</a:t>
            </a:r>
            <a:r>
              <a:rPr kumimoji="0" lang="ru-RU" sz="2000" i="0" u="none" strike="noStrike" cap="none" spc="-110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1805</TotalTime>
  <Words>402</Words>
  <Application>Microsoft Office PowerPoint</Application>
  <PresentationFormat>Экран (4:3)</PresentationFormat>
  <Paragraphs>86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ЛЕРА</dc:creator>
  <cp:lastModifiedBy>Elena</cp:lastModifiedBy>
  <cp:revision>112</cp:revision>
  <dcterms:created xsi:type="dcterms:W3CDTF">2012-03-19T19:05:15Z</dcterms:created>
  <dcterms:modified xsi:type="dcterms:W3CDTF">2015-01-24T12:41:39Z</dcterms:modified>
</cp:coreProperties>
</file>