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62" r:id="rId2"/>
    <p:sldId id="290" r:id="rId3"/>
    <p:sldId id="292" r:id="rId4"/>
    <p:sldId id="299" r:id="rId5"/>
    <p:sldId id="340" r:id="rId6"/>
    <p:sldId id="300" r:id="rId7"/>
    <p:sldId id="323" r:id="rId8"/>
    <p:sldId id="327" r:id="rId9"/>
    <p:sldId id="326" r:id="rId10"/>
    <p:sldId id="324" r:id="rId11"/>
    <p:sldId id="330" r:id="rId12"/>
    <p:sldId id="332" r:id="rId13"/>
    <p:sldId id="331" r:id="rId14"/>
    <p:sldId id="301" r:id="rId15"/>
    <p:sldId id="302" r:id="rId16"/>
    <p:sldId id="333" r:id="rId17"/>
    <p:sldId id="334" r:id="rId18"/>
    <p:sldId id="328" r:id="rId19"/>
    <p:sldId id="335" r:id="rId20"/>
    <p:sldId id="336" r:id="rId21"/>
    <p:sldId id="337" r:id="rId22"/>
    <p:sldId id="303" r:id="rId23"/>
    <p:sldId id="322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7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35BCB-7DFE-402F-8A24-82F8EB62C9A5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9C60A-D648-4DE7-A94C-654F91538E3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14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gif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014\954566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42671">
            <a:off x="954403" y="1289900"/>
            <a:ext cx="1694180" cy="1290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712947">
            <a:off x="4415617" y="1043734"/>
            <a:ext cx="4312306" cy="84531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-1495"/>
              </a:avLst>
            </a:prstTxWarp>
          </a:bodyPr>
          <a:lstStyle/>
          <a:p>
            <a:pPr algn="ctr" rtl="0"/>
            <a:r>
              <a:rPr lang="ru-RU" sz="3600" kern="10" spc="72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07763" dir="8100000" algn="ctr" rotWithShape="0">
                    <a:srgbClr val="000099">
                      <a:alpha val="50000"/>
                    </a:srgbClr>
                  </a:outerShdw>
                </a:effectLst>
                <a:latin typeface="Impact"/>
              </a:rPr>
              <a:t>ЧЕБУРАШКА</a:t>
            </a:r>
            <a:endParaRPr lang="ru-RU" sz="3600" kern="10" spc="72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07763" dir="8100000" algn="ctr" rotWithShape="0">
                  <a:srgbClr val="000099">
                    <a:alpha val="50000"/>
                  </a:srgbClr>
                </a:outerShdw>
              </a:effectLst>
              <a:latin typeface="Impac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429000"/>
            <a:ext cx="6534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/>
              <a:t>Выполнила: старший воспитатель</a:t>
            </a:r>
          </a:p>
          <a:p>
            <a:pPr algn="r"/>
            <a:r>
              <a:rPr lang="ru-RU" sz="1600" dirty="0" err="1" smtClean="0"/>
              <a:t>Луговская</a:t>
            </a:r>
            <a:r>
              <a:rPr lang="ru-RU" sz="1600" dirty="0" smtClean="0"/>
              <a:t> О.М. </a:t>
            </a:r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r>
              <a:rPr lang="ru-RU" sz="1600" dirty="0" smtClean="0"/>
              <a:t>Детский сад №43 общеразвивающего вида с приоритетным осуществлением деятельности по художественно-эстетическому развитию детей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1400" dirty="0" err="1"/>
              <a:t>п</a:t>
            </a:r>
            <a:r>
              <a:rPr lang="ru-RU" sz="1400" dirty="0" err="1" smtClean="0"/>
              <a:t>.Айхал</a:t>
            </a:r>
            <a:endParaRPr lang="ru-RU" sz="1400" dirty="0" smtClean="0"/>
          </a:p>
          <a:p>
            <a:pPr algn="ctr"/>
            <a:r>
              <a:rPr lang="ru-RU" sz="1400" dirty="0" smtClean="0"/>
              <a:t>2014г.</a:t>
            </a:r>
            <a:endParaRPr lang="ru-RU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 advTm="5000">
        <p:pull/>
      </p:transition>
    </mc:Choice>
    <mc:Fallback xmlns="">
      <p:transition advTm="500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201082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solidFill>
                  <a:schemeClr val="tx1"/>
                </a:solidFill>
                <a:effectLst/>
              </a:rPr>
              <a:t>3) установление правил поведения и взаимодействия в разных ситуациях: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создание условий для позитивных, доброжелательных отношений между детьми, в том числе принадлежащими к разным национально-культурным, религиозным общностям и социальным слоям, а также имеющими различные (в том числе ограниченные) возможности здоровья;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развитие коммуникативных способностей детей, позволяющих разрешать конфликтные ситуации со сверстниками;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развитие умения детей работать в группе сверстников;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установление правил поведения в помещении, на прогулке, во время образовательной деятельности, осуществляемой в режимных моментах (встречи и прощания, гигиенические процедуры, прием пищи, дневной сон), непосредственной образовательной деятельности и пр., предъявление их в конструктивной (без обвинений и угроз) и понятной детям форме;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80835240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201082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solidFill>
                  <a:schemeClr val="tx1"/>
                </a:solidFill>
                <a:effectLst/>
              </a:rPr>
              <a:t>4) построение вариативного развивающего образования, ориентированного на уровень развития каждого ребенка, через: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создание условий для овладения культурными средствами деятельности;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организацию видов деятельности, способствующих развитию мышления, речи, общения, воображения и детского творчества, личностного, физического и художественно-эстетического развития детей;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поддержку спонтанной игры детей, ее обогащение, обеспечение игрового времени и пространства;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оценку индивидуального развития детей;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5) взаимодействие с родителями (законными представителями) по вопросам образования ребенка, непосредственное вовлечение их в образовательную деятельность, в том числе посредством создания образовательных проектов совместно с семьей на основе выявления потребностей и поддержки образовательных инициатив семьи.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79990041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408994"/>
          </a:xfrm>
        </p:spPr>
        <p:txBody>
          <a:bodyPr>
            <a:noAutofit/>
          </a:bodyPr>
          <a:lstStyle/>
          <a:p>
            <a:pPr algn="l"/>
            <a:r>
              <a:rPr lang="ru-RU" sz="3200" i="1" dirty="0">
                <a:solidFill>
                  <a:srgbClr val="7030A0"/>
                </a:solidFill>
                <a:effectLst/>
              </a:rPr>
              <a:t>Самообразование </a:t>
            </a:r>
            <a:r>
              <a:rPr lang="ru-RU" sz="2000" dirty="0">
                <a:solidFill>
                  <a:schemeClr val="tx1"/>
                </a:solidFill>
                <a:effectLst/>
              </a:rPr>
              <a:t>помогает адаптироваться к меняющейся социальной и политической среде и вписаться в контекст происходящего. Система непрерывного повышения квалификации педагогов ДОО предполагает разные формы: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обучение на курсах (1 раз в три года);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самообразование;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участие в методической работе города, района, детского сада.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 </a:t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79990041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22804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effectLst/>
              </a:rPr>
              <a:t> </a:t>
            </a:r>
            <a:r>
              <a:rPr lang="ru-RU" sz="2200" dirty="0">
                <a:solidFill>
                  <a:schemeClr val="tx1"/>
                </a:solidFill>
                <a:effectLst/>
              </a:rPr>
              <a:t>Самообразование педагога многогранно и многопланово. Основными направлениями могут быть:</a:t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>• ознакомление с новыми нормативными документами по вопросам дошкольного образования;</a:t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>• ознакомление с новыми достижениями в педагогике, психологии и других смежных науках;</a:t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>• изучение научно-методической литературы, новых образовательных технологий, лучшего педагогического опыта.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990041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452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481002"/>
          </a:xfrm>
        </p:spPr>
        <p:txBody>
          <a:bodyPr>
            <a:noAutofit/>
          </a:bodyPr>
          <a:lstStyle/>
          <a:p>
            <a:pPr algn="ctr"/>
            <a:r>
              <a:rPr lang="ru-RU" sz="4800" dirty="0">
                <a:solidFill>
                  <a:srgbClr val="7030A0"/>
                </a:solidFill>
                <a:latin typeface="Monotype Corsiva" pitchFamily="66" charset="0"/>
              </a:rPr>
              <a:t>Сущность  занятия  как занимательного  дела. Различные  подходы  к организации занимательного  дела  по ФГОС  ДО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97994381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20108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>
                <a:solidFill>
                  <a:schemeClr val="tx1"/>
                </a:solidFill>
                <a:effectLst/>
              </a:rPr>
              <a:t>Непосредственно образовательная деятельность реализуется через организацию различных видов детской деятельности или их интеграцию с использованием разнообразных форм и методов работы, выбор которых осуществляется педагогами самостоятельно в зависимости от контингента детей, уровня освоения общеобразовательной программы дошкольного образования и решения конкретных образовательных задач. Согласно теории Л.С. Выготского и его последователей, процессы воспитания и обучения не сами по себе непосредственно развивают ребенка, а лишь тогда, когда они имеют </a:t>
            </a:r>
            <a:r>
              <a:rPr lang="ru-RU" sz="2200" dirty="0" err="1">
                <a:solidFill>
                  <a:schemeClr val="tx1"/>
                </a:solidFill>
                <a:effectLst/>
              </a:rPr>
              <a:t>деятельностные</a:t>
            </a:r>
            <a:r>
              <a:rPr lang="ru-RU" sz="2200" dirty="0">
                <a:solidFill>
                  <a:schemeClr val="tx1"/>
                </a:solidFill>
                <a:effectLst/>
              </a:rPr>
              <a:t> формы и обладают соответствующим содержанием.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195146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ublic\Pictures\Sample Pictures\954566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128586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Ранний возраст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467544" y="1341438"/>
            <a:ext cx="8676456" cy="513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Corbel" pitchFamily="34" charset="0"/>
              </a:rPr>
              <a:t>(1год – 3 года) </a:t>
            </a:r>
          </a:p>
          <a:p>
            <a:pPr algn="ctr"/>
            <a:endParaRPr lang="ru-RU" sz="3200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 предметная деятельность и игры с составными динамическими игрушками; 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экспериментирование с материалами и веществами (песок, вода, тесто и др.),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 общение со взрослым и совместные игры со сверстниками под руководством взрослого, 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самообслуживание и действия с бытовыми предметами-орудиями (ложка, совок, лопатка и пр.),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 восприятие смысла музыки, сказок, стихов.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 рассматривание картинок, 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двигательная активность;</a:t>
            </a:r>
          </a:p>
        </p:txBody>
      </p:sp>
      <p:pic>
        <p:nvPicPr>
          <p:cNvPr id="17411" name="Picture 1" descr="C:\Windows.old\Users\Public\натахин бук\Documents\для детсада\детсад\2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5157788"/>
            <a:ext cx="1008062" cy="145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8921043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Pictures\Sample Pictures\954566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3889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Дети дошкольного возраста </a:t>
            </a:r>
            <a:endParaRPr lang="ru-RU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467544" y="1196975"/>
            <a:ext cx="8425631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ru-RU" sz="2400" dirty="0">
                <a:cs typeface="Times New Roman" pitchFamily="18" charset="0"/>
              </a:rPr>
              <a:t>(3 года – 8 лет)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 ряд видов деятельности, таких как игровая, включая сюжетно-ролевую игру, игру с правилами и другие виды игры,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коммуникативная (общение и взаимодействие со взрослыми и сверстниками),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познавательно-исследовательская (исследования объектов окружающего мира и экспериментирования с ними),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а также восприятие художественной литературы и фольклора,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самообслуживание и элементарный бытовой труд (в помещении и на улице),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конструирование из разного материала, включая конструкторы, модули, бумагу, природный и иной материал, изобразительная (рисование, лепка, аппликация),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музыкальная (восприятие и понимание смысла музыкальных произведений, пение,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 музыкально-ритмические движения, игры на детских музыкальных инструментах)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 dirty="0">
                <a:cs typeface="Times New Roman" pitchFamily="18" charset="0"/>
              </a:rPr>
              <a:t>двигательная (овладение основными движениями) формы активности ребенка.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869960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48100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>
                <a:solidFill>
                  <a:schemeClr val="tx1"/>
                </a:solidFill>
                <a:effectLst/>
              </a:rPr>
              <a:t>В обстановке, ориентированной на ребенка, дети</a:t>
            </a:r>
            <a:r>
              <a:rPr lang="ru-RU" sz="2700" dirty="0">
                <a:solidFill>
                  <a:schemeClr val="tx1"/>
                </a:solidFill>
                <a:effectLst/>
              </a:rPr>
              <a:t>:</a:t>
            </a:r>
            <a:br>
              <a:rPr lang="ru-RU" sz="2700" dirty="0">
                <a:solidFill>
                  <a:schemeClr val="tx1"/>
                </a:solidFill>
                <a:effectLst/>
              </a:rPr>
            </a:br>
            <a:r>
              <a:rPr lang="ru-RU" sz="2700" dirty="0">
                <a:solidFill>
                  <a:schemeClr val="tx1"/>
                </a:solidFill>
                <a:effectLst/>
              </a:rPr>
              <a:t>• делают выбор;</a:t>
            </a:r>
            <a:br>
              <a:rPr lang="ru-RU" sz="2700" dirty="0">
                <a:solidFill>
                  <a:schemeClr val="tx1"/>
                </a:solidFill>
                <a:effectLst/>
              </a:rPr>
            </a:br>
            <a:r>
              <a:rPr lang="ru-RU" sz="2700" dirty="0">
                <a:solidFill>
                  <a:schemeClr val="tx1"/>
                </a:solidFill>
                <a:effectLst/>
              </a:rPr>
              <a:t>• активно играют;</a:t>
            </a:r>
            <a:br>
              <a:rPr lang="ru-RU" sz="2700" dirty="0">
                <a:solidFill>
                  <a:schemeClr val="tx1"/>
                </a:solidFill>
                <a:effectLst/>
              </a:rPr>
            </a:br>
            <a:r>
              <a:rPr lang="ru-RU" sz="2700" dirty="0">
                <a:solidFill>
                  <a:schemeClr val="tx1"/>
                </a:solidFill>
                <a:effectLst/>
              </a:rPr>
              <a:t>• используют материалы, которым можно найти более чем одно применение</a:t>
            </a:r>
            <a:br>
              <a:rPr lang="ru-RU" sz="2700" dirty="0">
                <a:solidFill>
                  <a:schemeClr val="tx1"/>
                </a:solidFill>
                <a:effectLst/>
              </a:rPr>
            </a:br>
            <a:r>
              <a:rPr lang="ru-RU" sz="2700" dirty="0">
                <a:solidFill>
                  <a:schemeClr val="tx1"/>
                </a:solidFill>
                <a:effectLst/>
              </a:rPr>
              <a:t>;• работают все вместе и заботятся друг о друге</a:t>
            </a:r>
            <a:r>
              <a:rPr lang="ru-RU" sz="2700" dirty="0" smtClean="0">
                <a:solidFill>
                  <a:schemeClr val="tx1"/>
                </a:solidFill>
                <a:effectLst/>
              </a:rPr>
              <a:t>;</a:t>
            </a:r>
            <a:br>
              <a:rPr lang="ru-RU" sz="2700" dirty="0" smtClean="0">
                <a:solidFill>
                  <a:schemeClr val="tx1"/>
                </a:solidFill>
                <a:effectLst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</a:rPr>
              <a:t>• </a:t>
            </a:r>
            <a:r>
              <a:rPr lang="ru-RU" sz="2700" dirty="0">
                <a:solidFill>
                  <a:schemeClr val="tx1"/>
                </a:solidFill>
                <a:effectLst/>
              </a:rPr>
              <a:t>отвечают за свои поступки.</a:t>
            </a: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835240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273090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>
                <a:solidFill>
                  <a:srgbClr val="7030A0"/>
                </a:solidFill>
                <a:effectLst/>
              </a:rPr>
              <a:t>Как продемонстрировать детям свое уважение</a:t>
            </a:r>
            <a:r>
              <a:rPr lang="ru-RU" sz="2200" dirty="0" smtClean="0">
                <a:solidFill>
                  <a:srgbClr val="7030A0"/>
                </a:solidFill>
                <a:effectLst/>
              </a:rPr>
              <a:t>?</a:t>
            </a:r>
            <a:br>
              <a:rPr lang="ru-RU" sz="2200" dirty="0" smtClean="0">
                <a:solidFill>
                  <a:srgbClr val="7030A0"/>
                </a:solidFill>
                <a:effectLst/>
              </a:rPr>
            </a:br>
            <a:r>
              <a:rPr lang="ru-RU" sz="2200" dirty="0">
                <a:solidFill>
                  <a:srgbClr val="7030A0"/>
                </a:solidFill>
                <a:effectLst/>
              </a:rPr>
              <a:t/>
            </a:r>
            <a:br>
              <a:rPr lang="ru-RU" sz="2200" dirty="0">
                <a:solidFill>
                  <a:srgbClr val="7030A0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Всегда называйте детей по имени.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Говорите индивидуально с каждым ребенком так часто, как это только возможно.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При разговоре находитесь на одном уровне с ребенком: опускайтесь на корточки или садитесь на низкий стул.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Слушайте, что говорит вам ребенок, и отвечайте ему.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Если вы пообещали детям, что вы что-то сделаете для них позднее, не забудьте сделать это.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Выражайте искреннее восхищение результатами работы детей.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Дайте детям возможность рассказывать другим о своей работе и своих интересах.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Используйте идеи и предложения детей и 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благодарите</a:t>
            </a:r>
            <a:br>
              <a:rPr lang="ru-RU" sz="2000" dirty="0" smtClean="0">
                <a:solidFill>
                  <a:schemeClr val="tx1"/>
                </a:solidFill>
                <a:effectLst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</a:rPr>
              <a:t>их </a:t>
            </a:r>
            <a:r>
              <a:rPr lang="ru-RU" sz="2000" dirty="0">
                <a:solidFill>
                  <a:schemeClr val="tx1"/>
                </a:solidFill>
                <a:effectLst/>
              </a:rPr>
              <a:t>за помощь</a:t>
            </a: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771447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75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124744"/>
            <a:ext cx="7772400" cy="3096344"/>
          </a:xfrm>
        </p:spPr>
        <p:txBody>
          <a:bodyPr>
            <a:noAutofit/>
          </a:bodyPr>
          <a:lstStyle/>
          <a:p>
            <a:pPr algn="ctr"/>
            <a:r>
              <a:rPr lang="ru-RU" sz="5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ПЕДАГОГИЧЕСКИЙ </a:t>
            </a:r>
            <a:r>
              <a:rPr lang="ru-RU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СОВЕТ</a:t>
            </a:r>
            <a:br>
              <a:rPr lang="ru-RU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</a:br>
            <a:r>
              <a:rPr lang="ru-RU" sz="5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5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315264" cy="2394568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ru-RU" sz="4000" b="1" dirty="0" smtClean="0">
              <a:ln/>
              <a:solidFill>
                <a:schemeClr val="accent3"/>
              </a:solidFill>
              <a:latin typeface="Monotype Corsiva" pitchFamily="66" charset="0"/>
            </a:endParaRPr>
          </a:p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  <a:latin typeface="Monotype Corsiva" pitchFamily="66" charset="0"/>
              </a:rPr>
              <a:t>Формирование  профессиональной компетенции </a:t>
            </a:r>
          </a:p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  <a:latin typeface="Monotype Corsiva" pitchFamily="66" charset="0"/>
              </a:rPr>
              <a:t>воспитателя ДОО</a:t>
            </a:r>
            <a:endParaRPr lang="ru-RU" sz="44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947056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0001" y="3763306"/>
            <a:ext cx="7772400" cy="2474006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i="1" dirty="0">
                <a:solidFill>
                  <a:srgbClr val="7030A0"/>
                </a:solidFill>
                <a:effectLst/>
              </a:rPr>
              <a:t>Этапы непосредственно образовательной деятельности </a:t>
            </a:r>
            <a:br>
              <a:rPr lang="ru-RU" sz="3100" i="1" dirty="0">
                <a:solidFill>
                  <a:srgbClr val="7030A0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>Характеристика действий </a:t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i="1" dirty="0" smtClean="0">
                <a:solidFill>
                  <a:srgbClr val="FF0000"/>
                </a:solidFill>
                <a:effectLst/>
              </a:rPr>
              <a:t>1</a:t>
            </a:r>
            <a:r>
              <a:rPr lang="ru-RU" sz="2200" i="1" dirty="0">
                <a:solidFill>
                  <a:srgbClr val="FF0000"/>
                </a:solidFill>
                <a:effectLst/>
              </a:rPr>
              <a:t>. Начальный этап деятельности </a:t>
            </a:r>
            <a:br>
              <a:rPr lang="ru-RU" sz="2200" i="1" dirty="0">
                <a:solidFill>
                  <a:srgbClr val="FF0000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>Воспитатель приглашает к деятельности – необязательной, непринужденной: 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«</a:t>
            </a:r>
            <a:r>
              <a:rPr lang="ru-RU" sz="2200" dirty="0">
                <a:solidFill>
                  <a:schemeClr val="tx1"/>
                </a:solidFill>
                <a:effectLst/>
              </a:rPr>
              <a:t>Давайте сегодня…, 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Кто </a:t>
            </a:r>
            <a:r>
              <a:rPr lang="ru-RU" sz="2200" dirty="0">
                <a:solidFill>
                  <a:schemeClr val="tx1"/>
                </a:solidFill>
                <a:effectLst/>
              </a:rPr>
              <a:t>хочет, устраивайтесь по удобнее…» 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(</a:t>
            </a:r>
            <a:r>
              <a:rPr lang="ru-RU" sz="2200" dirty="0">
                <a:solidFill>
                  <a:schemeClr val="tx1"/>
                </a:solidFill>
                <a:effectLst/>
              </a:rPr>
              <a:t>или: «Я буду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>…</a:t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Кто </a:t>
            </a:r>
            <a:r>
              <a:rPr lang="ru-RU" sz="2200" dirty="0">
                <a:solidFill>
                  <a:schemeClr val="tx1"/>
                </a:solidFill>
                <a:effectLst/>
              </a:rPr>
              <a:t>хочет, присоединяйтесь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>…».</a:t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Наметив </a:t>
            </a:r>
            <a:r>
              <a:rPr lang="ru-RU" sz="2200" dirty="0">
                <a:solidFill>
                  <a:schemeClr val="tx1"/>
                </a:solidFill>
                <a:effectLst/>
              </a:rPr>
              <a:t>задачу для совместного выполнения, воспитатель, как равноправный </a:t>
            </a:r>
            <a:r>
              <a:rPr lang="ru-RU" sz="2200" dirty="0" err="1" smtClean="0">
                <a:solidFill>
                  <a:schemeClr val="tx1"/>
                </a:solidFill>
                <a:effectLst/>
              </a:rPr>
              <a:t>участник,предлагает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200" dirty="0">
                <a:solidFill>
                  <a:schemeClr val="tx1"/>
                </a:solidFill>
                <a:effectLst/>
              </a:rPr>
              <a:t>возможные способы ее реализации.</a:t>
            </a: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771447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4680520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>
                <a:solidFill>
                  <a:srgbClr val="FF0000"/>
                </a:solidFill>
                <a:effectLst/>
              </a:rPr>
              <a:t>2. В ходе процесса деятельности</a:t>
            </a:r>
            <a:r>
              <a:rPr lang="ru-RU" sz="2200" dirty="0">
                <a:solidFill>
                  <a:schemeClr val="tx1"/>
                </a:solidFill>
                <a:effectLst/>
              </a:rPr>
              <a:t> </a:t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>Воспитатель исподволь задает развивающее содержание (новые знания, способы деятельности и пр.); предлагает свою идею или свой результат для детской критики; проявляет заинтересованность в результате детей; включается во взаимную оценку и интерпретацию действий участников; усиливает интерес ребенка к работе сверстника, поощряет содержательное обращение, провоцирует взаимные оценки, обсуждение возникающих проблем. 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rgbClr val="FF0000"/>
                </a:solidFill>
                <a:effectLst/>
              </a:rPr>
              <a:t>3. Заключительный этап деятельности</a:t>
            </a:r>
            <a:r>
              <a:rPr lang="ru-RU" sz="2200" dirty="0">
                <a:solidFill>
                  <a:schemeClr val="tx1"/>
                </a:solidFill>
                <a:effectLst/>
              </a:rPr>
              <a:t> </a:t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>Каждый ребенок работает в своем темпе и решает сам, закончил он или нет исследование, работу. «Открытый конец» деятельности</a:t>
            </a:r>
            <a:r>
              <a:rPr lang="ru-RU" dirty="0">
                <a:effectLst/>
              </a:rPr>
              <a:t> 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960749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8" y="5755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772400" cy="4104456"/>
          </a:xfrm>
        </p:spPr>
        <p:txBody>
          <a:bodyPr>
            <a:noAutofit/>
          </a:bodyPr>
          <a:lstStyle/>
          <a:p>
            <a:pPr algn="ctr"/>
            <a:r>
              <a:rPr lang="ru-RU" sz="4800" dirty="0">
                <a:solidFill>
                  <a:srgbClr val="7030A0"/>
                </a:solidFill>
                <a:latin typeface="Monotype Corsiva" pitchFamily="66" charset="0"/>
              </a:rPr>
              <a:t>Формирование  профессиональной  компетенции  у  педагогов  психологической  готовности  к  работе  в  новых  условиях  ФГОС  ДО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20921700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1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76672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Оценка результативности профессиональной деятельности педагогов проводится по следующим показателям: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Чёткость в организации профессиональной деятельности.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Многообразие применения методов и приёмов работы с детьми.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Динамика педагогического сопровождения индивидуального развития ребёнка в течение года.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Эмоционально благоприятный микроклимат в группе.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Информационная обеспеченность каждого направления работы.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Популярность среди воспитанников, родителей, коллег.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Широта охвата проблем, решаемых за счёт социальных связей с государственными и общественными структурами.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Педагогическая целесообразность методического обеспечения.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Наличие публикаций, обобщение и представление опыта на городском, федеральном и международном уровне.</a:t>
            </a:r>
          </a:p>
        </p:txBody>
      </p:sp>
    </p:spTree>
    <p:extLst>
      <p:ext uri="{BB962C8B-B14F-4D97-AF65-F5344CB8AC3E}">
        <p14:creationId xmlns:p14="http://schemas.microsoft.com/office/powerpoint/2010/main" val="4097182658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" y="-171400"/>
            <a:ext cx="9144000" cy="70294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1929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Анкета </a:t>
            </a:r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№1 для педагога</a:t>
            </a:r>
            <a:b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«Готовность к введению ФГОС»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4800" dirty="0"/>
              <a:t> </a:t>
            </a:r>
            <a:r>
              <a:rPr lang="ru-RU" sz="4800" dirty="0" smtClean="0"/>
              <a:t> </a:t>
            </a:r>
            <a:r>
              <a:rPr lang="ru-RU" sz="2000" dirty="0">
                <a:solidFill>
                  <a:schemeClr val="tx1"/>
                </a:solidFill>
              </a:rPr>
              <a:t>Уважаемые педагоги! Просим вас принять участие в анкетировании по вопросам введения и реализации федерального государственного образовательного стандарта дошкольного образования (далее – ФГОС). Выберите один из предложенных вариантов ответа на вопрос или запишите свой ответ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17956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417106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>
                <a:solidFill>
                  <a:schemeClr val="tx1"/>
                </a:solidFill>
              </a:rPr>
              <a:t>1. Считаете ли вы, что введение ФГОС положительно скажется </a:t>
            </a:r>
            <a:r>
              <a:rPr lang="ru-RU" sz="1600" dirty="0" smtClean="0">
                <a:solidFill>
                  <a:schemeClr val="tx1"/>
                </a:solidFill>
              </a:rPr>
              <a:t>на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развитии  </a:t>
            </a:r>
            <a:r>
              <a:rPr lang="ru-RU" sz="1600" dirty="0">
                <a:solidFill>
                  <a:schemeClr val="tx1"/>
                </a:solidFill>
              </a:rPr>
              <a:t>воспитанников?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 а</a:t>
            </a:r>
            <a:r>
              <a:rPr lang="ru-RU" sz="1600" dirty="0">
                <a:solidFill>
                  <a:schemeClr val="tx1"/>
                </a:solidFill>
              </a:rPr>
              <a:t>) да;                  б) нет;                  в) затрудняюсь ответить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2. Считаете ли вы, что введение ФГОС положительно скажется </a:t>
            </a:r>
            <a:r>
              <a:rPr lang="ru-RU" sz="1600" dirty="0" smtClean="0">
                <a:solidFill>
                  <a:schemeClr val="tx1"/>
                </a:solidFill>
              </a:rPr>
              <a:t>на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материально-технических</a:t>
            </a:r>
            <a:r>
              <a:rPr lang="ru-RU" sz="1600" dirty="0">
                <a:solidFill>
                  <a:schemeClr val="tx1"/>
                </a:solidFill>
              </a:rPr>
              <a:t>, финансовых и иных условиях </a:t>
            </a:r>
            <a:r>
              <a:rPr lang="ru-RU" sz="1600" dirty="0" smtClean="0">
                <a:solidFill>
                  <a:schemeClr val="tx1"/>
                </a:solidFill>
              </a:rPr>
              <a:t>реализации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образовательных </a:t>
            </a:r>
            <a:r>
              <a:rPr lang="ru-RU" sz="1600" dirty="0">
                <a:solidFill>
                  <a:schemeClr val="tx1"/>
                </a:solidFill>
              </a:rPr>
              <a:t>программ в образовательном учреждении?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 </a:t>
            </a:r>
            <a:r>
              <a:rPr lang="ru-RU" sz="1600" b="0" dirty="0" smtClean="0">
                <a:solidFill>
                  <a:schemeClr val="tx1"/>
                </a:solidFill>
              </a:rPr>
              <a:t>а</a:t>
            </a:r>
            <a:r>
              <a:rPr lang="ru-RU" sz="1600" b="0" dirty="0">
                <a:solidFill>
                  <a:schemeClr val="tx1"/>
                </a:solidFill>
              </a:rPr>
              <a:t>) да;                  б) нет;                  в) затрудняюсь ответить.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3. Как вы считаете, какие положительные изменения произойдут </a:t>
            </a:r>
            <a:r>
              <a:rPr lang="ru-RU" sz="1600" dirty="0" smtClean="0">
                <a:solidFill>
                  <a:schemeClr val="tx1"/>
                </a:solidFill>
              </a:rPr>
              <a:t>в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образовательных </a:t>
            </a:r>
            <a:r>
              <a:rPr lang="ru-RU" sz="1600" dirty="0">
                <a:solidFill>
                  <a:schemeClr val="tx1"/>
                </a:solidFill>
              </a:rPr>
              <a:t>учреждениях с введением ФГОС?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>
                <a:solidFill>
                  <a:schemeClr val="tx1"/>
                </a:solidFill>
              </a:rPr>
              <a:t>4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>
                <a:solidFill>
                  <a:schemeClr val="tx1"/>
                </a:solidFill>
              </a:rPr>
              <a:t>Сформулируйте основные отличия ФГОС  от  ФГТ 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5. Как бы вы определили роль участников образовательных отношений </a:t>
            </a:r>
            <a:r>
              <a:rPr lang="ru-RU" sz="1600" dirty="0" smtClean="0">
                <a:solidFill>
                  <a:schemeClr val="tx1"/>
                </a:solidFill>
              </a:rPr>
              <a:t>с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введением  </a:t>
            </a:r>
            <a:r>
              <a:rPr lang="ru-RU" sz="1600" dirty="0">
                <a:solidFill>
                  <a:schemeClr val="tx1"/>
                </a:solidFill>
              </a:rPr>
              <a:t>ФГОС: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   роль педагога: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   роль родителей: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   роль детей: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6. По вашему мнению, в чем состоит готовность педагогов к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   введению ФГОС?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7.</a:t>
            </a:r>
            <a:r>
              <a:rPr lang="ru-RU" sz="1400" dirty="0"/>
              <a:t> </a:t>
            </a:r>
            <a:r>
              <a:rPr lang="ru-RU" sz="1600" dirty="0">
                <a:solidFill>
                  <a:schemeClr val="tx1"/>
                </a:solidFill>
              </a:rPr>
              <a:t>На ваш взгляд, готовы ли вы к введению ФГОС?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   </a:t>
            </a:r>
            <a:r>
              <a:rPr lang="ru-RU" sz="1600" b="0" dirty="0">
                <a:solidFill>
                  <a:schemeClr val="tx1"/>
                </a:solidFill>
              </a:rPr>
              <a:t>а) да;                  б) нет;                  в) затрудняюсь ответить.</a:t>
            </a:r>
            <a:r>
              <a:rPr lang="ru-RU" sz="1400" b="0" dirty="0"/>
              <a:t/>
            </a:r>
            <a:br>
              <a:rPr lang="ru-RU" sz="1400" b="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311078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417106"/>
          </a:xfrm>
        </p:spPr>
        <p:txBody>
          <a:bodyPr>
            <a:noAutofit/>
          </a:bodyPr>
          <a:lstStyle/>
          <a:p>
            <a:pPr algn="l"/>
            <a:r>
              <a:rPr lang="ru-RU" sz="1400" dirty="0">
                <a:solidFill>
                  <a:schemeClr val="tx1"/>
                </a:solidFill>
              </a:rPr>
              <a:t>8.  Испытываете ли Вы беспокойство, тревогу в связи с изменениями в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дошкольном образовании?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</a:t>
            </a:r>
            <a:r>
              <a:rPr lang="ru-RU" sz="1400" b="0" dirty="0">
                <a:solidFill>
                  <a:schemeClr val="tx1"/>
                </a:solidFill>
              </a:rPr>
              <a:t>а) да;                  б) нет;                  в) затрудняюсь ответить.</a:t>
            </a: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9. Есть у Вас интерес к инновациям в педагогической деятельности? 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</a:t>
            </a:r>
            <a:r>
              <a:rPr lang="ru-RU" sz="1400" b="0" dirty="0">
                <a:solidFill>
                  <a:schemeClr val="tx1"/>
                </a:solidFill>
              </a:rPr>
              <a:t>а) да;                  б) нет;                  в) частично</a:t>
            </a: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10. Чувствуете ли Вы себя готовыми к освоению новшеств? 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 </a:t>
            </a:r>
            <a:r>
              <a:rPr lang="ru-RU" sz="1400" b="0" dirty="0">
                <a:solidFill>
                  <a:schemeClr val="tx1"/>
                </a:solidFill>
              </a:rPr>
              <a:t>а) да;                  б) нет;                  в) частично</a:t>
            </a: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11. Существуют ли в ДОУ условия для развития инновационной 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деятельности? 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</a:t>
            </a:r>
            <a:r>
              <a:rPr lang="ru-RU" sz="1400" b="0" dirty="0">
                <a:solidFill>
                  <a:schemeClr val="tx1"/>
                </a:solidFill>
              </a:rPr>
              <a:t>а) да;                  б) нет;                  в) частично</a:t>
            </a: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12. Отметьте три главные, по Вашему мнению, внутренние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противоречия, которые возникают при создании или применении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нового: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</a:t>
            </a:r>
            <a:r>
              <a:rPr lang="ru-RU" sz="1400" b="0" dirty="0">
                <a:solidFill>
                  <a:schemeClr val="tx1"/>
                </a:solidFill>
              </a:rPr>
              <a:t>а) новые идеи практически трудно реализовать;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     б) неизбежны ошибки, неудачи, а это неприятно;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     в) по некоторым причинам сложно доводить начатое дело до конца;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     г) не хватает терпения, сил, времени довести новое до совершенства;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     д) нет уверенности, что новое принесет пользу;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     е) неизбежны потери времени для работы по-новому: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     ж) нет компенсации за инновационную деятельность;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     з) часто овладевают сомнения: а смогу ли я применить новое?</a:t>
            </a:r>
            <a:br>
              <a:rPr lang="ru-RU" sz="1400" b="0" dirty="0">
                <a:solidFill>
                  <a:schemeClr val="tx1"/>
                </a:solidFill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80566944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133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336986"/>
          </a:xfrm>
        </p:spPr>
        <p:txBody>
          <a:bodyPr>
            <a:noAutofit/>
          </a:bodyPr>
          <a:lstStyle/>
          <a:p>
            <a:pPr algn="l"/>
            <a:r>
              <a:rPr lang="ru-RU" sz="1400" dirty="0">
                <a:solidFill>
                  <a:schemeClr val="tx1"/>
                </a:solidFill>
              </a:rPr>
              <a:t>13. Удовлетворяет ли Вас помощь и поддержка со стороны: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1) руководства ДОУ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а) да;                  б) нет;                  в) частично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2) методической службы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а) да;                  б) нет;                  в; частично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14. Какие педагогические затруднения, связанные с введением ФГОС,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вы испытываете?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15. Какую помощь по преодолению педагогических затруднений вы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хотели бы получить?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16. На ваш взгляд, готово ли наше образовательное учреждение к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введению ФГОС?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      а) да;                  б) нет;                  в) затрудняюсь ответить.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4258255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5209194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>
                <a:solidFill>
                  <a:schemeClr val="tx1"/>
                </a:solidFill>
              </a:rPr>
              <a:t>АНКЕТА  №2  ДЛЯ  ПЕДАГОГОВ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1</a:t>
            </a:r>
            <a:r>
              <a:rPr lang="ru-RU" sz="1800" dirty="0">
                <a:solidFill>
                  <a:schemeClr val="tx1"/>
                </a:solidFill>
              </a:rPr>
              <a:t>. Расшифруйте аббревиатуру ФГОС ДО: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2. Дайте определение понятию «стандарт»: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3. Расшифруйте аббревиатуру ООП ДО: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4. Расшифруйте аббревиатуру РППС: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5. Укажите лишний компонент в структуре </a:t>
            </a:r>
            <a:r>
              <a:rPr lang="ru-RU" sz="1800" dirty="0" smtClean="0">
                <a:solidFill>
                  <a:schemeClr val="tx1"/>
                </a:solidFill>
              </a:rPr>
              <a:t>Приказа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Министерства образования </a:t>
            </a:r>
            <a:r>
              <a:rPr lang="ru-RU" sz="1800" dirty="0">
                <a:solidFill>
                  <a:schemeClr val="tx1"/>
                </a:solidFill>
              </a:rPr>
              <a:t>и науки РФ от 17 октября 2013 г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№</a:t>
            </a:r>
            <a:r>
              <a:rPr lang="ru-RU" sz="1800" dirty="0">
                <a:solidFill>
                  <a:schemeClr val="tx1"/>
                </a:solidFill>
              </a:rPr>
              <a:t>1155 «</a:t>
            </a:r>
            <a:r>
              <a:rPr lang="ru-RU" sz="1800" dirty="0" smtClean="0">
                <a:solidFill>
                  <a:schemeClr val="tx1"/>
                </a:solidFill>
              </a:rPr>
              <a:t>Об утверждении </a:t>
            </a:r>
            <a:r>
              <a:rPr lang="ru-RU" sz="1800" dirty="0">
                <a:solidFill>
                  <a:schemeClr val="tx1"/>
                </a:solidFill>
              </a:rPr>
              <a:t>ФГОС ДО»: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</a:t>
            </a:r>
            <a:r>
              <a:rPr lang="ru-RU" sz="1800" b="0" dirty="0">
                <a:solidFill>
                  <a:schemeClr val="tx1"/>
                </a:solidFill>
              </a:rPr>
              <a:t>а)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b="0" dirty="0">
                <a:solidFill>
                  <a:schemeClr val="tx1"/>
                </a:solidFill>
              </a:rPr>
              <a:t>общие положения</a:t>
            </a: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    б) требования к структуре ООП ДО</a:t>
            </a: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rgbClr val="FF0000"/>
                </a:solidFill>
              </a:rPr>
              <a:t>    в) нормативная база ФГОС ДО</a:t>
            </a:r>
            <a:br>
              <a:rPr lang="ru-RU" sz="1800" b="0" dirty="0">
                <a:solidFill>
                  <a:srgbClr val="FF0000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    г) требования к условиям реализации ООП ДО</a:t>
            </a: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    д) требования к результатам освоения ООП ДО</a:t>
            </a: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/>
            </a: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6. Какую цель не преследует стандарт?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    </a:t>
            </a:r>
            <a:r>
              <a:rPr lang="ru-RU" sz="1800" b="0" dirty="0">
                <a:solidFill>
                  <a:schemeClr val="tx1"/>
                </a:solidFill>
              </a:rPr>
              <a:t>а) повышение социального статуса дошкольного образования;</a:t>
            </a: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    б) обеспечение государством равенства возможностей для каждого</a:t>
            </a: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        ребенка в получении качественного дошкольного образования;</a:t>
            </a: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    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74464470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273090"/>
          </a:xfrm>
        </p:spPr>
        <p:txBody>
          <a:bodyPr>
            <a:noAutofit/>
          </a:bodyPr>
          <a:lstStyle/>
          <a:p>
            <a:pPr algn="l"/>
            <a:r>
              <a:rPr lang="ru-RU" sz="1600" b="0" dirty="0">
                <a:solidFill>
                  <a:schemeClr val="tx1"/>
                </a:solidFill>
                <a:effectLst/>
              </a:rPr>
              <a:t>в) обеспечение государственных гарантий уровня и качества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образования на основе единства обязательных требований к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условиям реализации основных образовательных программ, их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структуре и результатам их освоения;</a:t>
            </a:r>
            <a:r>
              <a:rPr lang="ru-RU" sz="1600" b="0" dirty="0">
                <a:solidFill>
                  <a:schemeClr val="tx1"/>
                </a:solidFill>
              </a:rPr>
              <a:t/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г) решение вопросов, связанных с регулированием трудовых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отношений, обеспечением эффективной системы управления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персоналом образовательных учреждений и организацией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независимо от их организационно-правовых форм и форм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собственности;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д) сохранение единства образовательного пространства РФ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относительно уровня дошкольного образования.</a:t>
            </a:r>
            <a:r>
              <a:rPr lang="ru-RU" sz="1600" dirty="0">
                <a:solidFill>
                  <a:schemeClr val="tx1"/>
                </a:solidFill>
                <a:effectLst/>
              </a:rPr>
              <a:t/>
            </a:r>
            <a:br>
              <a:rPr lang="ru-RU" sz="160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/>
            </a:r>
            <a:br>
              <a:rPr lang="ru-RU" sz="160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7. Основная образовательная программа </a:t>
            </a:r>
            <a:r>
              <a:rPr lang="ru-RU" sz="1600" dirty="0" smtClean="0">
                <a:solidFill>
                  <a:schemeClr val="tx1"/>
                </a:solidFill>
                <a:effectLst/>
              </a:rPr>
              <a:t>дошкольного</a:t>
            </a:r>
            <a:br>
              <a:rPr lang="ru-RU" sz="1600" dirty="0" smtClean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effectLst/>
              </a:rPr>
              <a:t>   образования – </a:t>
            </a:r>
            <a:r>
              <a:rPr lang="ru-RU" sz="1600" dirty="0">
                <a:solidFill>
                  <a:schemeClr val="tx1"/>
                </a:solidFill>
                <a:effectLst/>
              </a:rPr>
              <a:t>это:</a:t>
            </a:r>
            <a:br>
              <a:rPr lang="ru-RU" sz="160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   </a:t>
            </a:r>
            <a:r>
              <a:rPr lang="ru-RU" sz="1600" b="0" dirty="0">
                <a:solidFill>
                  <a:srgbClr val="FF0000"/>
                </a:solidFill>
                <a:effectLst/>
              </a:rPr>
              <a:t>а) программа психолого-педагогической поддержки позитивной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  социализации и индивидуализации развития детей дошкольного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  возраста; определяет комплекс основных характеристик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  дошкольного образования (объем, содержание и планируемые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  результаты в виде целевых ориентиров дошкольного 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  образования, организационно-педагогические условия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  образовательного процесса;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9448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475" y="6581"/>
            <a:ext cx="925252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21848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800" dirty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4800" dirty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7030A0"/>
                </a:solidFill>
                <a:latin typeface="Monotype Corsiva" pitchFamily="66" charset="0"/>
              </a:rPr>
              <a:t>ПЛАН   </a:t>
            </a:r>
            <a:r>
              <a:rPr lang="ru-RU" sz="4800" dirty="0">
                <a:solidFill>
                  <a:srgbClr val="7030A0"/>
                </a:solidFill>
                <a:latin typeface="Monotype Corsiva" pitchFamily="66" charset="0"/>
              </a:rPr>
              <a:t>ПЕДАГОГИЧЕСКОГО  </a:t>
            </a:r>
            <a:r>
              <a:rPr lang="ru-RU" sz="4800" dirty="0" smtClean="0">
                <a:solidFill>
                  <a:srgbClr val="7030A0"/>
                </a:solidFill>
                <a:latin typeface="Monotype Corsiva" pitchFamily="66" charset="0"/>
              </a:rPr>
              <a:t>СОВЕТА</a:t>
            </a:r>
            <a:br>
              <a:rPr lang="ru-RU" sz="4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800" dirty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4800" dirty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4800" dirty="0">
                <a:latin typeface="Monotype Corsiva" pitchFamily="66" charset="0"/>
              </a:rPr>
              <a:t/>
            </a:r>
            <a:br>
              <a:rPr lang="ru-RU" sz="4800" dirty="0"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171248" cy="2592288"/>
          </a:xfrm>
        </p:spPr>
        <p:txBody>
          <a:bodyPr>
            <a:normAutofit fontScale="25000" lnSpcReduction="20000"/>
          </a:bodyPr>
          <a:lstStyle/>
          <a:p>
            <a:pPr marL="493776" indent="-457200" algn="l"/>
            <a:endParaRPr lang="ru-RU" sz="6400" b="1" dirty="0" smtClean="0"/>
          </a:p>
          <a:p>
            <a:pPr marL="493776" indent="-457200" algn="l"/>
            <a:endParaRPr lang="ru-RU" sz="6400" b="1" dirty="0"/>
          </a:p>
          <a:p>
            <a:pPr marL="493776" indent="-457200" algn="l"/>
            <a:r>
              <a:rPr lang="ru-RU" sz="6400" b="1" dirty="0" smtClean="0"/>
              <a:t>1. Обсуждение  </a:t>
            </a:r>
            <a:r>
              <a:rPr lang="ru-RU" sz="6400" b="1" dirty="0"/>
              <a:t>вопроса  «Организация  </a:t>
            </a:r>
            <a:r>
              <a:rPr lang="ru-RU" sz="6400" b="1" dirty="0" err="1"/>
              <a:t>воспитательно</a:t>
            </a:r>
            <a:r>
              <a:rPr lang="ru-RU" sz="6400" b="1" dirty="0"/>
              <a:t>-</a:t>
            </a:r>
          </a:p>
          <a:p>
            <a:pPr marL="493776" indent="-457200" algn="l"/>
            <a:r>
              <a:rPr lang="ru-RU" sz="6400" b="1" dirty="0"/>
              <a:t>    образовательного  процесса  в  соответствии  с  ФГОС   ДО»</a:t>
            </a:r>
          </a:p>
          <a:p>
            <a:pPr marL="493776" indent="-457200" algn="l"/>
            <a:r>
              <a:rPr lang="ru-RU" sz="6400" b="1" dirty="0"/>
              <a:t>  </a:t>
            </a:r>
          </a:p>
          <a:p>
            <a:pPr marL="493776" indent="-457200" algn="l"/>
            <a:r>
              <a:rPr lang="ru-RU" sz="6400" b="1" dirty="0"/>
              <a:t>2. «Сущность  занятия  как  занимательного  дела. Различные</a:t>
            </a:r>
          </a:p>
          <a:p>
            <a:pPr marL="493776" indent="-457200" algn="l"/>
            <a:r>
              <a:rPr lang="ru-RU" sz="6400" b="1" dirty="0"/>
              <a:t>    подходы  к  организации  занимательного  дела  по  ФГОС </a:t>
            </a:r>
          </a:p>
          <a:p>
            <a:pPr marL="493776" indent="-457200" algn="l"/>
            <a:r>
              <a:rPr lang="ru-RU" sz="6400" b="1" dirty="0"/>
              <a:t>    ДО»</a:t>
            </a:r>
          </a:p>
          <a:p>
            <a:pPr marL="493776" indent="-457200" algn="l"/>
            <a:endParaRPr lang="ru-RU" sz="6400" b="1" dirty="0"/>
          </a:p>
          <a:p>
            <a:pPr marL="493776" indent="-457200" algn="l"/>
            <a:r>
              <a:rPr lang="ru-RU" sz="6400" b="1" dirty="0"/>
              <a:t>3. Анализ  анкетирования  по  теме «Формирование</a:t>
            </a:r>
          </a:p>
          <a:p>
            <a:pPr marL="493776" indent="-457200" algn="l"/>
            <a:r>
              <a:rPr lang="ru-RU" sz="6400" b="1" dirty="0"/>
              <a:t>    профессиональной  компетенции  у  педагогов</a:t>
            </a:r>
          </a:p>
          <a:p>
            <a:pPr marL="493776" indent="-457200" algn="l"/>
            <a:r>
              <a:rPr lang="ru-RU" sz="6400" b="1" dirty="0"/>
              <a:t>    психологической  готовности  к  работе  в  новых  условиях</a:t>
            </a:r>
          </a:p>
          <a:p>
            <a:pPr marL="493776" indent="-457200" algn="l"/>
            <a:r>
              <a:rPr lang="ru-RU" sz="6400" b="1" dirty="0"/>
              <a:t>    ФГОС  ДО»</a:t>
            </a:r>
          </a:p>
          <a:p>
            <a:pPr marL="493776" indent="-457200" algn="l"/>
            <a:endParaRPr lang="ru-RU" sz="6400" b="1" dirty="0"/>
          </a:p>
          <a:p>
            <a:pPr marL="493776" indent="-457200" algn="l"/>
            <a:r>
              <a:rPr lang="ru-RU" sz="6400" b="1" dirty="0"/>
              <a:t>4. Разработка  проекта  решений  педагогического  совета.</a:t>
            </a:r>
          </a:p>
        </p:txBody>
      </p:sp>
    </p:spTree>
    <p:extLst>
      <p:ext uri="{BB962C8B-B14F-4D97-AF65-F5344CB8AC3E}">
        <p14:creationId xmlns:p14="http://schemas.microsoft.com/office/powerpoint/2010/main" val="18071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10000">
        <p:pull/>
      </p:transition>
    </mc:Choice>
    <mc:Fallback xmlns="">
      <p:transition advTm="1000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273090"/>
          </a:xfrm>
        </p:spPr>
        <p:txBody>
          <a:bodyPr>
            <a:noAutofit/>
          </a:bodyPr>
          <a:lstStyle/>
          <a:p>
            <a:pPr algn="l"/>
            <a:r>
              <a:rPr lang="ru-RU" sz="1600" b="0" dirty="0">
                <a:solidFill>
                  <a:schemeClr val="tx1"/>
                </a:solidFill>
                <a:effectLst/>
              </a:rPr>
              <a:t>б) система мероприятий по организации познавательно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исследовательской деятельности дошкольников, включающая цель,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задачи, методы, формы организации и результат данной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деятельности;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в) структурное описание педагогического опыта (мастер-классы,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открытые мероприятия, тексты выступлений на научно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практических конференциях, публикации).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/>
            </a:r>
            <a:br>
              <a:rPr lang="ru-RU" sz="160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8.  Укажите требования Стандарта, обязательные при</a:t>
            </a:r>
            <a:br>
              <a:rPr lang="ru-RU" sz="160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     реализации ООП ДО:</a:t>
            </a:r>
            <a:br>
              <a:rPr lang="ru-RU" sz="160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     </a:t>
            </a:r>
            <a:r>
              <a:rPr lang="ru-RU" sz="1600" b="0" dirty="0">
                <a:solidFill>
                  <a:schemeClr val="tx1"/>
                </a:solidFill>
                <a:effectLst/>
              </a:rPr>
              <a:t>а) к внешнему виду, грамотному и техническому оформлению ООП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     ДО;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 </a:t>
            </a:r>
            <a:r>
              <a:rPr lang="ru-RU" sz="1600" b="0" dirty="0">
                <a:solidFill>
                  <a:srgbClr val="FF0000"/>
                </a:solidFill>
                <a:effectLst/>
              </a:rPr>
              <a:t>б) к структуре ООП ДО и ее объему;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в) к условиям реализации ООП ДО;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г) к результатам освоения Программы.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/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9. Укажите соотношение обязательной части Программы </a:t>
            </a:r>
            <a:r>
              <a:rPr lang="ru-RU" sz="1600" dirty="0" smtClean="0">
                <a:solidFill>
                  <a:schemeClr val="tx1"/>
                </a:solidFill>
                <a:effectLst/>
              </a:rPr>
              <a:t>и</a:t>
            </a:r>
            <a:br>
              <a:rPr lang="ru-RU" sz="1600" dirty="0" smtClean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effectLst/>
              </a:rPr>
              <a:t>   части</a:t>
            </a:r>
            <a:r>
              <a:rPr lang="ru-RU" sz="1600" dirty="0">
                <a:solidFill>
                  <a:schemeClr val="tx1"/>
                </a:solidFill>
                <a:effectLst/>
              </a:rPr>
              <a:t>, формируемой участниками </a:t>
            </a:r>
            <a:r>
              <a:rPr lang="ru-RU" sz="1600" dirty="0" smtClean="0">
                <a:solidFill>
                  <a:schemeClr val="tx1"/>
                </a:solidFill>
                <a:effectLst/>
              </a:rPr>
              <a:t>образовательных</a:t>
            </a:r>
            <a:br>
              <a:rPr lang="ru-RU" sz="1600" dirty="0" smtClean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effectLst/>
              </a:rPr>
              <a:t>   отношений</a:t>
            </a:r>
            <a:r>
              <a:rPr lang="ru-RU" sz="1600" dirty="0">
                <a:solidFill>
                  <a:schemeClr val="tx1"/>
                </a:solidFill>
                <a:effectLst/>
              </a:rPr>
              <a:t>:</a:t>
            </a:r>
            <a:br>
              <a:rPr lang="ru-RU" sz="1600" dirty="0">
                <a:solidFill>
                  <a:schemeClr val="tx1"/>
                </a:solidFill>
                <a:effectLst/>
              </a:rPr>
            </a:br>
            <a:r>
              <a:rPr lang="ru-RU" sz="1600" dirty="0">
                <a:solidFill>
                  <a:schemeClr val="tx1"/>
                </a:solidFill>
                <a:effectLst/>
              </a:rPr>
              <a:t>     </a:t>
            </a:r>
            <a:r>
              <a:rPr lang="ru-RU" sz="1600" b="0" dirty="0">
                <a:solidFill>
                  <a:schemeClr val="tx1"/>
                </a:solidFill>
                <a:effectLst/>
              </a:rPr>
              <a:t>а) 80% и 20% соответственно;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rgbClr val="FF0000"/>
                </a:solidFill>
                <a:effectLst/>
              </a:rPr>
              <a:t>     б) 60% и 40% соответственно;</a:t>
            </a:r>
            <a:br>
              <a:rPr lang="ru-RU" sz="1600" b="0" dirty="0">
                <a:solidFill>
                  <a:srgbClr val="FF0000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     в) 50% и 50% соответственно.</a:t>
            </a:r>
            <a:r>
              <a:rPr lang="ru-RU" sz="1600" dirty="0">
                <a:solidFill>
                  <a:schemeClr val="tx1"/>
                </a:solidFill>
                <a:effectLst/>
              </a:rPr>
              <a:t/>
            </a:r>
            <a:br>
              <a:rPr lang="ru-RU" sz="1600" dirty="0">
                <a:solidFill>
                  <a:schemeClr val="tx1"/>
                </a:solidFill>
                <a:effectLst/>
              </a:rPr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70878770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057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10. Укажите лишние компоненты требований к условиям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реализации Программы: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</a:t>
            </a:r>
            <a:r>
              <a:rPr lang="ru-RU" sz="1600" b="0" dirty="0" smtClean="0">
                <a:solidFill>
                  <a:schemeClr val="tx1"/>
                </a:solidFill>
              </a:rPr>
              <a:t>а) психолого-педагогические условия;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б) кадровые условия;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</a:t>
            </a:r>
            <a:r>
              <a:rPr lang="ru-RU" sz="1600" b="0" dirty="0" smtClean="0">
                <a:solidFill>
                  <a:srgbClr val="FF0000"/>
                </a:solidFill>
              </a:rPr>
              <a:t>в) результаты освоения ООП ДО;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г) материально-технические условия;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д) финансовые условия;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е) развивающая предметно-пространственная среда.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/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11. Из каких образовательных областей состоит содержание ООП ДО?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</a:t>
            </a:r>
            <a:r>
              <a:rPr lang="ru-RU" sz="1600" b="0" dirty="0" smtClean="0">
                <a:solidFill>
                  <a:srgbClr val="FF0000"/>
                </a:solidFill>
              </a:rPr>
              <a:t>а) социально-коммуникативное развитие;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 smtClean="0">
                <a:solidFill>
                  <a:srgbClr val="FF0000"/>
                </a:solidFill>
              </a:rPr>
              <a:t>      б) познавательное развитие;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в) речевое развитие;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г) художественно-эстетическое развитие;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д) физическое развитие;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е) музыкальное развитие;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ж) безопасность.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/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12. Оценка индивидуального развития детей при реализации ООП ДО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может производиться в форме: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</a:t>
            </a:r>
            <a:r>
              <a:rPr lang="ru-RU" sz="1600" b="0" dirty="0" smtClean="0">
                <a:solidFill>
                  <a:srgbClr val="FF0000"/>
                </a:solidFill>
              </a:rPr>
              <a:t>а) педагогической диагностики;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б) ранней коррекционной помощи детям с ОВЗ;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</a:t>
            </a:r>
            <a:r>
              <a:rPr lang="ru-RU" sz="1600" b="0" dirty="0" smtClean="0">
                <a:solidFill>
                  <a:srgbClr val="FF0000"/>
                </a:solidFill>
              </a:rPr>
              <a:t>в) психологической диагностики;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г) комплексного обследования медицинских специалистов.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194726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273090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13. Укажите правильный ответ: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</a:t>
            </a:r>
            <a:r>
              <a:rPr lang="ru-RU" sz="1600" b="0" dirty="0" smtClean="0">
                <a:solidFill>
                  <a:srgbClr val="FF0000"/>
                </a:solidFill>
              </a:rPr>
              <a:t>а) РППС Организации (группы) должна быть насыщенной,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трансформируемой, полифункциональной, вариативной, доступной и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безопасной;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б) РППС должна обеспечивать возможность общения и совместной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деятельности детей и взрослых, двигательной активности детей, а также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возможности для уединения;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в) РППС обеспечивает максимальную реализацию образовательного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пространства Организации, Группы;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г) РППС полностью должна состоять из игрушек, отвечающих требованиям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экологической и санитарной безопасности.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/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14. Требования Стандарта к результатам освоения Программы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представлены в виде: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</a:t>
            </a:r>
            <a:r>
              <a:rPr lang="ru-RU" sz="1600" b="0" dirty="0" smtClean="0">
                <a:solidFill>
                  <a:srgbClr val="FF0000"/>
                </a:solidFill>
              </a:rPr>
              <a:t>а) целевых ориентиров;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б) интегративных качеств личности дошкольников;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     в) уровней освоения образовательной программы.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/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15. Целевые ориентиры – это: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</a:t>
            </a:r>
            <a:r>
              <a:rPr lang="ru-RU" sz="1600" b="0" dirty="0" smtClean="0">
                <a:solidFill>
                  <a:schemeClr val="tx1"/>
                </a:solidFill>
              </a:rPr>
              <a:t>а) основа объективной оценки соответствия установленным требованиям 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образовательной деятельности и подготовки детей;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</a:t>
            </a:r>
            <a:r>
              <a:rPr lang="ru-RU" sz="1600" b="0" dirty="0" smtClean="0">
                <a:solidFill>
                  <a:srgbClr val="FF0000"/>
                </a:solidFill>
              </a:rPr>
              <a:t>б) социально- нормативные возрастные характеристики возможных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 достижений ребенка на этапе завершения уровня ДО;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 в) показатель качества профессиональной деятельности педагогов ДО.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/>
            </a:r>
            <a:br>
              <a:rPr lang="ru-RU" sz="1600" b="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19338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16. Освоение основной образовательной программы: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</a:t>
            </a:r>
            <a:r>
              <a:rPr lang="ru-RU" sz="1600" b="0" dirty="0" smtClean="0">
                <a:solidFill>
                  <a:srgbClr val="FF0000"/>
                </a:solidFill>
              </a:rPr>
              <a:t>а) не сопровождается проведением промежуточных и итоговой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rgbClr val="FF0000"/>
                </a:solidFill>
              </a:rPr>
              <a:t> </a:t>
            </a:r>
            <a:r>
              <a:rPr lang="ru-RU" sz="1600" b="0" dirty="0" smtClean="0">
                <a:solidFill>
                  <a:srgbClr val="FF0000"/>
                </a:solidFill>
              </a:rPr>
              <a:t>    аттестаций воспитанников;</a:t>
            </a:r>
            <a:br>
              <a:rPr lang="ru-RU" sz="1600" b="0" dirty="0" smtClean="0">
                <a:solidFill>
                  <a:srgbClr val="FF0000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б) подлежит непосредственной оценке с последующим вручением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диплома выпускника установленного образца;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в) гарантирует развитие приоритетного направления деятельности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    Организации.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02032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6" y="0"/>
            <a:ext cx="925252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2832930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Ключ к  тесту: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1. Федеральный государственный образовательный стандарт дошкольного образования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2. Норма, эталон, образец.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3. Основная образовательная программа дошкольного образования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4. Развивающая предметно-пространственная среда.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5. в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6. г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7. а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8. б, в ,г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9. б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10. в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11. а, б, в, г, д 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12. а, в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13 а, б, в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14. а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15. б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16. а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21221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55301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Общее количество вопросов: 16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Количество верных ответов: ___ /____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Уровни выполнения тестового задания: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b="0" i="1" dirty="0" smtClean="0">
                <a:solidFill>
                  <a:schemeClr val="tx1"/>
                </a:solidFill>
              </a:rPr>
              <a:t>низкий</a:t>
            </a:r>
            <a:r>
              <a:rPr lang="ru-RU" sz="2000" b="0" dirty="0" smtClean="0">
                <a:solidFill>
                  <a:schemeClr val="tx1"/>
                </a:solidFill>
              </a:rPr>
              <a:t> – до 35% правильных ответов (слабое знание содержания материала)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i="1" dirty="0">
                <a:solidFill>
                  <a:schemeClr val="tx1"/>
                </a:solidFill>
              </a:rPr>
              <a:t>с</a:t>
            </a:r>
            <a:r>
              <a:rPr lang="ru-RU" sz="2000" b="0" i="1" dirty="0" smtClean="0">
                <a:solidFill>
                  <a:schemeClr val="tx1"/>
                </a:solidFill>
              </a:rPr>
              <a:t>редний </a:t>
            </a:r>
            <a:r>
              <a:rPr lang="ru-RU" sz="2000" b="0" dirty="0" smtClean="0">
                <a:solidFill>
                  <a:schemeClr val="tx1"/>
                </a:solidFill>
              </a:rPr>
              <a:t>– 36-70% правильных ответов (частичное владение содержанием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>
                <a:solidFill>
                  <a:schemeClr val="tx1"/>
                </a:solidFill>
              </a:rPr>
              <a:t> </a:t>
            </a:r>
            <a:r>
              <a:rPr lang="ru-RU" sz="2000" b="0" dirty="0" smtClean="0">
                <a:solidFill>
                  <a:schemeClr val="tx1"/>
                </a:solidFill>
              </a:rPr>
              <a:t>               материала);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i="1" dirty="0" smtClean="0">
                <a:solidFill>
                  <a:schemeClr val="tx1"/>
                </a:solidFill>
              </a:rPr>
              <a:t>высокий</a:t>
            </a:r>
            <a:r>
              <a:rPr lang="ru-RU" sz="2000" b="0" dirty="0" smtClean="0">
                <a:solidFill>
                  <a:schemeClr val="tx1"/>
                </a:solidFill>
              </a:rPr>
              <a:t> – 71-100% правильных ответов (уверенное владение содержанием</a:t>
            </a:r>
            <a:r>
              <a:rPr lang="ru-RU" sz="2000" b="0" dirty="0">
                <a:solidFill>
                  <a:schemeClr val="tx1"/>
                </a:solidFill>
              </a:rPr>
              <a:t> </a:t>
            </a:r>
            <a:r>
              <a:rPr lang="ru-RU" sz="2000" b="0" dirty="0" smtClean="0">
                <a:solidFill>
                  <a:schemeClr val="tx1"/>
                </a:solidFill>
              </a:rPr>
              <a:t>материала).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>
                <a:solidFill>
                  <a:schemeClr val="tx1"/>
                </a:solidFill>
              </a:rPr>
              <a:t/>
            </a:r>
            <a:br>
              <a:rPr lang="ru-RU" sz="2000" b="0" dirty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/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/>
            </a:r>
            <a:br>
              <a:rPr lang="ru-RU" sz="1600" b="0" dirty="0">
                <a:solidFill>
                  <a:schemeClr val="tx1"/>
                </a:solidFill>
              </a:rPr>
            </a:br>
            <a:endParaRPr lang="ru-RU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665729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35" y="-99392"/>
            <a:ext cx="9252520" cy="69127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481002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>
                <a:solidFill>
                  <a:srgbClr val="7030A0"/>
                </a:solidFill>
              </a:rPr>
              <a:t>РАЗРАБОТКА</a:t>
            </a:r>
            <a:br>
              <a:rPr lang="ru-RU" sz="3600" i="1" dirty="0">
                <a:solidFill>
                  <a:srgbClr val="7030A0"/>
                </a:solidFill>
              </a:rPr>
            </a:br>
            <a:r>
              <a:rPr lang="ru-RU" sz="3600" i="1" dirty="0">
                <a:solidFill>
                  <a:srgbClr val="7030A0"/>
                </a:solidFill>
              </a:rPr>
              <a:t/>
            </a:r>
            <a:br>
              <a:rPr lang="ru-RU" sz="3600" i="1" dirty="0">
                <a:solidFill>
                  <a:srgbClr val="7030A0"/>
                </a:solidFill>
              </a:rPr>
            </a:br>
            <a:r>
              <a:rPr lang="ru-RU" sz="3600" i="1" dirty="0">
                <a:solidFill>
                  <a:srgbClr val="7030A0"/>
                </a:solidFill>
              </a:rPr>
              <a:t>  ПРОЕКТА  РЕШЕНИЙ</a:t>
            </a:r>
            <a:br>
              <a:rPr lang="ru-RU" sz="3600" i="1" dirty="0">
                <a:solidFill>
                  <a:srgbClr val="7030A0"/>
                </a:solidFill>
              </a:rPr>
            </a:br>
            <a:r>
              <a:rPr lang="ru-RU" sz="3600" i="1" dirty="0">
                <a:solidFill>
                  <a:srgbClr val="7030A0"/>
                </a:solidFill>
              </a:rPr>
              <a:t/>
            </a:r>
            <a:br>
              <a:rPr lang="ru-RU" sz="3600" i="1" dirty="0">
                <a:solidFill>
                  <a:srgbClr val="7030A0"/>
                </a:solidFill>
              </a:rPr>
            </a:br>
            <a:r>
              <a:rPr lang="ru-RU" sz="3600" i="1" dirty="0">
                <a:solidFill>
                  <a:srgbClr val="7030A0"/>
                </a:solidFill>
              </a:rPr>
              <a:t> ПЕДАГОГИЧЕСКОГО</a:t>
            </a:r>
            <a:br>
              <a:rPr lang="ru-RU" sz="3600" i="1" dirty="0">
                <a:solidFill>
                  <a:srgbClr val="7030A0"/>
                </a:solidFill>
              </a:rPr>
            </a:br>
            <a:r>
              <a:rPr lang="ru-RU" sz="3600" i="1" dirty="0">
                <a:solidFill>
                  <a:srgbClr val="7030A0"/>
                </a:solidFill>
              </a:rPr>
              <a:t/>
            </a:r>
            <a:br>
              <a:rPr lang="ru-RU" sz="3600" i="1" dirty="0">
                <a:solidFill>
                  <a:srgbClr val="7030A0"/>
                </a:solidFill>
              </a:rPr>
            </a:br>
            <a:r>
              <a:rPr lang="ru-RU" sz="3600" i="1" dirty="0">
                <a:solidFill>
                  <a:srgbClr val="7030A0"/>
                </a:solidFill>
              </a:rPr>
              <a:t>  СОВЕТА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4383207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40" y="-27654"/>
            <a:ext cx="925252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2720" y="1556792"/>
            <a:ext cx="7772400" cy="3024336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solidFill>
                  <a:srgbClr val="7030A0"/>
                </a:solidFill>
                <a:latin typeface="Monotype Corsiva" pitchFamily="66" charset="0"/>
              </a:rPr>
              <a:t>Организация </a:t>
            </a:r>
            <a:r>
              <a:rPr lang="ru-RU" sz="5400" dirty="0" err="1">
                <a:solidFill>
                  <a:srgbClr val="7030A0"/>
                </a:solidFill>
                <a:latin typeface="Monotype Corsiva" pitchFamily="66" charset="0"/>
              </a:rPr>
              <a:t>воспитательно</a:t>
            </a:r>
            <a:r>
              <a:rPr lang="ru-RU" sz="5400" dirty="0">
                <a:solidFill>
                  <a:srgbClr val="7030A0"/>
                </a:solidFill>
                <a:latin typeface="Monotype Corsiva" pitchFamily="66" charset="0"/>
              </a:rPr>
              <a:t>- образовательного  процесса  в  соответствии  с  ФГОС  ДО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413660578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124744"/>
            <a:ext cx="77724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  <a:effectLst/>
              </a:rPr>
              <a:t>Программа </a:t>
            </a:r>
            <a:r>
              <a:rPr lang="ru-RU" sz="3200" dirty="0" smtClean="0">
                <a:solidFill>
                  <a:srgbClr val="7030A0"/>
                </a:solidFill>
                <a:effectLst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</a:rPr>
              <a:t>«</a:t>
            </a:r>
            <a:r>
              <a:rPr lang="ru-RU" sz="3200" dirty="0">
                <a:solidFill>
                  <a:srgbClr val="7030A0"/>
                </a:solidFill>
                <a:effectLst/>
              </a:rPr>
              <a:t>ОТ РОЖДЕНИЯ ДО ШКОЛЫ»</a:t>
            </a:r>
            <a:br>
              <a:rPr lang="ru-RU" sz="3200" dirty="0">
                <a:solidFill>
                  <a:srgbClr val="7030A0"/>
                </a:solidFill>
                <a:effectLst/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6696744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3589558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98505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effectLst/>
              </a:rPr>
              <a:t> </a:t>
            </a:r>
            <a:r>
              <a:rPr lang="ru-RU" sz="2700" dirty="0">
                <a:solidFill>
                  <a:schemeClr val="tx1"/>
                </a:solidFill>
                <a:effectLst/>
              </a:rPr>
              <a:t>В структуре методической компетентности ученые выделяют следующие компоненты: </a:t>
            </a:r>
            <a:r>
              <a:rPr lang="ru-RU" sz="27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700" dirty="0" smtClean="0">
                <a:solidFill>
                  <a:schemeClr val="tx1"/>
                </a:solidFill>
                <a:effectLst/>
              </a:rPr>
            </a:br>
            <a:r>
              <a:rPr lang="ru-RU" sz="2700" u="sng" dirty="0" smtClean="0">
                <a:solidFill>
                  <a:schemeClr val="tx1"/>
                </a:solidFill>
                <a:effectLst/>
              </a:rPr>
              <a:t>личностный</a:t>
            </a:r>
            <a:r>
              <a:rPr lang="ru-RU" sz="2700" u="sng" dirty="0">
                <a:solidFill>
                  <a:schemeClr val="tx1"/>
                </a:solidFill>
                <a:effectLst/>
              </a:rPr>
              <a:t>, </a:t>
            </a:r>
            <a:r>
              <a:rPr lang="ru-RU" sz="2700" u="sng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700" u="sng" dirty="0" smtClean="0">
                <a:solidFill>
                  <a:schemeClr val="tx1"/>
                </a:solidFill>
                <a:effectLst/>
              </a:rPr>
            </a:br>
            <a:r>
              <a:rPr lang="ru-RU" sz="2700" u="sng" dirty="0" err="1" smtClean="0">
                <a:solidFill>
                  <a:schemeClr val="tx1"/>
                </a:solidFill>
                <a:effectLst/>
              </a:rPr>
              <a:t>деятельностный</a:t>
            </a:r>
            <a:r>
              <a:rPr lang="ru-RU" sz="2700" u="sng" dirty="0">
                <a:solidFill>
                  <a:schemeClr val="tx1"/>
                </a:solidFill>
                <a:effectLst/>
              </a:rPr>
              <a:t>, познавательный(когнитивный</a:t>
            </a:r>
            <a:r>
              <a:rPr lang="ru-RU" sz="2700" dirty="0" smtClean="0">
                <a:solidFill>
                  <a:schemeClr val="tx1"/>
                </a:solidFill>
                <a:effectLst/>
              </a:rPr>
              <a:t>).</a:t>
            </a:r>
            <a:br>
              <a:rPr lang="ru-RU" sz="2700" dirty="0" smtClean="0">
                <a:solidFill>
                  <a:schemeClr val="tx1"/>
                </a:solidFill>
                <a:effectLst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700" dirty="0" smtClean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>   </a:t>
            </a:r>
            <a:r>
              <a:rPr lang="ru-RU" sz="3100" i="1" dirty="0">
                <a:solidFill>
                  <a:srgbClr val="7030A0"/>
                </a:solidFill>
                <a:effectLst/>
              </a:rPr>
              <a:t>Личностный компонент </a:t>
            </a:r>
            <a:r>
              <a:rPr lang="ru-RU" sz="2200" dirty="0">
                <a:solidFill>
                  <a:schemeClr val="tx1"/>
                </a:solidFill>
                <a:effectLst/>
              </a:rPr>
              <a:t>методической компетентности воспитателя дошкольной образовательной организации соотносится с умениями, связанными с психологической стороной личности педагога, и прежде всего с его коммуникативными умениями.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003133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84104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i="1" dirty="0" err="1">
                <a:solidFill>
                  <a:srgbClr val="7030A0"/>
                </a:solidFill>
                <a:effectLst/>
              </a:rPr>
              <a:t>Деятельностный</a:t>
            </a:r>
            <a:r>
              <a:rPr lang="ru-RU" sz="3600" i="1" dirty="0">
                <a:solidFill>
                  <a:srgbClr val="7030A0"/>
                </a:solidFill>
                <a:effectLst/>
              </a:rPr>
              <a:t> компонент </a:t>
            </a:r>
            <a:r>
              <a:rPr lang="ru-RU" sz="3100" dirty="0">
                <a:solidFill>
                  <a:schemeClr val="tx1"/>
                </a:solidFill>
                <a:effectLst/>
              </a:rPr>
              <a:t>включает в себя накопленные профессиональные знания и навыки, умение актуализировать их в нужный момент и использовать в процессе реализации своих профессиональных функций. Также он предполагает овладение воспитателем исследовательскими и творческими умениями.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835240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772400" cy="4176464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i="1" dirty="0">
                <a:solidFill>
                  <a:srgbClr val="7030A0"/>
                </a:solidFill>
                <a:effectLst/>
              </a:rPr>
              <a:t>Познавательный компонент </a:t>
            </a:r>
            <a:r>
              <a:rPr lang="ru-RU" sz="2000" dirty="0">
                <a:solidFill>
                  <a:schemeClr val="tx1"/>
                </a:solidFill>
                <a:effectLst/>
              </a:rPr>
              <a:t>основывается на умениях, составляющих теоретическую подготовку воспитателя: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</a:t>
            </a:r>
            <a:r>
              <a:rPr lang="ru-RU" sz="2000" i="1" dirty="0">
                <a:solidFill>
                  <a:schemeClr val="tx1"/>
                </a:solidFill>
                <a:effectLst/>
              </a:rPr>
              <a:t>аналитико-синтетические </a:t>
            </a:r>
            <a:r>
              <a:rPr lang="ru-RU" sz="2000" dirty="0">
                <a:solidFill>
                  <a:schemeClr val="tx1"/>
                </a:solidFill>
                <a:effectLst/>
              </a:rPr>
              <a:t>(умение анализировать программно-методические документы, выявлять методические проблемы и определять пути их решения, умение классифицировать,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систематизировать методические знания);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</a:t>
            </a:r>
            <a:r>
              <a:rPr lang="ru-RU" sz="2000" i="1" dirty="0">
                <a:solidFill>
                  <a:schemeClr val="tx1"/>
                </a:solidFill>
                <a:effectLst/>
              </a:rPr>
              <a:t>прогностические </a:t>
            </a:r>
            <a:r>
              <a:rPr lang="ru-RU" sz="2000" dirty="0">
                <a:solidFill>
                  <a:schemeClr val="tx1"/>
                </a:solidFill>
                <a:effectLst/>
              </a:rPr>
              <a:t>(умение прогнозировать эффективность выбранных средств, форм, методов и приемов, умение применять методические знания, умения, навыки в новых условиях);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• </a:t>
            </a:r>
            <a:r>
              <a:rPr lang="ru-RU" sz="2000" i="1" dirty="0">
                <a:solidFill>
                  <a:schemeClr val="tx1"/>
                </a:solidFill>
                <a:effectLst/>
              </a:rPr>
              <a:t>конструктивно-проектировочные </a:t>
            </a:r>
            <a:r>
              <a:rPr lang="ru-RU" sz="2000" dirty="0">
                <a:solidFill>
                  <a:schemeClr val="tx1"/>
                </a:solidFill>
                <a:effectLst/>
              </a:rPr>
              <a:t>(умение структурировать и выстраивать процесс обучения, отбирать содержание и формы проведения занятий, подбирать методики, методы и приемы, умение планировать методическую деятельность).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835240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561122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1800" dirty="0" smtClean="0">
                <a:solidFill>
                  <a:schemeClr val="tx1"/>
                </a:solidFill>
                <a:effectLst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</a:rPr>
              <a:t>Компетенции </a:t>
            </a:r>
            <a:r>
              <a:rPr lang="ru-RU" sz="1800" dirty="0">
                <a:solidFill>
                  <a:schemeClr val="tx1"/>
                </a:solidFill>
                <a:effectLst/>
              </a:rPr>
              <a:t>педагога дошкольного образования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   Воспитатели должны обладать основными компетенциями, необходимыми для работы с детьми дошкольного возраста.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 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Данные компетенции предполагают: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1) обеспечение эмоционального благополучия детей через: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непосредственное общение с каждым ребенком;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уважительное отношение к каждому ребенку, к его чувствам и потребностям;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2) поддержку индивидуальности и инициативы детей через: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создание условий для свободного выбора детьми деятельности и участников для совместной деятельности;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создание условий для принятия детьми решений, выражения своих чувств и мыслей;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• </a:t>
            </a:r>
            <a:r>
              <a:rPr lang="ru-RU" sz="1800" dirty="0" err="1">
                <a:solidFill>
                  <a:schemeClr val="tx1"/>
                </a:solidFill>
                <a:effectLst/>
              </a:rPr>
              <a:t>недирективную</a:t>
            </a:r>
            <a:r>
              <a:rPr lang="ru-RU" sz="1800" dirty="0">
                <a:solidFill>
                  <a:schemeClr val="tx1"/>
                </a:solidFill>
                <a:effectLst/>
              </a:rPr>
              <a:t> помощь детям, поддержку детской инициативы и самостоятельности в разных видах деятельности (игровой, исследовательской, проектной, познавательной и т.д.);</a:t>
            </a:r>
          </a:p>
        </p:txBody>
      </p:sp>
    </p:spTree>
    <p:extLst>
      <p:ext uri="{BB962C8B-B14F-4D97-AF65-F5344CB8AC3E}">
        <p14:creationId xmlns:p14="http://schemas.microsoft.com/office/powerpoint/2010/main" val="780835240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912</TotalTime>
  <Words>735</Words>
  <Application>Microsoft Office PowerPoint</Application>
  <PresentationFormat>Экран (4:3)</PresentationFormat>
  <Paragraphs>90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Аспект</vt:lpstr>
      <vt:lpstr>Презентация PowerPoint</vt:lpstr>
      <vt:lpstr>ПЕДАГОГИЧЕСКИЙ СОВЕТ  </vt:lpstr>
      <vt:lpstr>  ПЛАН   ПЕДАГОГИЧЕСКОГО  СОВЕТА   </vt:lpstr>
      <vt:lpstr>Организация воспитательно- образовательного  процесса  в  соответствии  с  ФГОС  ДО</vt:lpstr>
      <vt:lpstr>Программа  «ОТ РОЖДЕНИЯ ДО ШКОЛЫ» </vt:lpstr>
      <vt:lpstr> В структуре методической компетентности ученые выделяют следующие компоненты:  личностный,  деятельностный, познавательный(когнитивный).      Личностный компонент методической компетентности воспитателя дошкольной образовательной организации соотносится с умениями, связанными с психологической стороной личности педагога, и прежде всего с его коммуникативными умениями.</vt:lpstr>
      <vt:lpstr>Деятельностный компонент включает в себя накопленные профессиональные знания и навыки, умение актуализировать их в нужный момент и использовать в процессе реализации своих профессиональных функций. Также он предполагает овладение воспитателем исследовательскими и творческими умениями. </vt:lpstr>
      <vt:lpstr>Познавательный компонент основывается на умениях, составляющих теоретическую подготовку воспитателя: • аналитико-синтетические (умение анализировать программно-методические документы, выявлять методические проблемы и определять пути их решения, умение классифицировать, систематизировать методические знания); • прогностические (умение прогнозировать эффективность выбранных средств, форм, методов и приемов, умение применять методические знания, умения, навыки в новых условиях); • конструктивно-проектировочные (умение структурировать и выстраивать процесс обучения, отбирать содержание и формы проведения занятий, подбирать методики, методы и приемы, умение планировать методическую деятельность). </vt:lpstr>
      <vt:lpstr> Компетенции педагога дошкольного образования    Воспитатели должны обладать основными компетенциями, необходимыми для работы с детьми дошкольного возраста.   Данные компетенции предполагают: 1) обеспечение эмоционального благополучия детей через: • непосредственное общение с каждым ребенком; • уважительное отношение к каждому ребенку, к его чувствам и потребностям; 2) поддержку индивидуальности и инициативы детей через: • создание условий для свободного выбора детьми деятельности и участников для совместной деятельности; • создание условий для принятия детьми решений, выражения своих чувств и мыслей; • недирективную помощь детям, поддержку детской инициативы и самостоятельности в разных видах деятельности (игровой, исследовательской, проектной, познавательной и т.д.);</vt:lpstr>
      <vt:lpstr>3) установление правил поведения и взаимодействия в разных ситуациях: • создание условий для позитивных, доброжелательных отношений между детьми, в том числе принадлежащими к разным национально-культурным, религиозным общностям и социальным слоям, а также имеющими различные (в том числе ограниченные) возможности здоровья; • развитие коммуникативных способностей детей, позволяющих разрешать конфликтные ситуации со сверстниками; • развитие умения детей работать в группе сверстников; • установление правил поведения в помещении, на прогулке, во время образовательной деятельности, осуществляемой в режимных моментах (встречи и прощания, гигиенические процедуры, прием пищи, дневной сон), непосредственной образовательной деятельности и пр., предъявление их в конструктивной (без обвинений и угроз) и понятной детям форме; </vt:lpstr>
      <vt:lpstr>4) построение вариативного развивающего образования, ориентированного на уровень развития каждого ребенка, через: • создание условий для овладения культурными средствами деятельности; • организацию видов деятельности, способствующих развитию мышления, речи, общения, воображения и детского творчества, личностного, физического и художественно-эстетического развития детей; • поддержку спонтанной игры детей, ее обогащение, обеспечение игрового времени и пространства; • оценку индивидуального развития детей; 5) взаимодействие с родителями (законными представителями) по вопросам образования ребенка, непосредственное вовлечение их в образовательную деятельность, в том числе посредством создания образовательных проектов совместно с семьей на основе выявления потребностей и поддержки образовательных инициатив семьи. </vt:lpstr>
      <vt:lpstr>Самообразование помогает адаптироваться к меняющейся социальной и политической среде и вписаться в контекст происходящего. Система непрерывного повышения квалификации педагогов ДОО предполагает разные формы: • обучение на курсах (1 раз в три года); • самообразование; • участие в методической работе города, района, детского сада.   </vt:lpstr>
      <vt:lpstr> Самообразование педагога многогранно и многопланово. Основными направлениями могут быть: • ознакомление с новыми нормативными документами по вопросам дошкольного образования; • ознакомление с новыми достижениями в педагогике, психологии и других смежных науках; • изучение научно-методической литературы, новых образовательных технологий, лучшего педагогического опыта.  </vt:lpstr>
      <vt:lpstr>Сущность  занятия  как занимательного  дела. Различные  подходы  к организации занимательного  дела  по ФГОС  ДО</vt:lpstr>
      <vt:lpstr>Непосредственно образовательная деятельность реализуется через организацию различных видов детской деятельности или их интеграцию с использованием разнообразных форм и методов работы, выбор которых осуществляется педагогами самостоятельно в зависимости от контингента детей, уровня освоения общеобразовательной программы дошкольного образования и решения конкретных образовательных задач. Согласно теории Л.С. Выготского и его последователей, процессы воспитания и обучения не сами по себе непосредственно развивают ребенка, а лишь тогда, когда они имеют деятельностные формы и обладают соответствующим содержанием.  </vt:lpstr>
      <vt:lpstr>Ранний возраст</vt:lpstr>
      <vt:lpstr>Дети дошкольного возраста </vt:lpstr>
      <vt:lpstr>В обстановке, ориентированной на ребенка, дети: • делают выбор; • активно играют; • используют материалы, которым можно найти более чем одно применение ;• работают все вместе и заботятся друг о друге; • отвечают за свои поступки.  </vt:lpstr>
      <vt:lpstr>Как продемонстрировать детям свое уважение?  • Всегда называйте детей по имени. • Говорите индивидуально с каждым ребенком так часто, как это только возможно. • При разговоре находитесь на одном уровне с ребенком: опускайтесь на корточки или садитесь на низкий стул. • Слушайте, что говорит вам ребенок, и отвечайте ему. • Если вы пообещали детям, что вы что-то сделаете для них позднее, не забудьте сделать это. • Выражайте искреннее восхищение результатами работы детей. • Дайте детям возможность рассказывать другим о своей работе и своих интересах. • Используйте идеи и предложения детей и благодарите их за помощь  </vt:lpstr>
      <vt:lpstr>Этапы непосредственно образовательной деятельности  Характеристика действий   1. Начальный этап деятельности  Воспитатель приглашает к деятельности – необязательной, непринужденной:  «Давайте сегодня…,  Кто хочет, устраивайтесь по удобнее…»  (или: «Я буду… Кто хочет, присоединяйтесь…». Наметив задачу для совместного выполнения, воспитатель, как равноправный участник,предлагает возможные способы ее реализации.  </vt:lpstr>
      <vt:lpstr>2. В ходе процесса деятельности  Воспитатель исподволь задает развивающее содержание (новые знания, способы деятельности и пр.); предлагает свою идею или свой результат для детской критики; проявляет заинтересованность в результате детей; включается во взаимную оценку и интерпретацию действий участников; усиливает интерес ребенка к работе сверстника, поощряет содержательное обращение, провоцирует взаимные оценки, обсуждение возникающих проблем.   3. Заключительный этап деятельности  Каждый ребенок работает в своем темпе и решает сам, закончил он или нет исследование, работу. «Открытый конец» деятельности  </vt:lpstr>
      <vt:lpstr>Формирование  профессиональной  компетенции  у  педагогов  психологической  готовности  к  работе  в  новых  условиях  ФГОС  ДО</vt:lpstr>
      <vt:lpstr>Презентация PowerPoint</vt:lpstr>
      <vt:lpstr>    Анкета №1 для педагога «Готовность к введению ФГОС»   Уважаемые педагоги! Просим вас принять участие в анкетировании по вопросам введения и реализации федерального государственного образовательного стандарта дошкольного образования (далее – ФГОС). Выберите один из предложенных вариантов ответа на вопрос или запишите свой ответ. </vt:lpstr>
      <vt:lpstr>1. Считаете ли вы, что введение ФГОС положительно скажется на     развитии  воспитанников?     а) да;                  б) нет;                  в) затрудняюсь ответить.  2. Считаете ли вы, что введение ФГОС положительно скажется на     материально-технических, финансовых и иных условиях реализации     образовательных программ в образовательном учреждении?     а) да;                  б) нет;                  в) затрудняюсь ответить.  3. Как вы считаете, какие положительные изменения произойдут в     образовательных учреждениях с введением ФГОС?  4. Сформулируйте основные отличия ФГОС  от  ФГТ   5. Как бы вы определили роль участников образовательных отношений с     введением  ФГОС:     роль педагога:     роль родителей:     роль детей:  6. По вашему мнению, в чем состоит готовность педагогов к     введению ФГОС?  7. На ваш взгляд, готовы ли вы к введению ФГОС?     а) да;                  б) нет;                  в) затрудняюсь ответить.  </vt:lpstr>
      <vt:lpstr>8.  Испытываете ли Вы беспокойство, тревогу в связи с изменениями в      дошкольном образовании?      а) да;                  б) нет;                  в) затрудняюсь ответить.  9. Есть у Вас интерес к инновациям в педагогической деятельности?      а) да;                  б) нет;                  в) частично  10. Чувствуете ли Вы себя готовыми к освоению новшеств?         а) да;                  б) нет;                  в) частично  11. Существуют ли в ДОУ условия для развития инновационной        деятельности?        а) да;                  б) нет;                  в) частично  12. Отметьте три главные, по Вашему мнению, внутренние       противоречия, которые возникают при создании или применении       нового:      а) новые идеи практически трудно реализовать;      б) неизбежны ошибки, неудачи, а это неприятно;      в) по некоторым причинам сложно доводить начатое дело до конца;      г) не хватает терпения, сил, времени довести новое до совершенства;      д) нет уверенности, что новое принесет пользу;      е) неизбежны потери времени для работы по-новому:      ж) нет компенсации за инновационную деятельность;      з) часто овладевают сомнения: а смогу ли я применить новое? </vt:lpstr>
      <vt:lpstr>13. Удовлетворяет ли Вас помощь и поддержка со стороны:       1) руководства ДОУ       а) да;                  б) нет;                  в) частично       2) методической службы       а) да;                  б) нет;                  в; частично  14. Какие педагогические затруднения, связанные с введением ФГОС,       вы испытываете?  15. Какую помощь по преодолению педагогических затруднений вы       хотели бы получить?  16. На ваш взгляд, готово ли наше образовательное учреждение к       введению ФГОС?       а) да;                  б) нет;                  в) затрудняюсь ответить.  </vt:lpstr>
      <vt:lpstr>АНКЕТА  №2  ДЛЯ  ПЕДАГОГОВ  1. Расшифруйте аббревиатуру ФГОС ДО:  2. Дайте определение понятию «стандарт»:  3. Расшифруйте аббревиатуру ООП ДО:  4. Расшифруйте аббревиатуру РППС:  5. Укажите лишний компонент в структуре Приказа     Министерства образования и науки РФ от 17 октября 2013 г.     №1155 «Об утверждении ФГОС ДО»:     а) общие положения     б) требования к структуре ООП ДО     в) нормативная база ФГОС ДО     г) требования к условиям реализации ООП ДО     д) требования к результатам освоения ООП ДО  6. Какую цель не преследует стандарт?     а) повышение социального статуса дошкольного образования;     б) обеспечение государством равенства возможностей для каждого         ребенка в получении качественного дошкольного образования;       </vt:lpstr>
      <vt:lpstr>в) обеспечение государственных гарантий уровня и качества     образования на основе единства обязательных требований к     условиям реализации основных образовательных программ, их     структуре и результатам их освоения; г) решение вопросов, связанных с регулированием трудовых     отношений, обеспечением эффективной системы управления     персоналом образовательных учреждений и организацией     независимо от их организационно-правовых форм и форм     собственности; д) сохранение единства образовательного пространства РФ     относительно уровня дошкольного образования.  7. Основная образовательная программа дошкольного     образования – это:    а) программа психолого-педагогической поддержки позитивной        социализации и индивидуализации развития детей дошкольного        возраста; определяет комплекс основных характеристик        дошкольного образования (объем, содержание и планируемые        результаты в виде целевых ориентиров дошкольного         образования, организационно-педагогические условия        образовательного процесса; </vt:lpstr>
      <vt:lpstr>б) система мероприятий по организации познавательно     исследовательской деятельности дошкольников, включающая цель,     задачи, методы, формы организации и результат данной     деятельности; в) структурное описание педагогического опыта (мастер-классы,     открытые мероприятия, тексты выступлений на научно     практических конференциях, публикации).  8.  Укажите требования Стандарта, обязательные при      реализации ООП ДО:      а) к внешнему виду, грамотному и техническому оформлению ООП          ДО;      б) к структуре ООП ДО и ее объему;      в) к условиям реализации ООП ДО;      г) к результатам освоения Программы.  9. Укажите соотношение обязательной части Программы и     части, формируемой участниками образовательных     отношений:      а) 80% и 20% соответственно;      б) 60% и 40% соответственно;      в) 50% и 50% соответственно. </vt:lpstr>
      <vt:lpstr>10. Укажите лишние компоненты требований к условиям       реализации Программы:       а) психолого-педагогические условия;       б) кадровые условия;       в) результаты освоения ООП ДО;       г) материально-технические условия;       д) финансовые условия;       е) развивающая предметно-пространственная среда.  11. Из каких образовательных областей состоит содержание ООП ДО?       а) социально-коммуникативное развитие;       б) познавательное развитие;       в) речевое развитие;       г) художественно-эстетическое развитие;       д) физическое развитие;       е) музыкальное развитие;       ж) безопасность.  12. Оценка индивидуального развития детей при реализации ООП ДО        может производиться в форме:       а) педагогической диагностики;       б) ранней коррекционной помощи детям с ОВЗ;       в) психологической диагностики;       г) комплексного обследования медицинских специалистов.</vt:lpstr>
      <vt:lpstr>13. Укажите правильный ответ:       а) РППС Организации (группы) должна быть насыщенной,       трансформируемой, полифункциональной, вариативной, доступной и       безопасной;       б) РППС должна обеспечивать возможность общения и совместной       деятельности детей и взрослых, двигательной активности детей, а также       возможности для уединения;       в) РППС обеспечивает максимальную реализацию образовательного       пространства Организации, Группы;       г) РППС полностью должна состоять из игрушек, отвечающих требованиям       экологической и санитарной безопасности.  14. Требования Стандарта к результатам освоения Программы       представлены в виде:      а) целевых ориентиров;      б) интегративных качеств личности дошкольников;      в) уровней освоения образовательной программы.  15. Целевые ориентиры – это:       а) основа объективной оценки соответствия установленным требованиям        образовательной деятельности и подготовки детей;       б) социально- нормативные возрастные характеристики возможных       достижений ребенка на этапе завершения уровня ДО;       в) показатель качества профессиональной деятельности педагогов ДО.  </vt:lpstr>
      <vt:lpstr>16. Освоение основной образовательной программы:      а) не сопровождается проведением промежуточных и итоговой      аттестаций воспитанников;      б) подлежит непосредственной оценке с последующим вручением      диплома выпускника установленного образца;      в) гарантирует развитие приоритетного направления деятельности      Организации.</vt:lpstr>
      <vt:lpstr>Ключ к  тесту:  1. Федеральный государственный образовательный стандарт дошкольного образования 2. Норма, эталон, образец. 3. Основная образовательная программа дошкольного образования 4. Развивающая предметно-пространственная среда. 5. в 6. г 7. а 8. б, в ,г 9. б 10. в 11. а, б, в, г, д  12. а, в 13 а, б, в 14. а 15. б 16. а</vt:lpstr>
      <vt:lpstr>Общее количество вопросов: 16 Количество верных ответов: ___ /____ Уровни выполнения тестового задания: низкий – до 35% правильных ответов (слабое знание содержания материала) средний – 36-70% правильных ответов (частичное владение содержанием                 материала); высокий – 71-100% правильных ответов (уверенное владение содержанием материала).      </vt:lpstr>
      <vt:lpstr>РАЗРАБОТКА    ПРОЕКТА  РЕШЕНИЙ   ПЕДАГОГИЧЕСКОГО    СОВЕТА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 сад №43 общеразвивающего вида с приоритетным осуществлением деятельности по художественно-эстетическому развитию детей </dc:title>
  <cp:lastModifiedBy>Пользователь</cp:lastModifiedBy>
  <cp:revision>103</cp:revision>
  <dcterms:modified xsi:type="dcterms:W3CDTF">2015-01-13T03:32:47Z</dcterms:modified>
</cp:coreProperties>
</file>