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8"/>
  </p:notesMasterIdLst>
  <p:sldIdLst>
    <p:sldId id="256" r:id="rId2"/>
    <p:sldId id="270" r:id="rId3"/>
    <p:sldId id="264" r:id="rId4"/>
    <p:sldId id="277" r:id="rId5"/>
    <p:sldId id="260" r:id="rId6"/>
    <p:sldId id="278" r:id="rId7"/>
    <p:sldId id="281" r:id="rId8"/>
    <p:sldId id="283" r:id="rId9"/>
    <p:sldId id="282" r:id="rId10"/>
    <p:sldId id="284" r:id="rId11"/>
    <p:sldId id="258" r:id="rId12"/>
    <p:sldId id="280" r:id="rId13"/>
    <p:sldId id="274" r:id="rId14"/>
    <p:sldId id="279" r:id="rId15"/>
    <p:sldId id="273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882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15DEC7-A2FC-42AE-9E1D-92A8902C056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5ED507-EF06-436C-9457-89770CB5D763}">
      <dgm:prSet phldrT="[Текст]"/>
      <dgm:spPr/>
      <dgm:t>
        <a:bodyPr/>
        <a:lstStyle/>
        <a:p>
          <a:r>
            <a:rPr lang="ru-RU" dirty="0" smtClean="0"/>
            <a:t>Социальное</a:t>
          </a:r>
        </a:p>
        <a:p>
          <a:r>
            <a:rPr lang="ru-RU" smtClean="0"/>
            <a:t>партнерство </a:t>
          </a:r>
          <a:endParaRPr lang="ru-RU" dirty="0"/>
        </a:p>
      </dgm:t>
    </dgm:pt>
    <dgm:pt modelId="{2410323A-5DA2-415B-B260-A7D85B5D1062}" type="parTrans" cxnId="{FB90BA25-E061-4A28-AEF9-0744334FE61E}">
      <dgm:prSet/>
      <dgm:spPr/>
      <dgm:t>
        <a:bodyPr/>
        <a:lstStyle/>
        <a:p>
          <a:endParaRPr lang="ru-RU"/>
        </a:p>
      </dgm:t>
    </dgm:pt>
    <dgm:pt modelId="{F88615BF-1953-4848-AEE9-311D805BFD51}" type="sibTrans" cxnId="{FB90BA25-E061-4A28-AEF9-0744334FE61E}">
      <dgm:prSet/>
      <dgm:spPr/>
      <dgm:t>
        <a:bodyPr/>
        <a:lstStyle/>
        <a:p>
          <a:endParaRPr lang="ru-RU"/>
        </a:p>
      </dgm:t>
    </dgm:pt>
    <dgm:pt modelId="{9D41F0C3-19A4-4500-95B1-94E0C119BEFC}">
      <dgm:prSet phldrT="[Текст]"/>
      <dgm:spPr/>
      <dgm:t>
        <a:bodyPr/>
        <a:lstStyle/>
        <a:p>
          <a:r>
            <a:rPr lang="ru-RU" dirty="0" smtClean="0"/>
            <a:t>   Городская  библиотека   «Забава»                                         </a:t>
          </a:r>
          <a:endParaRPr lang="ru-RU" dirty="0"/>
        </a:p>
      </dgm:t>
    </dgm:pt>
    <dgm:pt modelId="{785B2C5C-0322-49DE-8D4E-B76539D66EF2}" type="parTrans" cxnId="{3DC7183F-B8F3-46F7-AFEC-7058B5E7525C}">
      <dgm:prSet/>
      <dgm:spPr/>
      <dgm:t>
        <a:bodyPr/>
        <a:lstStyle/>
        <a:p>
          <a:endParaRPr lang="ru-RU"/>
        </a:p>
      </dgm:t>
    </dgm:pt>
    <dgm:pt modelId="{081F4064-97FD-488A-A31F-CE9A63128669}" type="sibTrans" cxnId="{3DC7183F-B8F3-46F7-AFEC-7058B5E7525C}">
      <dgm:prSet/>
      <dgm:spPr/>
      <dgm:t>
        <a:bodyPr/>
        <a:lstStyle/>
        <a:p>
          <a:endParaRPr lang="ru-RU"/>
        </a:p>
      </dgm:t>
    </dgm:pt>
    <dgm:pt modelId="{0539A665-BAF9-479B-B391-4D161AADA9D9}">
      <dgm:prSet phldrT="[Текст]"/>
      <dgm:spPr/>
      <dgm:t>
        <a:bodyPr/>
        <a:lstStyle/>
        <a:p>
          <a:r>
            <a:rPr lang="ru-RU" dirty="0" smtClean="0"/>
            <a:t>школа</a:t>
          </a:r>
          <a:endParaRPr lang="ru-RU" dirty="0"/>
        </a:p>
      </dgm:t>
    </dgm:pt>
    <dgm:pt modelId="{F704F071-1F5E-4A75-B0C6-7DD735F5B11C}" type="parTrans" cxnId="{30564A0C-F38C-4EFB-A4F0-BBEF11EC236F}">
      <dgm:prSet/>
      <dgm:spPr/>
      <dgm:t>
        <a:bodyPr/>
        <a:lstStyle/>
        <a:p>
          <a:endParaRPr lang="ru-RU"/>
        </a:p>
      </dgm:t>
    </dgm:pt>
    <dgm:pt modelId="{3A2BAC19-6BAD-489A-9F60-3BFE5577AE0D}" type="sibTrans" cxnId="{30564A0C-F38C-4EFB-A4F0-BBEF11EC236F}">
      <dgm:prSet/>
      <dgm:spPr/>
      <dgm:t>
        <a:bodyPr/>
        <a:lstStyle/>
        <a:p>
          <a:endParaRPr lang="ru-RU"/>
        </a:p>
      </dgm:t>
    </dgm:pt>
    <dgm:pt modelId="{3CCD5695-8B6B-40AC-A0F7-1A1FE64C2558}">
      <dgm:prSet phldrT="[Текст]" custT="1"/>
      <dgm:spPr/>
      <dgm:t>
        <a:bodyPr/>
        <a:lstStyle/>
        <a:p>
          <a:r>
            <a:rPr lang="ru-RU" sz="1600" dirty="0" smtClean="0"/>
            <a:t>Интеграция  с  разными предметами</a:t>
          </a:r>
          <a:endParaRPr lang="ru-RU" sz="1600" dirty="0"/>
        </a:p>
      </dgm:t>
    </dgm:pt>
    <dgm:pt modelId="{CD9DE504-F22F-4E99-8DE5-C15CAA0DF576}" type="parTrans" cxnId="{4768D0B6-ACB0-4363-93F5-0D7BE4392E66}">
      <dgm:prSet/>
      <dgm:spPr/>
      <dgm:t>
        <a:bodyPr/>
        <a:lstStyle/>
        <a:p>
          <a:endParaRPr lang="ru-RU"/>
        </a:p>
      </dgm:t>
    </dgm:pt>
    <dgm:pt modelId="{81410665-99AA-45BB-BCDB-B89FAED0108E}" type="sibTrans" cxnId="{4768D0B6-ACB0-4363-93F5-0D7BE4392E66}">
      <dgm:prSet/>
      <dgm:spPr/>
      <dgm:t>
        <a:bodyPr/>
        <a:lstStyle/>
        <a:p>
          <a:endParaRPr lang="ru-RU"/>
        </a:p>
      </dgm:t>
    </dgm:pt>
    <dgm:pt modelId="{153DFC19-6D8C-468C-AB78-F2A2A1FBA39C}">
      <dgm:prSet phldrT="[Текст]"/>
      <dgm:spPr/>
      <dgm:t>
        <a:bodyPr/>
        <a:lstStyle/>
        <a:p>
          <a:r>
            <a:rPr lang="ru-RU" dirty="0" smtClean="0"/>
            <a:t>семья</a:t>
          </a:r>
          <a:endParaRPr lang="ru-RU" dirty="0"/>
        </a:p>
      </dgm:t>
    </dgm:pt>
    <dgm:pt modelId="{B267320F-3566-41DC-B2B3-476E3A4F708A}" type="parTrans" cxnId="{3BC83A25-924B-46FD-A4CC-BFBAC9E60400}">
      <dgm:prSet/>
      <dgm:spPr/>
      <dgm:t>
        <a:bodyPr/>
        <a:lstStyle/>
        <a:p>
          <a:endParaRPr lang="ru-RU"/>
        </a:p>
      </dgm:t>
    </dgm:pt>
    <dgm:pt modelId="{26902A78-6490-417D-A508-869A79199546}" type="sibTrans" cxnId="{3BC83A25-924B-46FD-A4CC-BFBAC9E60400}">
      <dgm:prSet/>
      <dgm:spPr/>
      <dgm:t>
        <a:bodyPr/>
        <a:lstStyle/>
        <a:p>
          <a:endParaRPr lang="ru-RU"/>
        </a:p>
      </dgm:t>
    </dgm:pt>
    <dgm:pt modelId="{AC58870C-3283-4450-91F8-C4AFC6B8BE35}">
      <dgm:prSet phldrT="[Текст]" custT="1"/>
      <dgm:spPr/>
      <dgm:t>
        <a:bodyPr/>
        <a:lstStyle/>
        <a:p>
          <a:r>
            <a:rPr lang="ru-RU" sz="1400" dirty="0" smtClean="0"/>
            <a:t>Семейные проекты</a:t>
          </a:r>
          <a:endParaRPr lang="ru-RU" sz="1400" dirty="0"/>
        </a:p>
      </dgm:t>
    </dgm:pt>
    <dgm:pt modelId="{C7E7D1D0-9D00-4AF8-924D-F5618687D464}" type="parTrans" cxnId="{A3CD1547-23D4-4DBD-8216-786CEFBBE647}">
      <dgm:prSet/>
      <dgm:spPr/>
      <dgm:t>
        <a:bodyPr/>
        <a:lstStyle/>
        <a:p>
          <a:endParaRPr lang="ru-RU"/>
        </a:p>
      </dgm:t>
    </dgm:pt>
    <dgm:pt modelId="{DE66AFA4-76E4-4B02-AAF5-2E4B9CC172D7}" type="sibTrans" cxnId="{A3CD1547-23D4-4DBD-8216-786CEFBBE647}">
      <dgm:prSet/>
      <dgm:spPr/>
      <dgm:t>
        <a:bodyPr/>
        <a:lstStyle/>
        <a:p>
          <a:endParaRPr lang="ru-RU"/>
        </a:p>
      </dgm:t>
    </dgm:pt>
    <dgm:pt modelId="{FBF8A88B-6DE3-4D04-BB3F-DA40ECE63D73}">
      <dgm:prSet custT="1"/>
      <dgm:spPr/>
      <dgm:t>
        <a:bodyPr/>
        <a:lstStyle/>
        <a:p>
          <a:r>
            <a:rPr lang="ru-RU" sz="1400" dirty="0" smtClean="0"/>
            <a:t>Участие родителей в праздниках, конкурсах</a:t>
          </a:r>
          <a:endParaRPr lang="ru-RU" sz="1400" dirty="0"/>
        </a:p>
      </dgm:t>
    </dgm:pt>
    <dgm:pt modelId="{A9B2AD5F-55E3-45E0-AD35-46E0C9515A81}" type="parTrans" cxnId="{099D2DEA-D5E1-43C2-BCC4-7EBDB78871B1}">
      <dgm:prSet/>
      <dgm:spPr/>
      <dgm:t>
        <a:bodyPr/>
        <a:lstStyle/>
        <a:p>
          <a:endParaRPr lang="ru-RU"/>
        </a:p>
      </dgm:t>
    </dgm:pt>
    <dgm:pt modelId="{2E267E71-B5AB-4899-A098-E75260D92EB1}" type="sibTrans" cxnId="{099D2DEA-D5E1-43C2-BCC4-7EBDB78871B1}">
      <dgm:prSet/>
      <dgm:spPr/>
      <dgm:t>
        <a:bodyPr/>
        <a:lstStyle/>
        <a:p>
          <a:endParaRPr lang="ru-RU"/>
        </a:p>
      </dgm:t>
    </dgm:pt>
    <dgm:pt modelId="{5428295E-42CF-4110-A52E-9962C5AE9471}">
      <dgm:prSet custT="1"/>
      <dgm:spPr/>
      <dgm:t>
        <a:bodyPr/>
        <a:lstStyle/>
        <a:p>
          <a:r>
            <a:rPr lang="ru-RU" sz="1600" dirty="0" smtClean="0"/>
            <a:t>Школьная  библиотека   </a:t>
          </a:r>
          <a:r>
            <a:rPr lang="ru-RU" sz="1600" i="1" dirty="0" smtClean="0"/>
            <a:t>          </a:t>
          </a:r>
          <a:r>
            <a:rPr lang="ru-RU" sz="1600" dirty="0" smtClean="0"/>
            <a:t>              </a:t>
          </a:r>
          <a:endParaRPr lang="ru-RU" sz="1600" dirty="0"/>
        </a:p>
      </dgm:t>
    </dgm:pt>
    <dgm:pt modelId="{CD3B1DCD-0572-4E14-9A15-3C93A149B93D}" type="parTrans" cxnId="{05B5B387-B8C8-4106-B147-8268F4DF54B9}">
      <dgm:prSet/>
      <dgm:spPr/>
      <dgm:t>
        <a:bodyPr/>
        <a:lstStyle/>
        <a:p>
          <a:endParaRPr lang="ru-RU"/>
        </a:p>
      </dgm:t>
    </dgm:pt>
    <dgm:pt modelId="{1A35DDF7-0250-4A80-B4EA-D97254252467}" type="sibTrans" cxnId="{05B5B387-B8C8-4106-B147-8268F4DF54B9}">
      <dgm:prSet/>
      <dgm:spPr/>
      <dgm:t>
        <a:bodyPr/>
        <a:lstStyle/>
        <a:p>
          <a:endParaRPr lang="ru-RU"/>
        </a:p>
      </dgm:t>
    </dgm:pt>
    <dgm:pt modelId="{F98D6DF5-DFED-4AE0-81C6-3A1154715AC7}">
      <dgm:prSet/>
      <dgm:spPr/>
      <dgm:t>
        <a:bodyPr/>
        <a:lstStyle/>
        <a:p>
          <a:r>
            <a:rPr lang="ru-RU" dirty="0" smtClean="0"/>
            <a:t>Городской центр досуга: «Комната Боевой Славы», конноспортивная станция «Аллюр»</a:t>
          </a:r>
          <a:endParaRPr lang="ru-RU" dirty="0"/>
        </a:p>
      </dgm:t>
    </dgm:pt>
    <dgm:pt modelId="{3C582961-04D4-4E55-BF8A-544E4CD3BE33}" type="parTrans" cxnId="{C28FFC1E-BAE4-4745-ADD5-95DDA5AE8F3E}">
      <dgm:prSet/>
      <dgm:spPr/>
      <dgm:t>
        <a:bodyPr/>
        <a:lstStyle/>
        <a:p>
          <a:endParaRPr lang="ru-RU"/>
        </a:p>
      </dgm:t>
    </dgm:pt>
    <dgm:pt modelId="{11750971-6940-4563-A626-C65A6DE0DC87}" type="sibTrans" cxnId="{C28FFC1E-BAE4-4745-ADD5-95DDA5AE8F3E}">
      <dgm:prSet/>
      <dgm:spPr/>
      <dgm:t>
        <a:bodyPr/>
        <a:lstStyle/>
        <a:p>
          <a:endParaRPr lang="ru-RU"/>
        </a:p>
      </dgm:t>
    </dgm:pt>
    <dgm:pt modelId="{F8AC0781-A914-447C-ACF7-C85D7FE11AE7}">
      <dgm:prSet/>
      <dgm:spPr/>
      <dgm:t>
        <a:bodyPr/>
        <a:lstStyle/>
        <a:p>
          <a:r>
            <a:rPr lang="ru-RU" dirty="0" smtClean="0"/>
            <a:t>Краеведческий   музей        </a:t>
          </a:r>
          <a:endParaRPr lang="ru-RU" dirty="0"/>
        </a:p>
      </dgm:t>
    </dgm:pt>
    <dgm:pt modelId="{F031AB9F-4314-40D8-8AC8-A867BCC16B89}" type="parTrans" cxnId="{BE6C0645-DCDE-4B26-8E90-70AB88E5E242}">
      <dgm:prSet/>
      <dgm:spPr/>
      <dgm:t>
        <a:bodyPr/>
        <a:lstStyle/>
        <a:p>
          <a:endParaRPr lang="ru-RU"/>
        </a:p>
      </dgm:t>
    </dgm:pt>
    <dgm:pt modelId="{0622F0CC-327E-45B2-8A97-1B262E92EC10}" type="sibTrans" cxnId="{BE6C0645-DCDE-4B26-8E90-70AB88E5E242}">
      <dgm:prSet/>
      <dgm:spPr/>
      <dgm:t>
        <a:bodyPr/>
        <a:lstStyle/>
        <a:p>
          <a:endParaRPr lang="ru-RU"/>
        </a:p>
      </dgm:t>
    </dgm:pt>
    <dgm:pt modelId="{E8252EAE-8A47-42D2-A83A-C07A6CEC447D}">
      <dgm:prSet/>
      <dgm:spPr/>
      <dgm:t>
        <a:bodyPr/>
        <a:lstStyle/>
        <a:p>
          <a:r>
            <a:rPr lang="ru-RU" dirty="0" smtClean="0"/>
            <a:t>Центральная городская библиотека</a:t>
          </a:r>
          <a:endParaRPr lang="ru-RU" dirty="0"/>
        </a:p>
      </dgm:t>
    </dgm:pt>
    <dgm:pt modelId="{F32E9014-79D8-4768-B350-95A7988C534A}" type="parTrans" cxnId="{27C967E3-82D3-49E6-8B5D-AF1DD14DC862}">
      <dgm:prSet/>
      <dgm:spPr/>
      <dgm:t>
        <a:bodyPr/>
        <a:lstStyle/>
        <a:p>
          <a:endParaRPr lang="ru-RU"/>
        </a:p>
      </dgm:t>
    </dgm:pt>
    <dgm:pt modelId="{0C54F1AF-A9BD-4B7C-BE5F-65A30C7AF857}" type="sibTrans" cxnId="{27C967E3-82D3-49E6-8B5D-AF1DD14DC862}">
      <dgm:prSet/>
      <dgm:spPr/>
      <dgm:t>
        <a:bodyPr/>
        <a:lstStyle/>
        <a:p>
          <a:endParaRPr lang="ru-RU"/>
        </a:p>
      </dgm:t>
    </dgm:pt>
    <dgm:pt modelId="{C5ADAFE1-D0C5-4232-9B70-EA471AB91A43}">
      <dgm:prSet/>
      <dgm:spPr/>
      <dgm:t>
        <a:bodyPr/>
        <a:lstStyle/>
        <a:p>
          <a:r>
            <a:rPr lang="ru-RU" dirty="0" smtClean="0"/>
            <a:t>ЦК «</a:t>
          </a:r>
          <a:r>
            <a:rPr lang="ru-RU" dirty="0" err="1" smtClean="0"/>
            <a:t>Югра-Презент</a:t>
          </a:r>
          <a:r>
            <a:rPr lang="ru-RU" dirty="0" smtClean="0"/>
            <a:t>»     </a:t>
          </a:r>
          <a:endParaRPr lang="ru-RU" dirty="0"/>
        </a:p>
      </dgm:t>
    </dgm:pt>
    <dgm:pt modelId="{EB7D59C5-0FD3-42A2-AED9-CF6A1C3CFD3D}" type="parTrans" cxnId="{849CB916-DF7F-4380-A620-14654F123986}">
      <dgm:prSet/>
      <dgm:spPr/>
      <dgm:t>
        <a:bodyPr/>
        <a:lstStyle/>
        <a:p>
          <a:endParaRPr lang="ru-RU"/>
        </a:p>
      </dgm:t>
    </dgm:pt>
    <dgm:pt modelId="{76FD41C0-4B31-4D30-B1B0-108D238D0DCD}" type="sibTrans" cxnId="{849CB916-DF7F-4380-A620-14654F123986}">
      <dgm:prSet/>
      <dgm:spPr/>
      <dgm:t>
        <a:bodyPr/>
        <a:lstStyle/>
        <a:p>
          <a:endParaRPr lang="ru-RU"/>
        </a:p>
      </dgm:t>
    </dgm:pt>
    <dgm:pt modelId="{F0E24600-37D3-4E60-99CD-99F3DB243CAF}">
      <dgm:prSet/>
      <dgm:spPr/>
      <dgm:t>
        <a:bodyPr/>
        <a:lstStyle/>
        <a:p>
          <a:r>
            <a:rPr lang="ru-RU" dirty="0" smtClean="0"/>
            <a:t>МБОУ ДОД СЮН  «Амарант»               </a:t>
          </a:r>
          <a:endParaRPr lang="ru-RU" dirty="0"/>
        </a:p>
      </dgm:t>
    </dgm:pt>
    <dgm:pt modelId="{A2228982-7BC8-462B-A75D-40E02F7D45C0}" type="parTrans" cxnId="{7576437F-E77B-4B63-8C8F-A3794771A479}">
      <dgm:prSet/>
      <dgm:spPr/>
      <dgm:t>
        <a:bodyPr/>
        <a:lstStyle/>
        <a:p>
          <a:endParaRPr lang="ru-RU"/>
        </a:p>
      </dgm:t>
    </dgm:pt>
    <dgm:pt modelId="{8F675D18-C89F-4450-B506-A0A196EADB2E}" type="sibTrans" cxnId="{7576437F-E77B-4B63-8C8F-A3794771A479}">
      <dgm:prSet/>
      <dgm:spPr/>
      <dgm:t>
        <a:bodyPr/>
        <a:lstStyle/>
        <a:p>
          <a:endParaRPr lang="ru-RU"/>
        </a:p>
      </dgm:t>
    </dgm:pt>
    <dgm:pt modelId="{F93F7901-EA1D-4204-B60B-08D00AE51DA2}" type="pres">
      <dgm:prSet presAssocID="{8C15DEC7-A2FC-42AE-9E1D-92A8902C056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FA05C5-C8DD-4A9E-B268-962574AEC45D}" type="pres">
      <dgm:prSet presAssocID="{0B5ED507-EF06-436C-9457-89770CB5D763}" presName="composite" presStyleCnt="0"/>
      <dgm:spPr/>
    </dgm:pt>
    <dgm:pt modelId="{3AE3DE44-0F71-4E10-81C5-9681EBD155C7}" type="pres">
      <dgm:prSet presAssocID="{0B5ED507-EF06-436C-9457-89770CB5D76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EEA25C-2FAC-422B-AA2D-A882665346AC}" type="pres">
      <dgm:prSet presAssocID="{0B5ED507-EF06-436C-9457-89770CB5D76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96A50E-0CF6-41D2-AF58-1442510A7206}" type="pres">
      <dgm:prSet presAssocID="{F88615BF-1953-4848-AEE9-311D805BFD51}" presName="sp" presStyleCnt="0"/>
      <dgm:spPr/>
    </dgm:pt>
    <dgm:pt modelId="{0F054178-61F2-4E95-8CEE-8A2A6B3BD667}" type="pres">
      <dgm:prSet presAssocID="{0539A665-BAF9-479B-B391-4D161AADA9D9}" presName="composite" presStyleCnt="0"/>
      <dgm:spPr/>
    </dgm:pt>
    <dgm:pt modelId="{ACE794BD-788A-41ED-AFC3-F263183DCEA0}" type="pres">
      <dgm:prSet presAssocID="{0539A665-BAF9-479B-B391-4D161AADA9D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C09B36-88CB-465C-92F9-891EE88C6799}" type="pres">
      <dgm:prSet presAssocID="{0539A665-BAF9-479B-B391-4D161AADA9D9}" presName="descendantText" presStyleLbl="alignAcc1" presStyleIdx="1" presStyleCnt="3" custLinFactNeighborX="1988" custLinFactNeighborY="-3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8020E1-DD2F-4558-BA9F-8C8E4E3512C7}" type="pres">
      <dgm:prSet presAssocID="{3A2BAC19-6BAD-489A-9F60-3BFE5577AE0D}" presName="sp" presStyleCnt="0"/>
      <dgm:spPr/>
    </dgm:pt>
    <dgm:pt modelId="{A8530604-B57C-4304-A6CE-2878F1A174D8}" type="pres">
      <dgm:prSet presAssocID="{153DFC19-6D8C-468C-AB78-F2A2A1FBA39C}" presName="composite" presStyleCnt="0"/>
      <dgm:spPr/>
    </dgm:pt>
    <dgm:pt modelId="{B4A8D765-D03E-47E0-B7BA-415290CD4E4A}" type="pres">
      <dgm:prSet presAssocID="{153DFC19-6D8C-468C-AB78-F2A2A1FBA39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039CC1-92F8-4EEB-8AF4-9BF8217A1355}" type="pres">
      <dgm:prSet presAssocID="{153DFC19-6D8C-468C-AB78-F2A2A1FBA39C}" presName="descendantText" presStyleLbl="alignAcc1" presStyleIdx="2" presStyleCnt="3" custLinFactNeighborX="-974" custLinFactNeighborY="4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7FDAAE-4A39-474B-AA94-49610DA00257}" type="presOf" srcId="{5428295E-42CF-4110-A52E-9962C5AE9471}" destId="{14C09B36-88CB-465C-92F9-891EE88C6799}" srcOrd="0" destOrd="1" presId="urn:microsoft.com/office/officeart/2005/8/layout/chevron2"/>
    <dgm:cxn modelId="{099D2DEA-D5E1-43C2-BCC4-7EBDB78871B1}" srcId="{153DFC19-6D8C-468C-AB78-F2A2A1FBA39C}" destId="{FBF8A88B-6DE3-4D04-BB3F-DA40ECE63D73}" srcOrd="1" destOrd="0" parTransId="{A9B2AD5F-55E3-45E0-AD35-46E0C9515A81}" sibTransId="{2E267E71-B5AB-4899-A098-E75260D92EB1}"/>
    <dgm:cxn modelId="{27C967E3-82D3-49E6-8B5D-AF1DD14DC862}" srcId="{9D41F0C3-19A4-4500-95B1-94E0C119BEFC}" destId="{E8252EAE-8A47-42D2-A83A-C07A6CEC447D}" srcOrd="2" destOrd="0" parTransId="{F32E9014-79D8-4768-B350-95A7988C534A}" sibTransId="{0C54F1AF-A9BD-4B7C-BE5F-65A30C7AF857}"/>
    <dgm:cxn modelId="{B5B9FB2B-E230-4141-ACE1-247643557B3A}" type="presOf" srcId="{9D41F0C3-19A4-4500-95B1-94E0C119BEFC}" destId="{38EEA25C-2FAC-422B-AA2D-A882665346AC}" srcOrd="0" destOrd="0" presId="urn:microsoft.com/office/officeart/2005/8/layout/chevron2"/>
    <dgm:cxn modelId="{A87ED9B7-D8D6-4E01-949F-E2E3F40AFA75}" type="presOf" srcId="{153DFC19-6D8C-468C-AB78-F2A2A1FBA39C}" destId="{B4A8D765-D03E-47E0-B7BA-415290CD4E4A}" srcOrd="0" destOrd="0" presId="urn:microsoft.com/office/officeart/2005/8/layout/chevron2"/>
    <dgm:cxn modelId="{6DD0162D-6802-4D72-AA1C-F1770962926F}" type="presOf" srcId="{AC58870C-3283-4450-91F8-C4AFC6B8BE35}" destId="{0D039CC1-92F8-4EEB-8AF4-9BF8217A1355}" srcOrd="0" destOrd="0" presId="urn:microsoft.com/office/officeart/2005/8/layout/chevron2"/>
    <dgm:cxn modelId="{3835E939-6670-4CE9-9C19-C94BEB183A12}" type="presOf" srcId="{C5ADAFE1-D0C5-4232-9B70-EA471AB91A43}" destId="{38EEA25C-2FAC-422B-AA2D-A882665346AC}" srcOrd="0" destOrd="4" presId="urn:microsoft.com/office/officeart/2005/8/layout/chevron2"/>
    <dgm:cxn modelId="{200D7EB5-B52B-4C3C-B87E-783723BB79AA}" type="presOf" srcId="{F0E24600-37D3-4E60-99CD-99F3DB243CAF}" destId="{38EEA25C-2FAC-422B-AA2D-A882665346AC}" srcOrd="0" destOrd="5" presId="urn:microsoft.com/office/officeart/2005/8/layout/chevron2"/>
    <dgm:cxn modelId="{05B5B387-B8C8-4106-B147-8268F4DF54B9}" srcId="{0539A665-BAF9-479B-B391-4D161AADA9D9}" destId="{5428295E-42CF-4110-A52E-9962C5AE9471}" srcOrd="1" destOrd="0" parTransId="{CD3B1DCD-0572-4E14-9A15-3C93A149B93D}" sibTransId="{1A35DDF7-0250-4A80-B4EA-D97254252467}"/>
    <dgm:cxn modelId="{FB90BA25-E061-4A28-AEF9-0744334FE61E}" srcId="{8C15DEC7-A2FC-42AE-9E1D-92A8902C0560}" destId="{0B5ED507-EF06-436C-9457-89770CB5D763}" srcOrd="0" destOrd="0" parTransId="{2410323A-5DA2-415B-B260-A7D85B5D1062}" sibTransId="{F88615BF-1953-4848-AEE9-311D805BFD51}"/>
    <dgm:cxn modelId="{A3CD1547-23D4-4DBD-8216-786CEFBBE647}" srcId="{153DFC19-6D8C-468C-AB78-F2A2A1FBA39C}" destId="{AC58870C-3283-4450-91F8-C4AFC6B8BE35}" srcOrd="0" destOrd="0" parTransId="{C7E7D1D0-9D00-4AF8-924D-F5618687D464}" sibTransId="{DE66AFA4-76E4-4B02-AAF5-2E4B9CC172D7}"/>
    <dgm:cxn modelId="{05F1B704-2A79-4B4C-B704-83CCE1867CC6}" type="presOf" srcId="{3CCD5695-8B6B-40AC-A0F7-1A1FE64C2558}" destId="{14C09B36-88CB-465C-92F9-891EE88C6799}" srcOrd="0" destOrd="0" presId="urn:microsoft.com/office/officeart/2005/8/layout/chevron2"/>
    <dgm:cxn modelId="{DB2C0E36-0727-49C8-8710-54FFFB1E0574}" type="presOf" srcId="{F98D6DF5-DFED-4AE0-81C6-3A1154715AC7}" destId="{38EEA25C-2FAC-422B-AA2D-A882665346AC}" srcOrd="0" destOrd="1" presId="urn:microsoft.com/office/officeart/2005/8/layout/chevron2"/>
    <dgm:cxn modelId="{4768D0B6-ACB0-4363-93F5-0D7BE4392E66}" srcId="{0539A665-BAF9-479B-B391-4D161AADA9D9}" destId="{3CCD5695-8B6B-40AC-A0F7-1A1FE64C2558}" srcOrd="0" destOrd="0" parTransId="{CD9DE504-F22F-4E99-8DE5-C15CAA0DF576}" sibTransId="{81410665-99AA-45BB-BCDB-B89FAED0108E}"/>
    <dgm:cxn modelId="{3DC7183F-B8F3-46F7-AFEC-7058B5E7525C}" srcId="{0B5ED507-EF06-436C-9457-89770CB5D763}" destId="{9D41F0C3-19A4-4500-95B1-94E0C119BEFC}" srcOrd="0" destOrd="0" parTransId="{785B2C5C-0322-49DE-8D4E-B76539D66EF2}" sibTransId="{081F4064-97FD-488A-A31F-CE9A63128669}"/>
    <dgm:cxn modelId="{13B4D1FF-F5F8-41BE-A6E4-C2F1E30C0279}" type="presOf" srcId="{0B5ED507-EF06-436C-9457-89770CB5D763}" destId="{3AE3DE44-0F71-4E10-81C5-9681EBD155C7}" srcOrd="0" destOrd="0" presId="urn:microsoft.com/office/officeart/2005/8/layout/chevron2"/>
    <dgm:cxn modelId="{849CB916-DF7F-4380-A620-14654F123986}" srcId="{9D41F0C3-19A4-4500-95B1-94E0C119BEFC}" destId="{C5ADAFE1-D0C5-4232-9B70-EA471AB91A43}" srcOrd="3" destOrd="0" parTransId="{EB7D59C5-0FD3-42A2-AED9-CF6A1C3CFD3D}" sibTransId="{76FD41C0-4B31-4D30-B1B0-108D238D0DCD}"/>
    <dgm:cxn modelId="{C28FFC1E-BAE4-4745-ADD5-95DDA5AE8F3E}" srcId="{9D41F0C3-19A4-4500-95B1-94E0C119BEFC}" destId="{F98D6DF5-DFED-4AE0-81C6-3A1154715AC7}" srcOrd="0" destOrd="0" parTransId="{3C582961-04D4-4E55-BF8A-544E4CD3BE33}" sibTransId="{11750971-6940-4563-A626-C65A6DE0DC87}"/>
    <dgm:cxn modelId="{BE6C0645-DCDE-4B26-8E90-70AB88E5E242}" srcId="{9D41F0C3-19A4-4500-95B1-94E0C119BEFC}" destId="{F8AC0781-A914-447C-ACF7-C85D7FE11AE7}" srcOrd="1" destOrd="0" parTransId="{F031AB9F-4314-40D8-8AC8-A867BCC16B89}" sibTransId="{0622F0CC-327E-45B2-8A97-1B262E92EC10}"/>
    <dgm:cxn modelId="{E9809321-929E-4377-B1A8-E82F81C11727}" type="presOf" srcId="{F8AC0781-A914-447C-ACF7-C85D7FE11AE7}" destId="{38EEA25C-2FAC-422B-AA2D-A882665346AC}" srcOrd="0" destOrd="2" presId="urn:microsoft.com/office/officeart/2005/8/layout/chevron2"/>
    <dgm:cxn modelId="{1F799ECF-CAA1-404B-831B-F3F7734FA141}" type="presOf" srcId="{0539A665-BAF9-479B-B391-4D161AADA9D9}" destId="{ACE794BD-788A-41ED-AFC3-F263183DCEA0}" srcOrd="0" destOrd="0" presId="urn:microsoft.com/office/officeart/2005/8/layout/chevron2"/>
    <dgm:cxn modelId="{30564A0C-F38C-4EFB-A4F0-BBEF11EC236F}" srcId="{8C15DEC7-A2FC-42AE-9E1D-92A8902C0560}" destId="{0539A665-BAF9-479B-B391-4D161AADA9D9}" srcOrd="1" destOrd="0" parTransId="{F704F071-1F5E-4A75-B0C6-7DD735F5B11C}" sibTransId="{3A2BAC19-6BAD-489A-9F60-3BFE5577AE0D}"/>
    <dgm:cxn modelId="{3BC83A25-924B-46FD-A4CC-BFBAC9E60400}" srcId="{8C15DEC7-A2FC-42AE-9E1D-92A8902C0560}" destId="{153DFC19-6D8C-468C-AB78-F2A2A1FBA39C}" srcOrd="2" destOrd="0" parTransId="{B267320F-3566-41DC-B2B3-476E3A4F708A}" sibTransId="{26902A78-6490-417D-A508-869A79199546}"/>
    <dgm:cxn modelId="{840C8143-82AC-42E0-9CDF-8545DA9B71A5}" type="presOf" srcId="{FBF8A88B-6DE3-4D04-BB3F-DA40ECE63D73}" destId="{0D039CC1-92F8-4EEB-8AF4-9BF8217A1355}" srcOrd="0" destOrd="1" presId="urn:microsoft.com/office/officeart/2005/8/layout/chevron2"/>
    <dgm:cxn modelId="{9E21191B-035D-47CA-B544-9DC2CB6E3800}" type="presOf" srcId="{8C15DEC7-A2FC-42AE-9E1D-92A8902C0560}" destId="{F93F7901-EA1D-4204-B60B-08D00AE51DA2}" srcOrd="0" destOrd="0" presId="urn:microsoft.com/office/officeart/2005/8/layout/chevron2"/>
    <dgm:cxn modelId="{7576437F-E77B-4B63-8C8F-A3794771A479}" srcId="{9D41F0C3-19A4-4500-95B1-94E0C119BEFC}" destId="{F0E24600-37D3-4E60-99CD-99F3DB243CAF}" srcOrd="4" destOrd="0" parTransId="{A2228982-7BC8-462B-A75D-40E02F7D45C0}" sibTransId="{8F675D18-C89F-4450-B506-A0A196EADB2E}"/>
    <dgm:cxn modelId="{5C17667C-5DE2-4217-AA72-68463D7EA10B}" type="presOf" srcId="{E8252EAE-8A47-42D2-A83A-C07A6CEC447D}" destId="{38EEA25C-2FAC-422B-AA2D-A882665346AC}" srcOrd="0" destOrd="3" presId="urn:microsoft.com/office/officeart/2005/8/layout/chevron2"/>
    <dgm:cxn modelId="{B60EAA69-7587-4B12-9284-689CD6ADA8EF}" type="presParOf" srcId="{F93F7901-EA1D-4204-B60B-08D00AE51DA2}" destId="{F1FA05C5-C8DD-4A9E-B268-962574AEC45D}" srcOrd="0" destOrd="0" presId="urn:microsoft.com/office/officeart/2005/8/layout/chevron2"/>
    <dgm:cxn modelId="{C952FCE0-FD6D-49D0-AFD7-FF256F37080F}" type="presParOf" srcId="{F1FA05C5-C8DD-4A9E-B268-962574AEC45D}" destId="{3AE3DE44-0F71-4E10-81C5-9681EBD155C7}" srcOrd="0" destOrd="0" presId="urn:microsoft.com/office/officeart/2005/8/layout/chevron2"/>
    <dgm:cxn modelId="{0CFDCA6E-4680-473A-89B0-2A6A1B1EBDA2}" type="presParOf" srcId="{F1FA05C5-C8DD-4A9E-B268-962574AEC45D}" destId="{38EEA25C-2FAC-422B-AA2D-A882665346AC}" srcOrd="1" destOrd="0" presId="urn:microsoft.com/office/officeart/2005/8/layout/chevron2"/>
    <dgm:cxn modelId="{94E05EE5-8AC7-4039-9231-CD4B2497348B}" type="presParOf" srcId="{F93F7901-EA1D-4204-B60B-08D00AE51DA2}" destId="{F996A50E-0CF6-41D2-AF58-1442510A7206}" srcOrd="1" destOrd="0" presId="urn:microsoft.com/office/officeart/2005/8/layout/chevron2"/>
    <dgm:cxn modelId="{F8695CF7-6F2A-4DBA-A232-D63AF1043C66}" type="presParOf" srcId="{F93F7901-EA1D-4204-B60B-08D00AE51DA2}" destId="{0F054178-61F2-4E95-8CEE-8A2A6B3BD667}" srcOrd="2" destOrd="0" presId="urn:microsoft.com/office/officeart/2005/8/layout/chevron2"/>
    <dgm:cxn modelId="{5BD07834-F5C0-47CD-A511-3FEE081FEA56}" type="presParOf" srcId="{0F054178-61F2-4E95-8CEE-8A2A6B3BD667}" destId="{ACE794BD-788A-41ED-AFC3-F263183DCEA0}" srcOrd="0" destOrd="0" presId="urn:microsoft.com/office/officeart/2005/8/layout/chevron2"/>
    <dgm:cxn modelId="{D2AA27D3-B423-4772-AD86-7D04AF9B1B6A}" type="presParOf" srcId="{0F054178-61F2-4E95-8CEE-8A2A6B3BD667}" destId="{14C09B36-88CB-465C-92F9-891EE88C6799}" srcOrd="1" destOrd="0" presId="urn:microsoft.com/office/officeart/2005/8/layout/chevron2"/>
    <dgm:cxn modelId="{3F280955-3A5C-4F55-AB49-F323AA110E39}" type="presParOf" srcId="{F93F7901-EA1D-4204-B60B-08D00AE51DA2}" destId="{488020E1-DD2F-4558-BA9F-8C8E4E3512C7}" srcOrd="3" destOrd="0" presId="urn:microsoft.com/office/officeart/2005/8/layout/chevron2"/>
    <dgm:cxn modelId="{5A86FB33-CBA3-4A7A-8449-AB9D245A8167}" type="presParOf" srcId="{F93F7901-EA1D-4204-B60B-08D00AE51DA2}" destId="{A8530604-B57C-4304-A6CE-2878F1A174D8}" srcOrd="4" destOrd="0" presId="urn:microsoft.com/office/officeart/2005/8/layout/chevron2"/>
    <dgm:cxn modelId="{6CE810FA-7179-4443-BCB3-FA3372F3546F}" type="presParOf" srcId="{A8530604-B57C-4304-A6CE-2878F1A174D8}" destId="{B4A8D765-D03E-47E0-B7BA-415290CD4E4A}" srcOrd="0" destOrd="0" presId="urn:microsoft.com/office/officeart/2005/8/layout/chevron2"/>
    <dgm:cxn modelId="{AA3CD094-C9F0-4405-99D2-D3661E3A9A91}" type="presParOf" srcId="{A8530604-B57C-4304-A6CE-2878F1A174D8}" destId="{0D039CC1-92F8-4EEB-8AF4-9BF8217A1355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9A094-DA41-478B-9FB8-417367A55F36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95F05-6770-4BFE-84C3-FCF027A701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88C57F-E63B-4B0A-9D39-2E7FACC2ACDB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44CC-56A6-4453-A959-4D318ACD04FB}" type="datetime1">
              <a:rPr lang="ru-RU" smtClean="0"/>
              <a:t>12.04.2012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"МИР ДОБРЫХ КНИГ"  </a:t>
            </a: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14D3-BC80-4CEC-BD97-36F0D304D966}" type="datetime1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"МИР ДОБРЫХ КНИГ" 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09B4-7242-4944-A39C-8072A5BB88C4}" type="datetime1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"МИР ДОБРЫХ КНИГ" 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07651AF-1F48-45AC-80E1-52C358B8072A}" type="datetime1">
              <a:rPr lang="ru-RU" smtClean="0"/>
              <a:t>12.04.2012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"МИР ДОБРЫХ КНИГ" 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DC1BB0A-F8F6-468A-A8CB-F67A27D2B3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0465B-BE82-418D-BE5E-0E8139E550B9}" type="datetime1">
              <a:rPr lang="ru-RU" smtClean="0"/>
              <a:t>12.04.2012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ru-RU" smtClean="0"/>
              <a:t>"МИР ДОБРЫХ КНИГ"  </a:t>
            </a: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5CCC-D56A-4D98-B48F-76B95B50D99C}" type="datetime1">
              <a:rPr lang="ru-RU" smtClean="0"/>
              <a:t>12.04.2012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"МИР ДОБРЫХ КНИГ"  </a:t>
            </a: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8300-288D-4078-929D-B3DCEE78D02B}" type="datetime1">
              <a:rPr lang="ru-RU" smtClean="0"/>
              <a:t>12.04.2012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"МИР ДОБРЫХ КНИГ"  </a:t>
            </a: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0757-E7BC-4D37-85D7-9C7D714B5F74}" type="datetime1">
              <a:rPr lang="ru-RU" smtClean="0"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"МИР ДОБРЫХ КНИГ" 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F215-9ADB-4BA5-8A4C-3A067508F103}" type="datetime1">
              <a:rPr lang="ru-RU" smtClean="0"/>
              <a:t>12.04.2012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"МИР ДОБРЫХ КНИГ" 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1959-CBD5-4396-84AA-A1B9860B89F2}" type="datetime1">
              <a:rPr lang="ru-RU" smtClean="0"/>
              <a:t>12.04.2012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"МИР ДОБРЫХ КНИГ" 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0C8AF-7B27-42D5-B1F5-298A6581824F}" type="datetime1">
              <a:rPr lang="ru-RU" smtClean="0"/>
              <a:t>12.04.2012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"МИР ДОБРЫХ КНИГ" 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E2CAB-D492-4F7B-8961-6ED9258F4A8F}" type="datetime1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"МИР ДОБРЫХ КНИГ"  </a:t>
            </a: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881620-08CD-40B0-A4B3-9136120C274B}" type="datetime1">
              <a:rPr lang="ru-RU" smtClean="0"/>
              <a:t>12.04.2012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"МИР ДОБРЫХ КНИГ" 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Проект интегрированного курса</a:t>
            </a:r>
            <a:endParaRPr lang="ru-RU" sz="3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«Мир добрых книг»</a:t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2700" dirty="0" smtClean="0"/>
              <a:t>автор: Стародубцева  Л.А.</a:t>
            </a:r>
            <a:br>
              <a:rPr lang="ru-RU" sz="2700" dirty="0" smtClean="0"/>
            </a:br>
            <a:r>
              <a:rPr lang="ru-RU" sz="2700" dirty="0" smtClean="0"/>
              <a:t>учитель  начальных  классов</a:t>
            </a:r>
            <a:br>
              <a:rPr lang="ru-RU" sz="2700" dirty="0" smtClean="0"/>
            </a:br>
            <a:r>
              <a:rPr lang="ru-RU" sz="2700" dirty="0" smtClean="0"/>
              <a:t> МБОУ  СОШ №2;</a:t>
            </a:r>
            <a:br>
              <a:rPr lang="ru-RU" sz="2700" dirty="0" smtClean="0"/>
            </a:br>
            <a:r>
              <a:rPr lang="ru-RU" sz="2700" dirty="0" smtClean="0"/>
              <a:t> </a:t>
            </a:r>
            <a:br>
              <a:rPr lang="ru-RU" sz="2700" dirty="0" smtClean="0"/>
            </a:br>
            <a:r>
              <a:rPr lang="ru-RU" sz="2700" dirty="0" smtClean="0"/>
              <a:t>город  </a:t>
            </a:r>
            <a:r>
              <a:rPr lang="ru-RU" sz="2700" dirty="0" err="1" smtClean="0"/>
              <a:t>Югорск</a:t>
            </a:r>
            <a:endParaRPr lang="ru-RU" sz="4800" dirty="0"/>
          </a:p>
        </p:txBody>
      </p:sp>
      <p:pic>
        <p:nvPicPr>
          <p:cNvPr id="4" name="Picture 4" descr="4ап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14348" y="428604"/>
            <a:ext cx="1720740" cy="1681449"/>
          </a:xfrm>
          <a:prstGeom prst="rect">
            <a:avLst/>
          </a:prstGeom>
          <a:noFill/>
        </p:spPr>
      </p:pic>
      <p:pic>
        <p:nvPicPr>
          <p:cNvPr id="5" name="Picture 4" descr="Untitled-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143768" y="4714884"/>
            <a:ext cx="1741233" cy="1865307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Коммуникативные универсальные действия: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1400" b="1" i="1" dirty="0" smtClean="0"/>
              <a:t>овладевать </a:t>
            </a:r>
            <a:r>
              <a:rPr lang="ru-RU" sz="1400" b="1" i="1" dirty="0" smtClean="0"/>
              <a:t>монологической</a:t>
            </a:r>
            <a:r>
              <a:rPr lang="ru-RU" sz="1400" i="1" dirty="0" smtClean="0"/>
              <a:t> речью (находить в тексте монологи героев и читать их, составлять высказывания о героях и их поступках, о произведениях и книгах);</a:t>
            </a:r>
            <a:endParaRPr lang="ru-RU" sz="1400" dirty="0" smtClean="0"/>
          </a:p>
          <a:p>
            <a:pPr lvl="0"/>
            <a:r>
              <a:rPr lang="ru-RU" sz="1400" i="1" dirty="0" smtClean="0"/>
              <a:t> </a:t>
            </a:r>
            <a:r>
              <a:rPr lang="ru-RU" sz="1400" b="1" i="1" dirty="0" smtClean="0"/>
              <a:t>умение отвечать на вопросы</a:t>
            </a:r>
            <a:r>
              <a:rPr lang="ru-RU" sz="1400" i="1" dirty="0" smtClean="0"/>
              <a:t>: по содержанию произведения, выявляющие характер отношений между героями произведений, побуждающие читателя дать оценку событиям и       поступкам героев, требующие обучающегося постановить себя на место героя произведения, выявляющие эмоциональное отношения ученика к событиям и героям произведений;</a:t>
            </a:r>
            <a:endParaRPr lang="ru-RU" sz="1400" dirty="0" smtClean="0"/>
          </a:p>
          <a:p>
            <a:pPr lvl="0"/>
            <a:r>
              <a:rPr lang="ru-RU" sz="1400" b="1" i="1" dirty="0" smtClean="0"/>
              <a:t>умение слушать</a:t>
            </a:r>
            <a:r>
              <a:rPr lang="ru-RU" sz="1400" i="1" dirty="0" smtClean="0"/>
              <a:t> ответы одноклассников на вопросы по прочитанному  произведению, </a:t>
            </a:r>
            <a:r>
              <a:rPr lang="ru-RU" sz="1400" b="1" i="1" dirty="0" smtClean="0"/>
              <a:t>дополнять</a:t>
            </a:r>
            <a:r>
              <a:rPr lang="ru-RU" sz="1400" i="1" dirty="0" smtClean="0"/>
              <a:t> и уточнять их ответы, подтверждая информацией из текста произведения;</a:t>
            </a:r>
            <a:endParaRPr lang="ru-RU" sz="1400" dirty="0" smtClean="0"/>
          </a:p>
          <a:p>
            <a:pPr lvl="0"/>
            <a:r>
              <a:rPr lang="ru-RU" sz="1400" b="1" i="1" dirty="0" smtClean="0"/>
              <a:t>умение задавать</a:t>
            </a:r>
            <a:r>
              <a:rPr lang="ru-RU" sz="1400" i="1" dirty="0" smtClean="0"/>
              <a:t> одноклассникам </a:t>
            </a:r>
            <a:r>
              <a:rPr lang="ru-RU" sz="1400" b="1" i="1" dirty="0" smtClean="0"/>
              <a:t>вопросы</a:t>
            </a:r>
            <a:r>
              <a:rPr lang="ru-RU" sz="1400" i="1" dirty="0" smtClean="0"/>
              <a:t> разных видов по прочитанному произведению;</a:t>
            </a:r>
            <a:endParaRPr lang="ru-RU" sz="1400" dirty="0" smtClean="0"/>
          </a:p>
          <a:p>
            <a:pPr lvl="0"/>
            <a:r>
              <a:rPr lang="ru-RU" sz="1400" b="1" i="1" dirty="0" smtClean="0"/>
              <a:t>умение вести диалог</a:t>
            </a:r>
            <a:r>
              <a:rPr lang="ru-RU" sz="1400" i="1" dirty="0" smtClean="0"/>
              <a:t> или дискуссию о героях и их поступках, проявляя уважение к другому мнению;</a:t>
            </a:r>
            <a:endParaRPr lang="ru-RU" sz="1400" dirty="0" smtClean="0"/>
          </a:p>
          <a:p>
            <a:pPr lvl="0"/>
            <a:r>
              <a:rPr lang="ru-RU" sz="1400" b="1" i="1" dirty="0" smtClean="0"/>
              <a:t>умение </a:t>
            </a:r>
            <a:r>
              <a:rPr lang="ru-RU" sz="1400" i="1" dirty="0" smtClean="0"/>
              <a:t>полно и аргументировано строить свои высказывания, полно и точно </a:t>
            </a:r>
            <a:r>
              <a:rPr lang="ru-RU" sz="1400" b="1" i="1" dirty="0" smtClean="0"/>
              <a:t>выражать свои мысли.</a:t>
            </a:r>
            <a:r>
              <a:rPr lang="ru-RU" sz="1400" i="1" dirty="0" smtClean="0"/>
              <a:t> </a:t>
            </a:r>
            <a:endParaRPr lang="ru-RU" sz="1400" dirty="0" smtClean="0"/>
          </a:p>
          <a:p>
            <a:pPr lvl="0"/>
            <a:r>
              <a:rPr lang="ru-RU" sz="1400" b="1" i="1" dirty="0" smtClean="0"/>
              <a:t>воспитание интереса к чтению</a:t>
            </a:r>
            <a:r>
              <a:rPr lang="ru-RU" sz="1400" i="1" dirty="0" smtClean="0"/>
              <a:t> как средству получения информации и удовлетворения личных познавательных и эстетических запросов, а также интереса к книге (учебной, художественной, справочной);</a:t>
            </a:r>
            <a:endParaRPr lang="ru-RU" sz="1400" dirty="0" smtClean="0"/>
          </a:p>
          <a:p>
            <a:pPr lvl="0"/>
            <a:r>
              <a:rPr lang="ru-RU" sz="1400" b="1" i="1" dirty="0" smtClean="0"/>
              <a:t>овладение устной и письменной коммуникативной культурой</a:t>
            </a:r>
            <a:r>
              <a:rPr lang="ru-RU" sz="1400" i="1" dirty="0" smtClean="0"/>
              <a:t>: работа с произведениями разных жанров; ведение диалога и построение монологического высказывания о героях и их поступках; поиск необходимой информации в учебниках, словарях, справочниках и энциклопедиях и ее использование; высказывание мнения о прочитанных или прослушанных произведениях и книгах;</a:t>
            </a:r>
            <a:endParaRPr lang="ru-RU" sz="1400" dirty="0" smtClean="0"/>
          </a:p>
          <a:p>
            <a:pPr lvl="0"/>
            <a:r>
              <a:rPr lang="ru-RU" sz="1400" i="1" dirty="0" smtClean="0"/>
              <a:t>воспитание эстетического вкуса и умения воспринимать художественное произведение как искусство слова: </a:t>
            </a:r>
            <a:r>
              <a:rPr lang="ru-RU" sz="1400" b="1" i="1" dirty="0" smtClean="0"/>
              <a:t>выделять особенности художественных произведений</a:t>
            </a:r>
            <a:r>
              <a:rPr lang="ru-RU" sz="1400" i="1" dirty="0" smtClean="0"/>
              <a:t>, находить (на доступном уровне) средства выразительности и использовать их в речи;</a:t>
            </a:r>
            <a:endParaRPr lang="ru-RU" sz="1400" dirty="0" smtClean="0"/>
          </a:p>
          <a:p>
            <a:endParaRPr lang="ru-RU" sz="1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с двумя вырезанными противолежащими углами 13"/>
          <p:cNvSpPr/>
          <p:nvPr/>
        </p:nvSpPr>
        <p:spPr>
          <a:xfrm>
            <a:off x="1000100" y="785794"/>
            <a:ext cx="7358114" cy="785818"/>
          </a:xfrm>
          <a:prstGeom prst="snip2DiagRect">
            <a:avLst/>
          </a:prstGeom>
          <a:ln w="38100"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«МИР ДОБРЫХ КНИГ»</a:t>
            </a:r>
          </a:p>
          <a:p>
            <a:pPr algn="ctr"/>
            <a:r>
              <a:rPr lang="ru-RU" sz="2000" b="1" dirty="0" smtClean="0"/>
              <a:t>содержание</a:t>
            </a:r>
          </a:p>
          <a:p>
            <a:pPr algn="ctr"/>
            <a:endParaRPr lang="ru-RU" sz="2400" b="1" dirty="0"/>
          </a:p>
        </p:txBody>
      </p:sp>
      <p:cxnSp>
        <p:nvCxnSpPr>
          <p:cNvPr id="32" name="Прямая со стрелкой 31"/>
          <p:cNvCxnSpPr/>
          <p:nvPr/>
        </p:nvCxnSpPr>
        <p:spPr>
          <a:xfrm rot="5400000">
            <a:off x="5144298" y="2070884"/>
            <a:ext cx="285752" cy="1588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с двумя вырезанными противолежащими углами 62"/>
          <p:cNvSpPr/>
          <p:nvPr/>
        </p:nvSpPr>
        <p:spPr>
          <a:xfrm>
            <a:off x="714348" y="2786058"/>
            <a:ext cx="1500198" cy="857256"/>
          </a:xfrm>
          <a:prstGeom prst="snip2Diag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Хочу все знать</a:t>
            </a:r>
            <a:endParaRPr lang="ru-RU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1" name="Прямоугольник с двумя вырезанными противолежащими углами 70"/>
          <p:cNvSpPr/>
          <p:nvPr/>
        </p:nvSpPr>
        <p:spPr>
          <a:xfrm>
            <a:off x="5643570" y="3500438"/>
            <a:ext cx="1643074" cy="857256"/>
          </a:xfrm>
          <a:prstGeom prst="snip2Diag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Сбережем родную природу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ru-RU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2" name="Прямоугольник с двумя вырезанными противолежащими углами 71"/>
          <p:cNvSpPr/>
          <p:nvPr/>
        </p:nvSpPr>
        <p:spPr>
          <a:xfrm>
            <a:off x="2357422" y="3500438"/>
            <a:ext cx="1643074" cy="857256"/>
          </a:xfrm>
          <a:prstGeom prst="snip2Diag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Патриоты своей страны</a:t>
            </a:r>
            <a:endParaRPr lang="ru-RU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5" name="Прямоугольник с двумя вырезанными противолежащими углами 74"/>
          <p:cNvSpPr/>
          <p:nvPr/>
        </p:nvSpPr>
        <p:spPr>
          <a:xfrm>
            <a:off x="7358082" y="3000372"/>
            <a:ext cx="1571636" cy="857256"/>
          </a:xfrm>
          <a:prstGeom prst="snip2Diag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Читаем о ВОВ</a:t>
            </a:r>
            <a:endParaRPr lang="ru-RU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6" name="Выноска со стрелкой вправо 95"/>
          <p:cNvSpPr/>
          <p:nvPr/>
        </p:nvSpPr>
        <p:spPr>
          <a:xfrm>
            <a:off x="142844" y="2000240"/>
            <a:ext cx="428660" cy="2071702"/>
          </a:xfrm>
          <a:prstGeom prst="rightArrowCallou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800" b="1" dirty="0" smtClean="0">
                <a:solidFill>
                  <a:schemeClr val="accent3">
                    <a:lumMod val="50000"/>
                  </a:schemeClr>
                </a:solidFill>
              </a:rPr>
              <a:t>содержание</a:t>
            </a:r>
            <a:endParaRPr lang="ru-RU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8" name="Выноска со стрелкой вправо 97"/>
          <p:cNvSpPr/>
          <p:nvPr/>
        </p:nvSpPr>
        <p:spPr>
          <a:xfrm>
            <a:off x="285720" y="5143512"/>
            <a:ext cx="428660" cy="1428760"/>
          </a:xfrm>
          <a:prstGeom prst="rightArrowCallou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900" b="1" dirty="0" smtClean="0">
                <a:solidFill>
                  <a:schemeClr val="accent3">
                    <a:lumMod val="50000"/>
                  </a:schemeClr>
                </a:solidFill>
              </a:rPr>
              <a:t>формы</a:t>
            </a:r>
            <a:endParaRPr lang="ru-RU" sz="9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5" name="Номер слайда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grpSp>
        <p:nvGrpSpPr>
          <p:cNvPr id="44" name="Группа 43"/>
          <p:cNvGrpSpPr/>
          <p:nvPr/>
        </p:nvGrpSpPr>
        <p:grpSpPr>
          <a:xfrm>
            <a:off x="1071538" y="4857760"/>
            <a:ext cx="7715304" cy="1714512"/>
            <a:chOff x="1428696" y="5143488"/>
            <a:chExt cx="7715304" cy="1714512"/>
          </a:xfrm>
        </p:grpSpPr>
        <p:sp>
          <p:nvSpPr>
            <p:cNvPr id="88" name="Прямоугольник с двумя скругленными противолежащими углами 87"/>
            <p:cNvSpPr/>
            <p:nvPr/>
          </p:nvSpPr>
          <p:spPr>
            <a:xfrm>
              <a:off x="1428696" y="5143488"/>
              <a:ext cx="7715304" cy="1714512"/>
            </a:xfrm>
            <a:prstGeom prst="round2Diag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600" b="1" dirty="0" smtClean="0">
                <a:solidFill>
                  <a:schemeClr val="accent4">
                    <a:lumMod val="50000"/>
                  </a:schemeClr>
                </a:solidFill>
              </a:endParaRPr>
            </a:p>
            <a:p>
              <a:pPr algn="just"/>
              <a:r>
                <a:rPr lang="ru-RU" sz="16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endParaRPr lang="ru-RU" sz="1600" b="1" dirty="0">
                <a:solidFill>
                  <a:schemeClr val="accent4">
                    <a:lumMod val="50000"/>
                  </a:schemeClr>
                </a:solidFill>
              </a:endParaRPr>
            </a:p>
            <a:p>
              <a:pPr algn="ctr"/>
              <a:endParaRPr lang="ru-RU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2000232" y="5429264"/>
              <a:ext cx="6315119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  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Индивидуальное чтение, книжные выставки, беседы и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обсуждения, литературные игры, экскурсии, ведение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читательских дневников, проектная деятельность.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9" name="Прямоугольник с двумя вырезанными противолежащими углами 38"/>
          <p:cNvSpPr/>
          <p:nvPr/>
        </p:nvSpPr>
        <p:spPr>
          <a:xfrm>
            <a:off x="4071934" y="2857496"/>
            <a:ext cx="1500198" cy="857256"/>
          </a:xfrm>
          <a:prstGeom prst="snip2Diag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Папа, мама и я – читающая семья</a:t>
            </a:r>
            <a:endParaRPr lang="ru-RU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0" name="Прямоугольник с двумя вырезанными противолежащими углами 39"/>
          <p:cNvSpPr/>
          <p:nvPr/>
        </p:nvSpPr>
        <p:spPr>
          <a:xfrm>
            <a:off x="714348" y="1714488"/>
            <a:ext cx="1500198" cy="857256"/>
          </a:xfrm>
          <a:prstGeom prst="snip2Diag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Литературный калейдоско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п</a:t>
            </a:r>
            <a:endParaRPr lang="ru-RU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1" name="Прямоугольник с двумя вырезанными противолежащими углами 40"/>
          <p:cNvSpPr/>
          <p:nvPr/>
        </p:nvSpPr>
        <p:spPr>
          <a:xfrm>
            <a:off x="2428860" y="2071678"/>
            <a:ext cx="1500198" cy="857256"/>
          </a:xfrm>
          <a:prstGeom prst="snip2Diag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Наши четвероногие друзья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2" name="Прямоугольник с двумя вырезанными противолежащими углами 41"/>
          <p:cNvSpPr/>
          <p:nvPr/>
        </p:nvSpPr>
        <p:spPr>
          <a:xfrm>
            <a:off x="4500562" y="1714488"/>
            <a:ext cx="1500198" cy="857256"/>
          </a:xfrm>
          <a:prstGeom prst="snip2Diag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Делай добро, и оно к тебе вернется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3" name="Прямоугольник с двумя вырезанными противолежащими углами 42"/>
          <p:cNvSpPr/>
          <p:nvPr/>
        </p:nvSpPr>
        <p:spPr>
          <a:xfrm>
            <a:off x="6286512" y="2071678"/>
            <a:ext cx="1500198" cy="857256"/>
          </a:xfrm>
          <a:prstGeom prst="snip2Diag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Край, в котором я живу</a:t>
            </a:r>
            <a:endParaRPr lang="ru-RU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71" grpId="0" animBg="1"/>
      <p:bldP spid="72" grpId="0" animBg="1"/>
      <p:bldP spid="75" grpId="0" animBg="1"/>
      <p:bldP spid="96" grpId="0" animBg="1"/>
      <p:bldP spid="9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Мероприятия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Экскурсии</a:t>
            </a:r>
          </a:p>
          <a:p>
            <a:r>
              <a:rPr lang="ru-RU" dirty="0" smtClean="0"/>
              <a:t>Игры, конкурсы, викторины</a:t>
            </a:r>
          </a:p>
          <a:p>
            <a:r>
              <a:rPr lang="ru-RU" dirty="0" smtClean="0"/>
              <a:t>Участие в конкурсе «Театральная весна»</a:t>
            </a:r>
          </a:p>
          <a:p>
            <a:r>
              <a:rPr lang="ru-RU" b="1" dirty="0" smtClean="0"/>
              <a:t>Семейные проекты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«Реклама книги», «Сборник загадок о животных», «Фоторобот», «Горячая десятка»,</a:t>
            </a:r>
          </a:p>
          <a:p>
            <a:r>
              <a:rPr lang="ru-RU" dirty="0" smtClean="0"/>
              <a:t>Стенгазета «В мире интересного», «Подари книгу»  и т.д.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Сводный план мероприятий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1428736"/>
          <a:ext cx="8001056" cy="4541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4"/>
                <a:gridCol w="3683886"/>
                <a:gridCol w="864979"/>
                <a:gridCol w="937061"/>
                <a:gridCol w="937061"/>
                <a:gridCol w="720815"/>
              </a:tblGrid>
              <a:tr h="476804"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1кл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554859">
                <a:tc rowSpan="5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Сен-</a:t>
                      </a:r>
                    </a:p>
                    <a:p>
                      <a:r>
                        <a:rPr lang="ru-RU" dirty="0" err="1" smtClean="0">
                          <a:solidFill>
                            <a:schemeClr val="bg1"/>
                          </a:solidFill>
                        </a:rPr>
                        <a:t>тябрь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Литературный калейдоскоп  или  книги , прочитанные летом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618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I.Городская</a:t>
                      </a:r>
                      <a:r>
                        <a:rPr kumimoji="0" lang="ru-RU" sz="14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иблиотека</a:t>
                      </a:r>
                      <a:r>
                        <a:rPr kumimoji="0" lang="ru-RU" sz="14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«Забава»: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1.Викторина по детским книгам «Литературный ералаш»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2.Слайд –презентация «Памятники литературным героям»</a:t>
                      </a:r>
                    </a:p>
                  </a:txBody>
                  <a:tcPr marL="114300" marR="11430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87192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II. Школьная библиотека:</a:t>
                      </a:r>
                    </a:p>
                    <a:p>
                      <a:r>
                        <a:rPr kumimoji="0" lang="ru-RU" sz="14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Игра-путешествие «В стране невыученных уроков» </a:t>
                      </a:r>
                      <a:r>
                        <a:rPr kumimoji="0" lang="ru-RU" sz="1400" b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Л.Гераскина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47680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III..Мини-проект    «Реклама книги»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55485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IV..Презентация «Читательского дневника»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Ожидаемые результаты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100% охват школьников библиотечным обслуживанием;</a:t>
            </a:r>
          </a:p>
          <a:p>
            <a:r>
              <a:rPr lang="ru-RU" dirty="0" smtClean="0"/>
              <a:t>Динамика систематически читающих школьников;</a:t>
            </a:r>
          </a:p>
          <a:p>
            <a:r>
              <a:rPr lang="ru-RU" dirty="0" smtClean="0"/>
              <a:t>Привлечение родителей в школьную библиотеку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6" name="Picture 5" descr="567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00562" y="4500570"/>
            <a:ext cx="1785962" cy="1740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32770" name="Picture 2" descr="Book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8350983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5984" y="2071678"/>
            <a:ext cx="58579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b="1" i="1" dirty="0" smtClean="0"/>
          </a:p>
          <a:p>
            <a:r>
              <a:rPr lang="ru-RU" sz="4400" b="1" i="1" dirty="0" smtClean="0"/>
              <a:t>Спасибо   за</a:t>
            </a:r>
          </a:p>
          <a:p>
            <a:r>
              <a:rPr lang="ru-RU" sz="4400" b="1" i="1" dirty="0" smtClean="0"/>
              <a:t>                  внимание!</a:t>
            </a:r>
            <a:endParaRPr lang="ru-RU" sz="4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50864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Читайте, читайте,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Творите, мечтайте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Найдите удачу в пути.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Читайте, читайте,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Страницы листайте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Свой мир открывайте,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В нем все впереди.</a:t>
            </a:r>
          </a:p>
          <a:p>
            <a:endParaRPr lang="ru-RU" sz="4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428728" y="571480"/>
            <a:ext cx="6643734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642918"/>
            <a:ext cx="4597096" cy="566308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1" u="none" strike="noStrike" cap="none" spc="0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spc="0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4400" b="1" i="1" u="none" strike="noStrike" cap="none" spc="0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Книга </a:t>
            </a:r>
            <a:r>
              <a:rPr kumimoji="0" lang="ru-RU" sz="4400" b="1" i="1" u="none" strike="noStrike" cap="none" spc="0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4400" b="1" i="1" u="none" strike="noStrike" cap="none" spc="0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духовное завещание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spc="0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одного   поколения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spc="0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другому</a:t>
            </a:r>
            <a:r>
              <a:rPr kumimoji="0" lang="ru-RU" sz="4400" b="1" i="1" u="none" strike="noStrike" cap="none" spc="0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…»</a:t>
            </a:r>
            <a:r>
              <a:rPr kumimoji="0" lang="ru-RU" sz="4400" b="1" i="1" u="none" strike="noStrike" cap="none" spc="0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4400" b="1" i="0" u="none" strike="noStrike" cap="none" spc="0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spc="0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А.И.Герцен.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7" name="Рисунок 6" descr="book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2928958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Рабоч стол\Презентации\Рамочки\rimage056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 rot="16200000">
            <a:off x="1643533" y="-500581"/>
            <a:ext cx="6004230" cy="7719724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357290" y="1285860"/>
            <a:ext cx="8693727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проекта: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условий  для приобщения 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ребёнка  к чтению художественной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литературы, обогащения его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внутреннего мира.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7" name="Picture 4" descr="Untitled-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286116" y="3643314"/>
            <a:ext cx="2357454" cy="2525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Рабоч стол\Презентации\Рамочки\rimage056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 rot="16200000">
            <a:off x="1714971" y="-500581"/>
            <a:ext cx="6004230" cy="7719724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357290" y="1785926"/>
            <a:ext cx="7144072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16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расширить  знания  о литературных произведениях;</a:t>
            </a: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endParaRPr lang="ru-RU" sz="16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16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привить  навыки глубокого понимания смысла художественного </a:t>
            </a: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произведения и самостоятельного выбора книг для чтения;</a:t>
            </a: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endParaRPr lang="ru-RU" sz="16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16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повысить технику чтения;</a:t>
            </a: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endParaRPr lang="ru-RU" sz="16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16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формировать информационную  культуру личности учащихся;</a:t>
            </a: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endParaRPr lang="ru-RU" sz="16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16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создать   условия для творческого общения детей и взрослых;</a:t>
            </a: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ru-RU" sz="16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16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воспитывать чувство патриотизма, гордости за свою малую родину, </a:t>
            </a: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уважение к окружающим;</a:t>
            </a: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endParaRPr lang="ru-RU" sz="16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endParaRPr lang="ru-RU" sz="16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928794" y="1357298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проекта: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b="1" i="1" dirty="0" smtClean="0"/>
              <a:t>Взаимодействие</a:t>
            </a:r>
            <a:endParaRPr lang="ru-RU" dirty="0"/>
          </a:p>
        </p:txBody>
      </p:sp>
      <p:sp>
        <p:nvSpPr>
          <p:cNvPr id="64521" name="Oval 9"/>
          <p:cNvSpPr>
            <a:spLocks noChangeArrowheads="1"/>
          </p:cNvSpPr>
          <p:nvPr/>
        </p:nvSpPr>
        <p:spPr bwMode="auto">
          <a:xfrm>
            <a:off x="1187450" y="2205038"/>
            <a:ext cx="2592388" cy="12239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 dirty="0" smtClean="0"/>
              <a:t>Социальное </a:t>
            </a:r>
          </a:p>
          <a:p>
            <a:pPr algn="ctr"/>
            <a:r>
              <a:rPr lang="ru-RU" sz="2400" b="1" i="1" dirty="0" smtClean="0"/>
              <a:t>партнерство </a:t>
            </a:r>
            <a:endParaRPr lang="ru-RU" sz="2400" dirty="0"/>
          </a:p>
        </p:txBody>
      </p:sp>
      <p:sp>
        <p:nvSpPr>
          <p:cNvPr id="64522" name="Oval 10"/>
          <p:cNvSpPr>
            <a:spLocks noChangeArrowheads="1"/>
          </p:cNvSpPr>
          <p:nvPr/>
        </p:nvSpPr>
        <p:spPr bwMode="auto">
          <a:xfrm>
            <a:off x="3492500" y="3357563"/>
            <a:ext cx="2808288" cy="12954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 smtClean="0"/>
              <a:t>Школа </a:t>
            </a:r>
            <a:endParaRPr lang="ru-RU" sz="2800" dirty="0"/>
          </a:p>
        </p:txBody>
      </p:sp>
      <p:sp>
        <p:nvSpPr>
          <p:cNvPr id="64523" name="Oval 11"/>
          <p:cNvSpPr>
            <a:spLocks noChangeArrowheads="1"/>
          </p:cNvSpPr>
          <p:nvPr/>
        </p:nvSpPr>
        <p:spPr bwMode="auto">
          <a:xfrm>
            <a:off x="5786446" y="4643446"/>
            <a:ext cx="2592387" cy="12239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 dirty="0" smtClean="0"/>
              <a:t>Семейное  </a:t>
            </a:r>
          </a:p>
          <a:p>
            <a:pPr algn="ctr"/>
            <a:r>
              <a:rPr lang="ru-RU" sz="2400" b="1" i="1" dirty="0" smtClean="0"/>
              <a:t>чтение</a:t>
            </a:r>
            <a:endParaRPr lang="ru-RU" sz="2400" dirty="0"/>
          </a:p>
        </p:txBody>
      </p:sp>
      <p:sp>
        <p:nvSpPr>
          <p:cNvPr id="64525" name="AutoShape 13"/>
          <p:cNvSpPr>
            <a:spLocks noChangeArrowheads="1"/>
          </p:cNvSpPr>
          <p:nvPr/>
        </p:nvSpPr>
        <p:spPr bwMode="auto">
          <a:xfrm rot="1484163">
            <a:off x="3200400" y="2058988"/>
            <a:ext cx="2025650" cy="1296987"/>
          </a:xfrm>
          <a:custGeom>
            <a:avLst/>
            <a:gdLst>
              <a:gd name="G0" fmla="+- 0 0 0"/>
              <a:gd name="G1" fmla="+- 11671339 0 0"/>
              <a:gd name="G2" fmla="+- 0 0 11671339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11671339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1671339"/>
              <a:gd name="G36" fmla="sin G34 11671339"/>
              <a:gd name="G37" fmla="+/ 11671339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620 w 21600"/>
              <a:gd name="T5" fmla="*/ 1 h 21600"/>
              <a:gd name="T6" fmla="*/ 2704 w 21600"/>
              <a:gd name="T7" fmla="*/ 11069 h 21600"/>
              <a:gd name="T8" fmla="*/ 10710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399" y="10859"/>
                  <a:pt x="5400" y="10919"/>
                  <a:pt x="5402" y="10979"/>
                </a:cubicBezTo>
                <a:lnTo>
                  <a:pt x="5" y="11159"/>
                </a:lnTo>
                <a:cubicBezTo>
                  <a:pt x="1" y="11039"/>
                  <a:pt x="0" y="10919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26" name="AutoShape 14"/>
          <p:cNvSpPr>
            <a:spLocks noChangeArrowheads="1"/>
          </p:cNvSpPr>
          <p:nvPr/>
        </p:nvSpPr>
        <p:spPr bwMode="auto">
          <a:xfrm rot="1778348">
            <a:off x="5724525" y="3357563"/>
            <a:ext cx="2025650" cy="1296987"/>
          </a:xfrm>
          <a:custGeom>
            <a:avLst/>
            <a:gdLst>
              <a:gd name="G0" fmla="+- 0 0 0"/>
              <a:gd name="G1" fmla="+- 11671339 0 0"/>
              <a:gd name="G2" fmla="+- 0 0 11671339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11671339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1671339"/>
              <a:gd name="G36" fmla="sin G34 11671339"/>
              <a:gd name="G37" fmla="+/ 11671339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620 w 21600"/>
              <a:gd name="T5" fmla="*/ 1 h 21600"/>
              <a:gd name="T6" fmla="*/ 2704 w 21600"/>
              <a:gd name="T7" fmla="*/ 11069 h 21600"/>
              <a:gd name="T8" fmla="*/ 10710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399" y="10859"/>
                  <a:pt x="5400" y="10919"/>
                  <a:pt x="5402" y="10979"/>
                </a:cubicBezTo>
                <a:lnTo>
                  <a:pt x="5" y="11159"/>
                </a:lnTo>
                <a:cubicBezTo>
                  <a:pt x="1" y="11039"/>
                  <a:pt x="0" y="10919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27" name="AutoShape 15"/>
          <p:cNvSpPr>
            <a:spLocks noChangeArrowheads="1"/>
          </p:cNvSpPr>
          <p:nvPr/>
        </p:nvSpPr>
        <p:spPr bwMode="auto">
          <a:xfrm rot="12402079">
            <a:off x="4356100" y="4652963"/>
            <a:ext cx="2025650" cy="1296987"/>
          </a:xfrm>
          <a:custGeom>
            <a:avLst/>
            <a:gdLst>
              <a:gd name="G0" fmla="+- 0 0 0"/>
              <a:gd name="G1" fmla="+- 11671339 0 0"/>
              <a:gd name="G2" fmla="+- 0 0 11671339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11671339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1671339"/>
              <a:gd name="G36" fmla="sin G34 11671339"/>
              <a:gd name="G37" fmla="+/ 11671339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620 w 21600"/>
              <a:gd name="T5" fmla="*/ 1 h 21600"/>
              <a:gd name="T6" fmla="*/ 2704 w 21600"/>
              <a:gd name="T7" fmla="*/ 11069 h 21600"/>
              <a:gd name="T8" fmla="*/ 10710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399" y="10859"/>
                  <a:pt x="5400" y="10919"/>
                  <a:pt x="5402" y="10979"/>
                </a:cubicBezTo>
                <a:lnTo>
                  <a:pt x="5" y="11159"/>
                </a:lnTo>
                <a:cubicBezTo>
                  <a:pt x="1" y="11039"/>
                  <a:pt x="0" y="10919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28" name="AutoShape 16"/>
          <p:cNvSpPr>
            <a:spLocks noChangeArrowheads="1"/>
          </p:cNvSpPr>
          <p:nvPr/>
        </p:nvSpPr>
        <p:spPr bwMode="auto">
          <a:xfrm rot="12124188">
            <a:off x="1835150" y="3357563"/>
            <a:ext cx="2025650" cy="1296987"/>
          </a:xfrm>
          <a:custGeom>
            <a:avLst/>
            <a:gdLst>
              <a:gd name="G0" fmla="+- 0 0 0"/>
              <a:gd name="G1" fmla="+- 11671339 0 0"/>
              <a:gd name="G2" fmla="+- 0 0 11671339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11671339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1671339"/>
              <a:gd name="G36" fmla="sin G34 11671339"/>
              <a:gd name="G37" fmla="+/ 11671339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620 w 21600"/>
              <a:gd name="T5" fmla="*/ 1 h 21600"/>
              <a:gd name="T6" fmla="*/ 2704 w 21600"/>
              <a:gd name="T7" fmla="*/ 11069 h 21600"/>
              <a:gd name="T8" fmla="*/ 10710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399" y="10859"/>
                  <a:pt x="5400" y="10919"/>
                  <a:pt x="5402" y="10979"/>
                </a:cubicBezTo>
                <a:lnTo>
                  <a:pt x="5" y="11159"/>
                </a:lnTo>
                <a:cubicBezTo>
                  <a:pt x="1" y="11039"/>
                  <a:pt x="0" y="10919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BB0A-F8F6-468A-A8CB-F67A27D2B33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1" grpId="0" animBg="1"/>
      <p:bldP spid="64522" grpId="0" animBg="1"/>
      <p:bldP spid="64523" grpId="0" animBg="1"/>
      <p:bldP spid="64525" grpId="0" animBg="1"/>
      <p:bldP spid="64526" grpId="0" animBg="1"/>
      <p:bldP spid="64527" grpId="0" animBg="1"/>
      <p:bldP spid="645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686800" cy="838200"/>
          </a:xfrm>
        </p:spPr>
        <p:txBody>
          <a:bodyPr>
            <a:normAutofit/>
          </a:bodyPr>
          <a:lstStyle/>
          <a:p>
            <a:r>
              <a:rPr lang="ru-RU" dirty="0" smtClean="0"/>
              <a:t>Направления работы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0" y="1554162"/>
          <a:ext cx="8991600" cy="5303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1BB0A-F8F6-468A-A8CB-F67A27D2B33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личностные универсальные учебные действия: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b="1" i="1" dirty="0" smtClean="0"/>
              <a:t>познание </a:t>
            </a:r>
            <a:r>
              <a:rPr lang="ru-RU" b="1" i="1" dirty="0" smtClean="0"/>
              <a:t>героического прошлого своей страны и народа</a:t>
            </a:r>
            <a:r>
              <a:rPr lang="ru-RU" dirty="0" smtClean="0"/>
              <a:t> </a:t>
            </a:r>
            <a:r>
              <a:rPr lang="ru-RU" i="1" dirty="0" smtClean="0"/>
              <a:t>на образцах доступных литературных произведений;</a:t>
            </a:r>
            <a:endParaRPr lang="ru-RU" dirty="0" smtClean="0"/>
          </a:p>
          <a:p>
            <a:pPr lvl="0"/>
            <a:r>
              <a:rPr lang="ru-RU" b="1" i="1" dirty="0" smtClean="0"/>
              <a:t>духовно-нравственное воспитание, формирование эстетических и морально-этических ценностей</a:t>
            </a:r>
            <a:r>
              <a:rPr lang="ru-RU" dirty="0" smtClean="0"/>
              <a:t> </a:t>
            </a:r>
            <a:r>
              <a:rPr lang="ru-RU" i="1" dirty="0" smtClean="0"/>
              <a:t>на примерах поступков героев литературных произведений;</a:t>
            </a:r>
            <a:endParaRPr lang="ru-RU" dirty="0" smtClean="0"/>
          </a:p>
          <a:p>
            <a:pPr lvl="0"/>
            <a:r>
              <a:rPr lang="ru-RU" b="1" i="1" dirty="0" smtClean="0"/>
              <a:t>овладение морально-этическими нормами поведения</a:t>
            </a:r>
            <a:r>
              <a:rPr lang="ru-RU" dirty="0" smtClean="0"/>
              <a:t> </a:t>
            </a:r>
            <a:r>
              <a:rPr lang="ru-RU" i="1" dirty="0" smtClean="0"/>
              <a:t>через выявление морального содержания и нравственного значения поступков героев произведений;</a:t>
            </a:r>
            <a:endParaRPr lang="ru-RU" dirty="0" smtClean="0"/>
          </a:p>
          <a:p>
            <a:pPr lvl="0"/>
            <a:r>
              <a:rPr lang="ru-RU" b="1" i="1" dirty="0" smtClean="0"/>
              <a:t>самоопределение и самопознание себя</a:t>
            </a:r>
            <a:r>
              <a:rPr lang="ru-RU" dirty="0" smtClean="0"/>
              <a:t> </a:t>
            </a:r>
            <a:r>
              <a:rPr lang="ru-RU" i="1" dirty="0" smtClean="0"/>
              <a:t>через сравнение с героями литературных произведений;</a:t>
            </a:r>
            <a:endParaRPr lang="ru-RU" dirty="0" smtClean="0"/>
          </a:p>
          <a:p>
            <a:pPr lvl="0"/>
            <a:r>
              <a:rPr lang="ru-RU" dirty="0" smtClean="0"/>
              <a:t>использование умения читать для удовлетворения личного интереса.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i="1" dirty="0" err="1" smtClean="0"/>
              <a:t>Метапредметные</a:t>
            </a:r>
            <a:r>
              <a:rPr lang="ru-RU" sz="3100" b="1" i="1" dirty="0" smtClean="0"/>
              <a:t> универсальные учебные действия (регулятивные, познавательные, коммуникативные):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600" b="1" i="1" dirty="0" smtClean="0"/>
              <a:t>восприятие </a:t>
            </a:r>
            <a:r>
              <a:rPr lang="ru-RU" sz="1600" b="1" i="1" dirty="0" smtClean="0"/>
              <a:t>прослушанного</a:t>
            </a:r>
            <a:r>
              <a:rPr lang="ru-RU" sz="1600" i="1" dirty="0" smtClean="0"/>
              <a:t> или прочитанного произведения;</a:t>
            </a:r>
            <a:endParaRPr lang="ru-RU" sz="1600" dirty="0" smtClean="0"/>
          </a:p>
          <a:p>
            <a:pPr lvl="0"/>
            <a:r>
              <a:rPr lang="ru-RU" sz="1600" b="1" i="1" dirty="0" smtClean="0"/>
              <a:t>поиск и выделение нужной информации</a:t>
            </a:r>
            <a:r>
              <a:rPr lang="ru-RU" sz="1600" i="1" dirty="0" smtClean="0"/>
              <a:t> о героях и их поступках, о произведении или книге;</a:t>
            </a:r>
            <a:endParaRPr lang="ru-RU" sz="1600" dirty="0" smtClean="0"/>
          </a:p>
          <a:p>
            <a:pPr lvl="0"/>
            <a:r>
              <a:rPr lang="ru-RU" sz="1600" b="1" i="1" dirty="0" smtClean="0"/>
              <a:t>умение работать с текстами произведений разных жанров</a:t>
            </a:r>
            <a:r>
              <a:rPr lang="ru-RU" sz="1600" i="1" dirty="0" smtClean="0"/>
              <a:t>: определять тему и жанр, понимать главную мысль произведения,   понимать состояние героев произведений и выражать свое отношение к их поступкам, объяснять свое эмоциональное состояние в процессе слушания или чтения произведения, отвечать на вопросы по содержанию;</a:t>
            </a:r>
            <a:endParaRPr lang="ru-RU" sz="1600" dirty="0" smtClean="0"/>
          </a:p>
          <a:p>
            <a:pPr lvl="0"/>
            <a:r>
              <a:rPr lang="ru-RU" sz="1600" b="1" i="1" dirty="0" smtClean="0"/>
              <a:t>способность понимать позицию автора</a:t>
            </a:r>
            <a:r>
              <a:rPr lang="ru-RU" sz="1600" i="1" dirty="0" smtClean="0"/>
              <a:t> произведения и выражать свою точку зрения о произведении, героях и их поступках;</a:t>
            </a:r>
            <a:endParaRPr lang="ru-RU" sz="1600" dirty="0" smtClean="0"/>
          </a:p>
          <a:p>
            <a:pPr lvl="0"/>
            <a:r>
              <a:rPr lang="ru-RU" sz="1600" b="1" i="1" dirty="0" smtClean="0"/>
              <a:t>интерпретация текста</a:t>
            </a:r>
            <a:r>
              <a:rPr lang="ru-RU" sz="1600" i="1" dirty="0" smtClean="0"/>
              <a:t> (умение сравнивать произведения, героев положительных и отрицательных, рассказывать от лица одного из героев произведения или от лица читателя, делать выводы и подтверждать их словами из текста произведения);</a:t>
            </a:r>
            <a:endParaRPr lang="ru-RU" sz="1600" dirty="0" smtClean="0"/>
          </a:p>
          <a:p>
            <a:pPr lvl="0"/>
            <a:r>
              <a:rPr lang="ru-RU" sz="1600" b="1" i="1" dirty="0" smtClean="0"/>
              <a:t>рефлексия </a:t>
            </a:r>
            <a:r>
              <a:rPr lang="ru-RU" sz="1600" i="1" dirty="0" smtClean="0"/>
              <a:t>на содержание и форму произведения (формулировать свою точку зрения о героях, произведении или книге, подтверждая ее фактами из произведения или других источников информации, что служит развитию умственных способностей, нравственному и эстетическому воспитанию учащихся);</a:t>
            </a:r>
            <a:endParaRPr lang="ru-RU" sz="1600" dirty="0" smtClean="0"/>
          </a:p>
          <a:p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Логические универсальные действия: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i="1" dirty="0" smtClean="0"/>
              <a:t>анализ </a:t>
            </a:r>
            <a:r>
              <a:rPr lang="ru-RU" b="1" i="1" dirty="0" smtClean="0"/>
              <a:t>произведения</a:t>
            </a:r>
            <a:r>
              <a:rPr lang="ru-RU" i="1" dirty="0" smtClean="0"/>
              <a:t> или книги до чтения (выделение фамилии автора, заголовка, подзаголовка; прогнозирование содержания произведения, определение темы и жанра);</a:t>
            </a:r>
            <a:endParaRPr lang="ru-RU" dirty="0" smtClean="0"/>
          </a:p>
          <a:p>
            <a:pPr lvl="0"/>
            <a:r>
              <a:rPr lang="ru-RU" b="1" i="1" dirty="0" smtClean="0"/>
              <a:t>сравнение произведений</a:t>
            </a:r>
            <a:r>
              <a:rPr lang="ru-RU" i="1" dirty="0" smtClean="0"/>
              <a:t> по жанру, теме, авторской принадлежности;</a:t>
            </a:r>
            <a:endParaRPr lang="ru-RU" dirty="0" smtClean="0"/>
          </a:p>
          <a:p>
            <a:pPr lvl="0"/>
            <a:r>
              <a:rPr lang="ru-RU" b="1" i="1" dirty="0" smtClean="0"/>
              <a:t>аргументация</a:t>
            </a:r>
            <a:r>
              <a:rPr lang="ru-RU" i="1" dirty="0" smtClean="0"/>
              <a:t> высказываний и суждений о произведении с опорой на текст.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269</TotalTime>
  <Words>963</Words>
  <PresentationFormat>Экран (4:3)</PresentationFormat>
  <Paragraphs>184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«Мир добрых книг»  автор: Стародубцева  Л.А. учитель  начальных  классов  МБОУ  СОШ №2;   город  Югорск</vt:lpstr>
      <vt:lpstr>Слайд 2</vt:lpstr>
      <vt:lpstr>Слайд 3</vt:lpstr>
      <vt:lpstr>Слайд 4</vt:lpstr>
      <vt:lpstr>Взаимодействие</vt:lpstr>
      <vt:lpstr>Направления работы</vt:lpstr>
      <vt:lpstr>личностные универсальные учебные действия:  </vt:lpstr>
      <vt:lpstr>Метапредметные универсальные учебные действия (регулятивные, познавательные, коммуникативные): </vt:lpstr>
      <vt:lpstr>Логические универсальные действия: </vt:lpstr>
      <vt:lpstr>Коммуникативные универсальные действия: </vt:lpstr>
      <vt:lpstr>Слайд 11</vt:lpstr>
      <vt:lpstr>Мероприятия проекта</vt:lpstr>
      <vt:lpstr>Сводный план мероприятий</vt:lpstr>
      <vt:lpstr>Ожидаемые результаты 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37</cp:revision>
  <dcterms:modified xsi:type="dcterms:W3CDTF">2012-04-12T15:06:00Z</dcterms:modified>
</cp:coreProperties>
</file>