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8928100" cy="1152525"/>
          </a:xfrm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Иван Сергеевич Тургенев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628775"/>
            <a:ext cx="8713788" cy="5040313"/>
          </a:xfrm>
        </p:spPr>
        <p:txBody>
          <a:bodyPr/>
          <a:lstStyle/>
          <a:p>
            <a:pPr algn="l"/>
            <a:r>
              <a:rPr lang="ru-RU" sz="5400" b="1" dirty="0">
                <a:latin typeface="Arial Black" pitchFamily="34" charset="0"/>
              </a:rPr>
              <a:t>        «Воробей»</a:t>
            </a:r>
            <a:r>
              <a:rPr lang="ru-RU" sz="5400" dirty="0">
                <a:latin typeface="Arial Black" pitchFamily="34" charset="0"/>
              </a:rPr>
              <a:t> </a:t>
            </a:r>
            <a:endParaRPr lang="ru-RU" sz="5400" b="1" dirty="0">
              <a:latin typeface="Arial Black" pitchFamily="34" charset="0"/>
            </a:endParaRPr>
          </a:p>
          <a:p>
            <a:pPr algn="l"/>
            <a:endParaRPr lang="ru-RU" sz="5400" b="1" dirty="0">
              <a:latin typeface="Arial Black" pitchFamily="34" charset="0"/>
            </a:endParaRPr>
          </a:p>
          <a:p>
            <a:pPr algn="l"/>
            <a:r>
              <a:rPr lang="ru-RU" sz="5400" b="1" dirty="0">
                <a:latin typeface="Arial Black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в		      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itchFamily="34" charset="0"/>
              </a:rPr>
              <a:t>й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		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о				  </a:t>
            </a:r>
            <a:r>
              <a:rPr lang="ru-RU" sz="5400" b="1" dirty="0" err="1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pPr algn="l"/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				б			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  <a:t>Иван Тургенев</a:t>
            </a:r>
            <a:b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</a:rPr>
              <a:t>«Воробей»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8239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</a:pPr>
            <a:r>
              <a:rPr lang="ru-RU" altLang="ru-RU" sz="2800" b="1" dirty="0">
                <a:solidFill>
                  <a:prstClr val="black"/>
                </a:solidFill>
                <a:latin typeface="Constantia"/>
              </a:rPr>
              <a:t>Название рассказа соответствует его теме или основной мысли? Придумай название выражающее основную мысль. Можешь использовать строчку из текста.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05064"/>
            <a:ext cx="83529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Как понимаете слова И. С. Тургенева «….любовь…сильнее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смерти и страха смерти»?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619" y="407614"/>
            <a:ext cx="542412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Иван Сергеевич Тургенев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1945"/>
            <a:ext cx="3430714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6" y="963892"/>
            <a:ext cx="3897976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Портрет И. Тургенева  (1879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Художник </a:t>
            </a:r>
            <a:r>
              <a:rPr lang="ru-RU" dirty="0"/>
              <a:t>И. Е.  Репин </a:t>
            </a:r>
          </a:p>
        </p:txBody>
      </p:sp>
      <p:pic>
        <p:nvPicPr>
          <p:cNvPr id="4" name="Picture 2" descr="http://biblioclub.ru/services/fks.php?fks_action=get_file&amp;fks_flag=2&amp;fks_id=842e51f3bd291844eb98f20f6881eb9c953v9rssk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652619" cy="5259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30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Иван Сергеевич Тургенев  (1818-1883 гг.)</a:t>
            </a:r>
            <a:r>
              <a:rPr lang="ru-RU" sz="3200" dirty="0" smtClean="0"/>
              <a:t> Родился будущий писатель в г. Орле. Начал учебу в университете, когда ему еще не было 15 лет. Любил учиться и был прилежным  учеником. Написал много  повестей, романов, рассказов. Журналы с удовольствием печатали его произведения. Самые значимые его книги для детей  «Записки охотника», «</a:t>
            </a:r>
            <a:r>
              <a:rPr lang="ru-RU" sz="3200" dirty="0" err="1" smtClean="0"/>
              <a:t>Муму</a:t>
            </a:r>
            <a:r>
              <a:rPr lang="ru-RU" sz="3200" dirty="0" smtClean="0"/>
              <a:t>».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7"/>
            <a:ext cx="5238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Helvetica Neue"/>
              </a:rPr>
              <a:t>Чик, </a:t>
            </a:r>
            <a:r>
              <a:rPr lang="ru-RU" sz="2800" b="1" dirty="0" err="1">
                <a:solidFill>
                  <a:srgbClr val="00B0F0"/>
                </a:solidFill>
                <a:latin typeface="Helvetica Neue"/>
              </a:rPr>
              <a:t>чирик</a:t>
            </a:r>
            <a:r>
              <a:rPr lang="ru-RU" sz="2800" b="1" dirty="0">
                <a:solidFill>
                  <a:srgbClr val="00B0F0"/>
                </a:solidFill>
                <a:latin typeface="Helvetica Neue"/>
              </a:rPr>
              <a:t>! К зёрнышку прыг!</a:t>
            </a: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  <a:latin typeface="Helvetica Neue"/>
              </a:rPr>
              <a:t>Клюй не робей! Кто это?..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927" y="692696"/>
            <a:ext cx="6209073" cy="5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7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Домовой воробей</a:t>
            </a:r>
            <a:r>
              <a:rPr lang="ru-RU" dirty="0" smtClean="0"/>
              <a:t> – одна из наиболее широко известных птиц, живущих по соседству с человеком. Он прекрасно чувствует себя в маленькой деревне и в большом городе. Гнезда воробей помещает в самых разных местах – в норах, вырытых в оврагах другими животными, в стенках гнезд крупных птиц, в дуплах деревьев, занимает скворечники, норы береговых ласточек, на ветвях деревьев.  В гнезде обычно 3-8 яиц. Птенцы беспомощные и голые. Самец и  Самка выкармливают птенцов насекомыми. Через 10-15 дней птенцы вылетают из гнезда. Но родители их продолжают подкармливать и обучать. Воробьи очень плодовиты. За лето у них бывает 2-3 выводка. Воробей назван так по своему чириканью, а также от звукоподражательного  «вор».</a:t>
            </a:r>
          </a:p>
          <a:p>
            <a:r>
              <a:rPr lang="ru-RU" dirty="0" err="1" smtClean="0"/>
              <a:t>ВОРобей</a:t>
            </a:r>
            <a:r>
              <a:rPr lang="ru-RU" dirty="0" smtClean="0"/>
              <a:t> – ВОР, ВОРК = «воркует, издает переливчатые звуки».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08720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Helvetica Neue"/>
              </a:rPr>
              <a:t> Словарная работа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949" y="1617588"/>
            <a:ext cx="283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АЛЛЕЯ САДА –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9349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 дорога с рядами деревьев, посаженными по обеим её сторонам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289" y="2721114"/>
            <a:ext cx="2478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ДЕТИЩЕ –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598003"/>
            <a:ext cx="6484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тоже, что ребёнок (</a:t>
            </a:r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сын или </a:t>
            </a:r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дочка) (устар.)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378904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ЖЕРТВОВАТЬ –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5206" y="3734611"/>
            <a:ext cx="5828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подвергать опасности; поступаться  чем-нибудь, ради чего-нибудь.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2972" y="5301208"/>
            <a:ext cx="3388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БЛАГОГОВЕТЬ –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8147" y="5239652"/>
            <a:ext cx="552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относиться </a:t>
            </a:r>
            <a:r>
              <a:rPr lang="ru-RU" sz="2400" b="1" dirty="0" smtClean="0">
                <a:solidFill>
                  <a:srgbClr val="333333"/>
                </a:solidFill>
                <a:latin typeface="Helvetica Neue"/>
              </a:rPr>
              <a:t>с глубочайшим </a:t>
            </a:r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почтением; очень сильно любить.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964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Работа над текстом по частям.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- </a:t>
            </a:r>
            <a:r>
              <a:rPr lang="ru-RU" dirty="0" smtClean="0"/>
              <a:t>Где происходят описанные события?</a:t>
            </a:r>
          </a:p>
          <a:p>
            <a:r>
              <a:rPr lang="ru-RU" dirty="0" smtClean="0"/>
              <a:t>  -  Прочитайте, как повела себя собака.</a:t>
            </a:r>
          </a:p>
          <a:p>
            <a:r>
              <a:rPr lang="ru-RU" dirty="0" smtClean="0"/>
              <a:t>- Кого увидел автор на аллее?</a:t>
            </a:r>
          </a:p>
          <a:p>
            <a:r>
              <a:rPr lang="ru-RU" dirty="0" smtClean="0"/>
              <a:t>  - Прочитайте, как описан воробей.</a:t>
            </a:r>
          </a:p>
          <a:p>
            <a:r>
              <a:rPr lang="ru-RU" dirty="0" smtClean="0"/>
              <a:t>   - Почему он сидел неподвижно, беспомощно расставив крылышки? </a:t>
            </a:r>
          </a:p>
          <a:p>
            <a:pPr>
              <a:buNone/>
            </a:pPr>
            <a:r>
              <a:rPr lang="ru-RU" dirty="0" smtClean="0"/>
              <a:t>         	</a:t>
            </a:r>
            <a:r>
              <a:rPr lang="ru-RU" b="1" u="sng" dirty="0" smtClean="0"/>
              <a:t>Озаглавим часть: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1.   «</a:t>
            </a:r>
            <a:r>
              <a:rPr lang="ru-RU" dirty="0" smtClean="0">
                <a:solidFill>
                  <a:srgbClr val="FF0000"/>
                </a:solidFill>
              </a:rPr>
              <a:t>Возвращение с охоты».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- Как описывается воробей?</a:t>
            </a:r>
          </a:p>
          <a:p>
            <a:r>
              <a:rPr lang="ru-RU" sz="9600" b="1" dirty="0" smtClean="0"/>
              <a:t>- Какой по сравнению с ним казалась собака? </a:t>
            </a:r>
          </a:p>
          <a:p>
            <a:r>
              <a:rPr lang="ru-RU" sz="9600" b="1" dirty="0" smtClean="0"/>
              <a:t> - Как оказался воробей рядом с собакой?  </a:t>
            </a:r>
          </a:p>
          <a:p>
            <a:pPr>
              <a:buNone/>
            </a:pPr>
            <a:r>
              <a:rPr lang="ru-RU" sz="9600" b="1" dirty="0" smtClean="0"/>
              <a:t> </a:t>
            </a:r>
          </a:p>
          <a:p>
            <a:r>
              <a:rPr lang="ru-RU" sz="9600" b="1" dirty="0" smtClean="0"/>
              <a:t>- Что заставило старого воробья спасать молодого?</a:t>
            </a:r>
          </a:p>
          <a:p>
            <a:r>
              <a:rPr lang="ru-RU" sz="9600" b="1" dirty="0" smtClean="0"/>
              <a:t>- Прочитайте, как чувствовал себя воробей в этот момент?</a:t>
            </a:r>
          </a:p>
          <a:p>
            <a:r>
              <a:rPr lang="ru-RU" sz="9600" b="1" dirty="0" smtClean="0"/>
              <a:t> -  Какое чувство у вас появилось к старому воробью?</a:t>
            </a:r>
          </a:p>
          <a:p>
            <a:endParaRPr lang="ru-RU" sz="9600" b="1" dirty="0" smtClean="0"/>
          </a:p>
          <a:p>
            <a:r>
              <a:rPr lang="ru-RU" sz="9600" b="1" dirty="0" smtClean="0"/>
              <a:t> - Но что же им двигало? </a:t>
            </a:r>
          </a:p>
          <a:p>
            <a:r>
              <a:rPr lang="ru-RU" sz="9600" b="1" dirty="0" smtClean="0"/>
              <a:t> - Как автор говорит о поступке старого воробья?  </a:t>
            </a:r>
            <a:r>
              <a:rPr lang="ru-RU" sz="9600" b="1" i="1" dirty="0" smtClean="0"/>
              <a:t>Прочитайте.</a:t>
            </a:r>
            <a:endParaRPr lang="ru-RU" sz="9600" b="1" dirty="0" smtClean="0"/>
          </a:p>
          <a:p>
            <a:r>
              <a:rPr lang="ru-RU" sz="9600" b="1" dirty="0" smtClean="0"/>
              <a:t>-Какой воробей? </a:t>
            </a:r>
          </a:p>
          <a:p>
            <a:pPr>
              <a:buNone/>
            </a:pPr>
            <a:r>
              <a:rPr lang="ru-RU" sz="9600" b="1" dirty="0" smtClean="0"/>
              <a:t>  </a:t>
            </a:r>
          </a:p>
          <a:p>
            <a:pPr>
              <a:buNone/>
            </a:pPr>
            <a:r>
              <a:rPr lang="ru-RU" sz="9600" b="1" dirty="0" smtClean="0"/>
              <a:t>      Озаглавим часть:</a:t>
            </a:r>
            <a:r>
              <a:rPr lang="ru-RU" sz="9600" dirty="0" smtClean="0"/>
              <a:t> </a:t>
            </a:r>
          </a:p>
          <a:p>
            <a:pPr>
              <a:buNone/>
            </a:pPr>
            <a:r>
              <a:rPr lang="ru-RU" sz="5800" dirty="0" smtClean="0">
                <a:solidFill>
                  <a:srgbClr val="FF0000"/>
                </a:solidFill>
              </a:rPr>
              <a:t>   </a:t>
            </a:r>
            <a:r>
              <a:rPr lang="ru-RU" sz="12800" dirty="0" smtClean="0">
                <a:solidFill>
                  <a:srgbClr val="FF0000"/>
                </a:solidFill>
              </a:rPr>
              <a:t>2.«Встреча собаки и воробья».</a:t>
            </a:r>
          </a:p>
          <a:p>
            <a:pPr>
              <a:buNone/>
            </a:pPr>
            <a:r>
              <a:rPr lang="ru-RU" sz="12800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- </a:t>
            </a:r>
            <a:r>
              <a:rPr lang="ru-RU" dirty="0" smtClean="0"/>
              <a:t>Как повела себя собака?  Прочитайте.</a:t>
            </a:r>
          </a:p>
          <a:p>
            <a:r>
              <a:rPr lang="ru-RU" dirty="0" smtClean="0"/>
              <a:t>-Что значит «смущенный пес»?</a:t>
            </a:r>
          </a:p>
          <a:p>
            <a:r>
              <a:rPr lang="ru-RU" dirty="0" smtClean="0"/>
              <a:t>- Прочитайте, как автор называет воробья?</a:t>
            </a:r>
          </a:p>
          <a:p>
            <a:r>
              <a:rPr lang="ru-RU" dirty="0" smtClean="0"/>
              <a:t>- Как понять слово «героическая»? Объяснение по словарю С. Ожегова)</a:t>
            </a:r>
          </a:p>
          <a:p>
            <a:r>
              <a:rPr lang="ru-RU" dirty="0" smtClean="0"/>
              <a:t> - Исходя из толкования слова «героический», правильно ли И. Тургенев назвал птицу, сделал вывод  о   своем герое?</a:t>
            </a:r>
          </a:p>
          <a:p>
            <a:pPr>
              <a:buNone/>
            </a:pPr>
            <a:r>
              <a:rPr lang="ru-RU" b="1" dirty="0" smtClean="0"/>
              <a:t>   Озаглавим часть: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3. «Сила родительской любви».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514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Иван Сергеевич Тургенев</vt:lpstr>
      <vt:lpstr>Иван Сергеевич Тургенев</vt:lpstr>
      <vt:lpstr>Иван Сергеевич Тургенев  (1818-1883 гг.) Родился будущий писатель в г. Орле. Начал учебу в университете, когда ему еще не было 15 лет. Любил учиться и был прилежным  учеником. Написал много  повестей, романов, рассказов. Журналы с удовольствием печатали его произведения. Самые значимые его книги для детей  «Записки охотника», «Муму».   </vt:lpstr>
      <vt:lpstr>Слайд 4</vt:lpstr>
      <vt:lpstr>Слайд 5</vt:lpstr>
      <vt:lpstr>Слайд 6</vt:lpstr>
      <vt:lpstr>Работа над текстом по частям.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Серега</cp:lastModifiedBy>
  <cp:revision>11</cp:revision>
  <dcterms:created xsi:type="dcterms:W3CDTF">2014-11-16T14:21:36Z</dcterms:created>
  <dcterms:modified xsi:type="dcterms:W3CDTF">2014-11-16T14:57:20Z</dcterms:modified>
</cp:coreProperties>
</file>