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9" r:id="rId2"/>
    <p:sldId id="282" r:id="rId3"/>
    <p:sldId id="308" r:id="rId4"/>
    <p:sldId id="302" r:id="rId5"/>
    <p:sldId id="303" r:id="rId6"/>
    <p:sldId id="304" r:id="rId7"/>
    <p:sldId id="305" r:id="rId8"/>
    <p:sldId id="283" r:id="rId9"/>
    <p:sldId id="306" r:id="rId10"/>
    <p:sldId id="284" r:id="rId11"/>
    <p:sldId id="285" r:id="rId12"/>
    <p:sldId id="311" r:id="rId13"/>
    <p:sldId id="309" r:id="rId14"/>
    <p:sldId id="312" r:id="rId15"/>
    <p:sldId id="313" r:id="rId16"/>
    <p:sldId id="314" r:id="rId17"/>
    <p:sldId id="315" r:id="rId18"/>
    <p:sldId id="317" r:id="rId19"/>
    <p:sldId id="318" r:id="rId20"/>
    <p:sldId id="319" r:id="rId21"/>
    <p:sldId id="320" r:id="rId22"/>
    <p:sldId id="316" r:id="rId23"/>
    <p:sldId id="32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76875-15B8-4DAC-A183-35CD6CDE849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68913-0FB9-4D78-9D52-D185744C8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8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68913-0FB9-4D78-9D52-D185744C81D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3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148C-25D3-49AC-B735-A16D2238B1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CD08-CFA0-4AE3-9A39-4AED82585C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0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CBB8A-CFE7-47F8-BB89-E790DBCFDE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B4413-01D7-4BB8-9A41-EA7038492B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6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4438" y="571500"/>
            <a:ext cx="7472362" cy="5554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BECA0-9F10-42F2-8B7E-9F07CEE9AF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F149-2B43-4642-AC76-1E35ACC7E3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0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8B32E-7857-43E1-A6F9-C001A6EACD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86279-C6BB-445B-B007-026C79CAEF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5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C4601-E5C4-47DD-B160-CF18F8B5E0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8690-8CEA-488A-8597-5CB7658591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4584-BA5B-453F-AF48-091F258A3D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1A42-04B5-4A2B-AC3F-DC9AAD891A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6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15FE4-2597-41CA-B0F6-CEC193FDC7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9A76-EFF0-4A2B-88BB-2F365C2207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7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2A63-D287-4A79-8190-4EAC913837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A260A-7430-4431-9E3C-71DB6EE45B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8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8643-A8CE-426C-933B-74AAD2D4DB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BD3CA-2CFD-4046-8F07-673DDF65B0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0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FDC9C-8B5B-4DB9-87F2-B48C7C1DEB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4346-2C06-4EBC-AD4E-B635DFA590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3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11AB-4CB4-4BBA-8724-57FCA7FCD2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1E83-8745-4588-A1CE-34732E687B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2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571500"/>
            <a:ext cx="64008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4723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AF7CB8-4DDF-46FA-BC9E-0D0DC9296B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903BEA-563C-4DA1-876E-66668E6931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9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rgbClr val="77275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8013" y="1452563"/>
            <a:ext cx="4402137" cy="47132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333333"/>
                </a:solidFill>
                <a:latin typeface="Comic Sans MS" pitchFamily="66" charset="0"/>
              </a:rPr>
              <a:t>Я другу говорю: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b="1">
                <a:solidFill>
                  <a:srgbClr val="FF0000"/>
                </a:solidFill>
                <a:latin typeface="Comic Sans MS" pitchFamily="66" charset="0"/>
              </a:rPr>
              <a:t>Привет!</a:t>
            </a: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»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333333"/>
                </a:solidFill>
                <a:latin typeface="Comic Sans MS" pitchFamily="66" charset="0"/>
              </a:rPr>
              <a:t>А он в ответ: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b="1">
                <a:solidFill>
                  <a:srgbClr val="FF0000"/>
                </a:solidFill>
                <a:latin typeface="Comic Sans MS" pitchFamily="66" charset="0"/>
              </a:rPr>
              <a:t>Здорово!</a:t>
            </a: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»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333333"/>
                </a:solidFill>
                <a:latin typeface="Comic Sans MS" pitchFamily="66" charset="0"/>
              </a:rPr>
              <a:t>Тут ничего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333333"/>
                </a:solidFill>
                <a:latin typeface="Comic Sans MS" pitchFamily="66" charset="0"/>
              </a:rPr>
              <a:t>Плохого нет,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333333"/>
                </a:solidFill>
                <a:latin typeface="Comic Sans MS" pitchFamily="66" charset="0"/>
              </a:rPr>
              <a:t>Подходят оба слова</a:t>
            </a:r>
            <a:r>
              <a:rPr lang="ru-RU">
                <a:latin typeface="Comic Sans MS" pitchFamily="66" charset="0"/>
              </a:rPr>
              <a:t>.</a:t>
            </a:r>
          </a:p>
        </p:txBody>
      </p:sp>
      <p:pic>
        <p:nvPicPr>
          <p:cNvPr id="15364" name="Picture 4" descr="аочл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499"/>
            <a:ext cx="810916" cy="741363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18" y="765174"/>
            <a:ext cx="935831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гые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813"/>
            <a:ext cx="1008460" cy="949053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908175" y="4508500"/>
            <a:ext cx="540861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333333"/>
                </a:solidFill>
                <a:latin typeface="Comic Sans MS" pitchFamily="66" charset="0"/>
              </a:rPr>
              <a:t>Старшему,</a:t>
            </a:r>
          </a:p>
          <a:p>
            <a:pPr algn="ctr"/>
            <a:r>
              <a:rPr lang="ru-RU" sz="3200">
                <a:solidFill>
                  <a:srgbClr val="333333"/>
                </a:solidFill>
                <a:latin typeface="Comic Sans MS" pitchFamily="66" charset="0"/>
              </a:rPr>
              <a:t>если встречаемся с ним,</a:t>
            </a:r>
          </a:p>
          <a:p>
            <a:pPr algn="ctr"/>
            <a:r>
              <a:rPr lang="ru-RU" sz="3200">
                <a:solidFill>
                  <a:srgbClr val="333333"/>
                </a:solidFill>
                <a:latin typeface="Comic Sans MS" pitchFamily="66" charset="0"/>
              </a:rPr>
              <a:t>Первыми </a:t>
            </a:r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Здравствуйте!</a:t>
            </a:r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»</a:t>
            </a:r>
          </a:p>
          <a:p>
            <a:pPr algn="ctr"/>
            <a:r>
              <a:rPr lang="ru-RU" sz="3200">
                <a:solidFill>
                  <a:srgbClr val="333333"/>
                </a:solidFill>
                <a:latin typeface="Comic Sans MS" pitchFamily="66" charset="0"/>
              </a:rPr>
              <a:t>мы говорим.</a:t>
            </a:r>
          </a:p>
        </p:txBody>
      </p:sp>
    </p:spTree>
    <p:extLst>
      <p:ext uri="{BB962C8B-B14F-4D97-AF65-F5344CB8AC3E}">
        <p14:creationId xmlns:p14="http://schemas.microsoft.com/office/powerpoint/2010/main" val="10096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19256" cy="846138"/>
          </a:xfrm>
        </p:spPr>
        <p:txBody>
          <a:bodyPr/>
          <a:lstStyle/>
          <a:p>
            <a:r>
              <a:rPr lang="ru-RU" sz="4000" b="1" dirty="0" smtClean="0"/>
              <a:t>А. Л. Барто «Вежливый поступок»</a:t>
            </a:r>
            <a:endParaRPr lang="ru-RU" sz="40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14198"/>
            <a:ext cx="504056" cy="78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457243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5243513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9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28" y="116632"/>
            <a:ext cx="7848872" cy="1228998"/>
          </a:xfrm>
        </p:spPr>
        <p:txBody>
          <a:bodyPr/>
          <a:lstStyle/>
          <a:p>
            <a:r>
              <a:rPr lang="ru-RU" dirty="0" smtClean="0"/>
              <a:t>Связаны ли межу собой волшебные слова и волшебные поступки</a:t>
            </a:r>
            <a:r>
              <a:rPr lang="ru-RU" dirty="0"/>
              <a:t>?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73216"/>
            <a:ext cx="1551256" cy="11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3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624936" cy="846138"/>
          </a:xfrm>
        </p:spPr>
        <p:txBody>
          <a:bodyPr/>
          <a:lstStyle/>
          <a:p>
            <a:r>
              <a:rPr lang="ru-RU" sz="5400" b="1" dirty="0">
                <a:solidFill>
                  <a:srgbClr val="6600FF"/>
                </a:solidFill>
                <a:latin typeface="Comic Sans MS" pitchFamily="66" charset="0"/>
              </a:rPr>
              <a:t>Что такое </a:t>
            </a:r>
            <a:r>
              <a:rPr lang="ru-RU" sz="5400" b="1" u="sng" dirty="0">
                <a:solidFill>
                  <a:srgbClr val="FF0000"/>
                </a:solidFill>
                <a:latin typeface="Comic Sans MS" pitchFamily="66" charset="0"/>
              </a:rPr>
              <a:t>культура поведения</a:t>
            </a:r>
            <a:r>
              <a:rPr lang="ru-RU" sz="5400" b="1" dirty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40350"/>
            <a:ext cx="9144000" cy="11842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200" b="1" dirty="0">
                <a:latin typeface="Comic Sans MS" pitchFamily="66" charset="0"/>
              </a:rPr>
              <a:t>	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Культура поведения</a:t>
            </a:r>
            <a:r>
              <a:rPr lang="ru-RU" sz="3200" b="1" dirty="0">
                <a:latin typeface="Comic Sans MS" pitchFamily="66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–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вежливые слова и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3200" b="1" dirty="0">
                <a:latin typeface="Comic Sans MS" pitchFamily="66" charset="0"/>
              </a:rPr>
              <a:t>это вежливые поступки.</a:t>
            </a:r>
          </a:p>
        </p:txBody>
      </p:sp>
      <p:pic>
        <p:nvPicPr>
          <p:cNvPr id="33796" name="Picture 4" descr="обрый веч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81" y="4149080"/>
            <a:ext cx="1678452" cy="1098649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3375"/>
            <a:ext cx="3443287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04727"/>
            <a:ext cx="648072" cy="67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33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71500"/>
            <a:ext cx="8363272" cy="846138"/>
          </a:xfrm>
        </p:spPr>
        <p:txBody>
          <a:bodyPr/>
          <a:lstStyle/>
          <a:p>
            <a:r>
              <a:rPr lang="ru-RU" sz="4000" b="1" dirty="0" smtClean="0"/>
              <a:t>В. А. Осеева        А. Л. Барто</a:t>
            </a:r>
            <a:endParaRPr lang="ru-RU" sz="40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1354550" cy="178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47191"/>
            <a:ext cx="1008112" cy="149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7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35896" y="5445224"/>
            <a:ext cx="5328592" cy="1146250"/>
          </a:xfrm>
        </p:spPr>
        <p:txBody>
          <a:bodyPr/>
          <a:lstStyle/>
          <a:p>
            <a:r>
              <a:rPr lang="ru-RU" sz="8800" dirty="0" smtClean="0">
                <a:solidFill>
                  <a:schemeClr val="tx2">
                    <a:lumMod val="50000"/>
                  </a:schemeClr>
                </a:solidFill>
              </a:rPr>
              <a:t>спасибо</a:t>
            </a:r>
            <a:r>
              <a:rPr lang="ru-RU" sz="8800" dirty="0" smtClean="0"/>
              <a:t> </a:t>
            </a:r>
            <a:endParaRPr lang="ru-RU" sz="8800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8568952" cy="5407496"/>
          </a:xfrm>
        </p:spPr>
        <p:txBody>
          <a:bodyPr/>
          <a:lstStyle/>
          <a:p>
            <a:r>
              <a:rPr lang="ru-RU" sz="6600" b="1" dirty="0" smtClean="0"/>
              <a:t>Растает даже ледяная глыба</a:t>
            </a:r>
          </a:p>
          <a:p>
            <a:r>
              <a:rPr lang="ru-RU" sz="6600" b="1" dirty="0" smtClean="0"/>
              <a:t>От слова </a:t>
            </a:r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теплого</a:t>
            </a:r>
            <a:r>
              <a:rPr lang="ru-RU" sz="6600" b="1" dirty="0" smtClean="0"/>
              <a:t> </a:t>
            </a:r>
            <a:r>
              <a:rPr lang="ru-RU" sz="8000" b="1" dirty="0" smtClean="0"/>
              <a:t>…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45094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5013176"/>
            <a:ext cx="6552728" cy="1146250"/>
          </a:xfrm>
        </p:spPr>
        <p:txBody>
          <a:bodyPr/>
          <a:lstStyle/>
          <a:p>
            <a:r>
              <a:rPr lang="ru-RU" sz="6600" dirty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</a:rPr>
              <a:t>обрый день</a:t>
            </a:r>
            <a:r>
              <a:rPr lang="ru-RU" sz="6600" dirty="0" smtClean="0"/>
              <a:t> </a:t>
            </a:r>
            <a:endParaRPr lang="ru-RU" sz="6600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8568952" cy="4392488"/>
          </a:xfrm>
        </p:spPr>
        <p:txBody>
          <a:bodyPr/>
          <a:lstStyle/>
          <a:p>
            <a:r>
              <a:rPr lang="ru-RU" sz="6000" b="1" dirty="0" smtClean="0"/>
              <a:t>Зазеленеет старый пень,</a:t>
            </a:r>
          </a:p>
          <a:p>
            <a:r>
              <a:rPr lang="ru-RU" sz="6000" b="1" dirty="0" smtClean="0"/>
              <a:t>Когда услышит …</a:t>
            </a:r>
          </a:p>
        </p:txBody>
      </p:sp>
    </p:spTree>
    <p:extLst>
      <p:ext uri="{BB962C8B-B14F-4D97-AF65-F5344CB8AC3E}">
        <p14:creationId xmlns:p14="http://schemas.microsoft.com/office/powerpoint/2010/main" val="10178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5085184"/>
            <a:ext cx="7560840" cy="1146250"/>
          </a:xfrm>
        </p:spPr>
        <p:txBody>
          <a:bodyPr/>
          <a:lstStyle/>
          <a:p>
            <a:r>
              <a:rPr lang="ru-RU" sz="8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</a:rPr>
              <a:t>здравствуйте</a:t>
            </a:r>
            <a:r>
              <a:rPr lang="ru-RU" sz="7200" dirty="0" smtClean="0"/>
              <a:t> </a:t>
            </a:r>
            <a:endParaRPr lang="ru-RU" sz="7200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1619672" y="620688"/>
            <a:ext cx="5486400" cy="4114800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8568952" cy="3960440"/>
          </a:xfrm>
        </p:spPr>
        <p:txBody>
          <a:bodyPr/>
          <a:lstStyle/>
          <a:p>
            <a:r>
              <a:rPr lang="ru-RU" sz="6000" b="1" dirty="0" smtClean="0"/>
              <a:t> Мальчик вежливый     и развитий</a:t>
            </a:r>
          </a:p>
          <a:p>
            <a:r>
              <a:rPr lang="ru-RU" sz="6000" b="1" dirty="0" smtClean="0"/>
              <a:t>Говорит, встречаясь</a:t>
            </a:r>
            <a:r>
              <a:rPr lang="ru-RU" sz="6600" b="1" dirty="0" smtClean="0"/>
              <a:t>…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0178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496944" cy="1146250"/>
          </a:xfrm>
        </p:spPr>
        <p:txBody>
          <a:bodyPr/>
          <a:lstStyle/>
          <a:p>
            <a:r>
              <a:rPr lang="ru-RU" sz="8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8000" dirty="0" smtClean="0">
                <a:solidFill>
                  <a:schemeClr val="tx2">
                    <a:lumMod val="50000"/>
                  </a:schemeClr>
                </a:solidFill>
              </a:rPr>
              <a:t>пожалуйста</a:t>
            </a:r>
            <a:r>
              <a:rPr lang="ru-RU" sz="8000" dirty="0" smtClean="0"/>
              <a:t> </a:t>
            </a:r>
            <a:endParaRPr lang="ru-RU" sz="8000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1763688" y="620688"/>
            <a:ext cx="5486400" cy="4114800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8568952" cy="4104456"/>
          </a:xfrm>
        </p:spPr>
        <p:txBody>
          <a:bodyPr/>
          <a:lstStyle/>
          <a:p>
            <a:r>
              <a:rPr lang="ru-RU" sz="6600" b="1" dirty="0" smtClean="0"/>
              <a:t> </a:t>
            </a:r>
            <a:r>
              <a:rPr lang="ru-RU" sz="5400" b="1" dirty="0" smtClean="0"/>
              <a:t>Когда нас побранят за шалости,</a:t>
            </a:r>
          </a:p>
          <a:p>
            <a:r>
              <a:rPr lang="ru-RU" sz="5400" b="1" dirty="0" smtClean="0"/>
              <a:t>Мы говорим: прости, …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178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5229200"/>
            <a:ext cx="7920880" cy="1146250"/>
          </a:xfrm>
        </p:spPr>
        <p:txBody>
          <a:bodyPr/>
          <a:lstStyle/>
          <a:p>
            <a:r>
              <a:rPr lang="ru-RU" sz="8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8000" dirty="0" smtClean="0">
                <a:solidFill>
                  <a:schemeClr val="tx2">
                    <a:lumMod val="50000"/>
                  </a:schemeClr>
                </a:solidFill>
              </a:rPr>
              <a:t>до свидания</a:t>
            </a:r>
            <a:r>
              <a:rPr lang="ru-RU" sz="8000" dirty="0" smtClean="0"/>
              <a:t> </a:t>
            </a:r>
            <a:endParaRPr lang="ru-RU" sz="8000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1691680" y="620688"/>
            <a:ext cx="5486400" cy="4114800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8568952" cy="4176464"/>
          </a:xfrm>
        </p:spPr>
        <p:txBody>
          <a:bodyPr/>
          <a:lstStyle/>
          <a:p>
            <a:r>
              <a:rPr lang="ru-RU" sz="6600" b="1" dirty="0" smtClean="0"/>
              <a:t> И в России, во Франции, в Дании</a:t>
            </a:r>
          </a:p>
          <a:p>
            <a:r>
              <a:rPr lang="ru-RU" sz="6600" b="1" dirty="0" smtClean="0"/>
              <a:t>На прощание      скажи: …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0178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7744" y="476672"/>
            <a:ext cx="6400800" cy="846138"/>
          </a:xfrm>
        </p:spPr>
        <p:txBody>
          <a:bodyPr/>
          <a:lstStyle/>
          <a:p>
            <a:r>
              <a:rPr lang="ru-RU" sz="4400" b="1" dirty="0" smtClean="0"/>
              <a:t>Домашнее задание</a:t>
            </a:r>
            <a:endParaRPr lang="ru-RU" sz="44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Литературное чтение:</a:t>
            </a:r>
          </a:p>
          <a:p>
            <a:pPr marL="0" indent="0">
              <a:buNone/>
            </a:pPr>
            <a:r>
              <a:rPr lang="ru-RU" sz="3200" dirty="0" smtClean="0"/>
              <a:t>С. 87-92 перечитать рассказ, </a:t>
            </a:r>
            <a:r>
              <a:rPr lang="en-US" sz="3200" dirty="0" smtClean="0"/>
              <a:t>I </a:t>
            </a:r>
            <a:r>
              <a:rPr lang="ru-RU" sz="3200" dirty="0" smtClean="0"/>
              <a:t>часть текста читать по ролям.</a:t>
            </a:r>
          </a:p>
          <a:p>
            <a:pPr marL="0" indent="0">
              <a:buNone/>
            </a:pPr>
            <a:r>
              <a:rPr lang="ru-RU" sz="3200" dirty="0" smtClean="0"/>
              <a:t>(!) Составить </a:t>
            </a:r>
            <a:r>
              <a:rPr lang="ru-RU" sz="3200" dirty="0"/>
              <a:t>пересказ от лица </a:t>
            </a:r>
            <a:r>
              <a:rPr lang="ru-RU" sz="3200" dirty="0" smtClean="0"/>
              <a:t>Павлика</a:t>
            </a:r>
            <a:r>
              <a:rPr lang="ru-RU" sz="3200" dirty="0"/>
              <a:t>.</a:t>
            </a:r>
            <a:endParaRPr lang="ru-RU" sz="3200" dirty="0" smtClean="0"/>
          </a:p>
          <a:p>
            <a:r>
              <a:rPr lang="ru-RU" sz="3200" b="1" dirty="0" smtClean="0"/>
              <a:t>Окружающий мир:</a:t>
            </a:r>
          </a:p>
          <a:p>
            <a:pPr marL="0" indent="0">
              <a:buNone/>
            </a:pPr>
            <a:r>
              <a:rPr lang="ru-RU" sz="3200" dirty="0" smtClean="0"/>
              <a:t>С. 52-55 прочитать. Составить рассказ  «Волшебный поступок»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7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Благодарю </a:t>
            </a:r>
            <a:endParaRPr lang="ru-RU" sz="6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517232"/>
            <a:ext cx="1113287" cy="10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3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84538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4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08500"/>
            <a:ext cx="1944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5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765175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6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187325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7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92375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8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652963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9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36613"/>
            <a:ext cx="1944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10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933825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1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73405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9" name="WordArt 13"/>
          <p:cNvSpPr>
            <a:spLocks noChangeArrowheads="1" noChangeShapeType="1" noTextEdit="1"/>
          </p:cNvSpPr>
          <p:nvPr/>
        </p:nvSpPr>
        <p:spPr bwMode="auto">
          <a:xfrm>
            <a:off x="3511983" y="2163330"/>
            <a:ext cx="1727200" cy="2232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409865"/>
            <a:ext cx="712510" cy="74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1" y="5553827"/>
            <a:ext cx="546869" cy="97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204003"/>
      </p:ext>
    </p:extLst>
  </p:cSld>
  <p:clrMapOvr>
    <a:masterClrMapping/>
  </p:clrMapOvr>
  <p:transition>
    <p:sndAc>
      <p:stSnd>
        <p:snd r:embed="rId2" name="abo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62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9" grpId="0" animBg="1"/>
      <p:bldP spid="9626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08500"/>
            <a:ext cx="1944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4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9275"/>
            <a:ext cx="1944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5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068638"/>
            <a:ext cx="1944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6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941888"/>
            <a:ext cx="13684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7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92150"/>
            <a:ext cx="143986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8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65175"/>
            <a:ext cx="15128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9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284538"/>
            <a:ext cx="13684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0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13684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5" name="WordArt 11"/>
          <p:cNvSpPr>
            <a:spLocks noChangeArrowheads="1" noChangeShapeType="1" noTextEdit="1"/>
          </p:cNvSpPr>
          <p:nvPr/>
        </p:nvSpPr>
        <p:spPr bwMode="auto">
          <a:xfrm>
            <a:off x="3634799" y="1821656"/>
            <a:ext cx="1727200" cy="2232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</p:txBody>
      </p:sp>
      <p:pic>
        <p:nvPicPr>
          <p:cNvPr id="6" name="Рисунок 5" descr="калибров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9" y="5733255"/>
            <a:ext cx="731303" cy="62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9275"/>
            <a:ext cx="844881" cy="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70945"/>
      </p:ext>
    </p:extLst>
  </p:cSld>
  <p:clrMapOvr>
    <a:masterClrMapping/>
  </p:clrMapOvr>
  <p:transition>
    <p:sndAc>
      <p:stSnd>
        <p:snd r:embed="rId2" name="abo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83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5" grpId="0" animBg="1"/>
      <p:bldP spid="983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2304256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Пусть в вашем маленьком сердечке всегда найдется место для волшебных слов. </a:t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Будьте добрыми, внимательными и чуткими </a:t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друг  к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другу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517232"/>
            <a:ext cx="1344819" cy="116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2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268760"/>
            <a:ext cx="6400800" cy="4225652"/>
          </a:xfrm>
        </p:spPr>
        <p:txBody>
          <a:bodyPr/>
          <a:lstStyle/>
          <a:p>
            <a:r>
              <a:rPr lang="ru-RU" sz="9600" b="1" dirty="0" smtClean="0"/>
              <a:t>До новых встреч!</a:t>
            </a:r>
            <a:endParaRPr lang="ru-RU" sz="9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3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Вежливых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слов не одно и не два,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Помни и знай эти чудо-слова!</a:t>
            </a:r>
            <a:r>
              <a:rPr lang="ru-RU" dirty="0">
                <a:latin typeface="Comic Sans MS" pitchFamily="66" charset="0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65104"/>
            <a:ext cx="791128" cy="80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6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3310"/>
            <a:ext cx="8229600" cy="1143000"/>
          </a:xfrm>
        </p:spPr>
        <p:txBody>
          <a:bodyPr/>
          <a:lstStyle/>
          <a:p>
            <a:r>
              <a:rPr lang="ru-RU" sz="6000" dirty="0">
                <a:solidFill>
                  <a:srgbClr val="6600FF"/>
                </a:solidFill>
                <a:latin typeface="Comic Sans MS" pitchFamily="66" charset="0"/>
              </a:rPr>
              <a:t>Работа по учебнику.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1600200"/>
            <a:ext cx="4475162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Прочитайте телефонный разговор героев на стр. </a:t>
            </a:r>
            <a:r>
              <a:rPr lang="ru-RU" dirty="0" smtClean="0">
                <a:latin typeface="Comic Sans MS" pitchFamily="66" charset="0"/>
              </a:rPr>
              <a:t>53 </a:t>
            </a:r>
            <a:r>
              <a:rPr lang="ru-RU" dirty="0">
                <a:latin typeface="Comic Sans MS" pitchFamily="66" charset="0"/>
              </a:rPr>
              <a:t>учебника.</a:t>
            </a:r>
          </a:p>
        </p:txBody>
      </p:sp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5148263" y="5406012"/>
            <a:ext cx="791889" cy="1047176"/>
            <a:chOff x="295" y="1252"/>
            <a:chExt cx="2177" cy="2087"/>
          </a:xfrm>
        </p:grpSpPr>
        <p:sp>
          <p:nvSpPr>
            <p:cNvPr id="21512" name="Oval 8"/>
            <p:cNvSpPr>
              <a:spLocks noChangeArrowheads="1"/>
            </p:cNvSpPr>
            <p:nvPr/>
          </p:nvSpPr>
          <p:spPr bwMode="auto">
            <a:xfrm>
              <a:off x="295" y="1252"/>
              <a:ext cx="2177" cy="208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1514" name="Picture 10" descr="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480"/>
              <a:ext cx="2086" cy="1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47675" y="33575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3200">
              <a:latin typeface="Comic Sans MS" pitchFamily="66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016952" y="1628775"/>
            <a:ext cx="49244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Получился ли разговор</a:t>
            </a:r>
          </a:p>
          <a:p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вежливым и понятным?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7" y="5406012"/>
            <a:ext cx="762953" cy="104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87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68863"/>
            <a:ext cx="8229600" cy="18335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</a:t>
            </a:r>
            <a:r>
              <a:rPr lang="ru-RU" sz="3600" b="1" dirty="0">
                <a:solidFill>
                  <a:srgbClr val="333333"/>
                </a:solidFill>
                <a:latin typeface="Comic Sans MS" pitchFamily="66" charset="0"/>
              </a:rPr>
              <a:t>Какие правила нужно соблюдать при разговоре по телефону, чтобы он получился вежливым?</a:t>
            </a:r>
          </a:p>
        </p:txBody>
      </p:sp>
      <p:pic>
        <p:nvPicPr>
          <p:cNvPr id="23560" name="Picture 8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5024"/>
            <a:ext cx="1605345" cy="953964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0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233" y="188640"/>
            <a:ext cx="6400800" cy="846138"/>
          </a:xfrm>
        </p:spPr>
        <p:txBody>
          <a:bodyPr/>
          <a:lstStyle/>
          <a:p>
            <a:r>
              <a:rPr lang="ru-RU" sz="6600" b="1" dirty="0">
                <a:solidFill>
                  <a:srgbClr val="6600FF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0024" y="1090612"/>
            <a:ext cx="4954463" cy="5578747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3200" b="1" dirty="0">
                <a:latin typeface="Comic Sans MS" pitchFamily="66" charset="0"/>
              </a:rPr>
              <a:t>Разговаривать по телефону нужно 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вежливым тоном.</a:t>
            </a:r>
          </a:p>
          <a:p>
            <a:pPr marL="609600" indent="-609600">
              <a:buFontTx/>
              <a:buAutoNum type="arabicPeriod"/>
            </a:pPr>
            <a:r>
              <a:rPr lang="ru-RU" sz="3200" b="1" dirty="0">
                <a:latin typeface="Comic Sans MS" pitchFamily="66" charset="0"/>
              </a:rPr>
              <a:t>Использовать 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слова приветствия</a:t>
            </a:r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sz="3200" b="1" smtClean="0">
                <a:solidFill>
                  <a:srgbClr val="FF0000"/>
                </a:solidFill>
                <a:latin typeface="Comic Sans MS" pitchFamily="66" charset="0"/>
              </a:rPr>
              <a:t>благодарности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, извинения, прощания.</a:t>
            </a:r>
          </a:p>
          <a:p>
            <a:pPr marL="609600" indent="-609600">
              <a:buFontTx/>
              <a:buNone/>
            </a:pPr>
            <a:r>
              <a:rPr lang="ru-RU" sz="3200" b="1" dirty="0" smtClean="0">
                <a:latin typeface="Comic Sans MS" pitchFamily="66" charset="0"/>
              </a:rPr>
              <a:t>3.  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3200" b="1" dirty="0">
                <a:latin typeface="Comic Sans MS" pitchFamily="66" charset="0"/>
              </a:rPr>
              <a:t> следует говорить 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слишком долго.</a:t>
            </a:r>
          </a:p>
        </p:txBody>
      </p:sp>
      <p:pic>
        <p:nvPicPr>
          <p:cNvPr id="25605" name="Picture 5" descr="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13176"/>
            <a:ext cx="727010" cy="9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0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6400800" cy="846138"/>
          </a:xfrm>
        </p:spPr>
        <p:txBody>
          <a:bodyPr/>
          <a:lstStyle/>
          <a:p>
            <a:r>
              <a:rPr lang="ru-RU" sz="6000" dirty="0">
                <a:solidFill>
                  <a:srgbClr val="6600FF"/>
                </a:solidFill>
                <a:latin typeface="Comic Sans MS" pitchFamily="66" charset="0"/>
              </a:rPr>
              <a:t>Работа в парах</a:t>
            </a:r>
            <a:r>
              <a:rPr lang="ru-RU" dirty="0">
                <a:solidFill>
                  <a:srgbClr val="6600FF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600200"/>
            <a:ext cx="7643192" cy="499715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</a:t>
            </a:r>
            <a:endParaRPr lang="ru-RU" dirty="0" smtClean="0"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ru-RU" dirty="0">
              <a:solidFill>
                <a:srgbClr val="333333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ru-RU" dirty="0" smtClean="0">
              <a:solidFill>
                <a:srgbClr val="333333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ru-RU" dirty="0">
              <a:solidFill>
                <a:srgbClr val="333333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ru-RU" dirty="0" smtClean="0">
              <a:solidFill>
                <a:srgbClr val="333333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ru-RU" dirty="0">
              <a:solidFill>
                <a:srgbClr val="333333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ru-RU" dirty="0" smtClean="0">
              <a:solidFill>
                <a:srgbClr val="333333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dirty="0" smtClean="0">
                <a:solidFill>
                  <a:srgbClr val="333333"/>
                </a:solidFill>
                <a:latin typeface="Comic Sans MS" pitchFamily="66" charset="0"/>
              </a:rPr>
              <a:t>Придумайте </a:t>
            </a:r>
            <a:r>
              <a:rPr lang="ru-RU" dirty="0">
                <a:solidFill>
                  <a:srgbClr val="333333"/>
                </a:solidFill>
                <a:latin typeface="Comic Sans MS" pitchFamily="66" charset="0"/>
              </a:rPr>
              <a:t>и разыграйте телефонный разговор, который был бы вежливым и понятным.</a:t>
            </a:r>
          </a:p>
        </p:txBody>
      </p:sp>
      <p:pic>
        <p:nvPicPr>
          <p:cNvPr id="27652" name="Picture 4" descr="jcn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796648" cy="48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1729037"/>
            <a:ext cx="504056" cy="49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0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408712" cy="846138"/>
          </a:xfrm>
        </p:spPr>
        <p:txBody>
          <a:bodyPr/>
          <a:lstStyle/>
          <a:p>
            <a:r>
              <a:rPr lang="ru-RU" sz="4800" b="1" dirty="0" smtClean="0"/>
              <a:t>Работа в парах</a:t>
            </a:r>
            <a:endParaRPr lang="ru-RU" sz="48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5883583" cy="515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1250230"/>
            <a:ext cx="939006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о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54" y="3053308"/>
            <a:ext cx="645308" cy="48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373688"/>
            <a:ext cx="8229600" cy="111283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125" name="Picture 5" descr="обро пожалова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" y="2564904"/>
            <a:ext cx="986420" cy="97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39750" y="4005263"/>
            <a:ext cx="815498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333333"/>
                </a:solidFill>
                <a:latin typeface="Comic Sans MS" pitchFamily="66" charset="0"/>
              </a:rPr>
              <a:t>Вежливые слова  нужно не только знать,</a:t>
            </a:r>
          </a:p>
          <a:p>
            <a:r>
              <a:rPr lang="ru-RU" sz="3200" dirty="0">
                <a:solidFill>
                  <a:srgbClr val="333333"/>
                </a:solidFill>
                <a:latin typeface="Comic Sans MS" pitchFamily="66" charset="0"/>
              </a:rPr>
              <a:t>но и использовать в своей речи, чтобы </a:t>
            </a:r>
          </a:p>
          <a:p>
            <a:r>
              <a:rPr lang="ru-RU" sz="3200" dirty="0">
                <a:solidFill>
                  <a:srgbClr val="333333"/>
                </a:solidFill>
                <a:latin typeface="Comic Sans MS" pitchFamily="66" charset="0"/>
              </a:rPr>
              <a:t>не прослыть невежливым человеком и</a:t>
            </a:r>
          </a:p>
          <a:p>
            <a:r>
              <a:rPr lang="ru-RU" sz="3200" dirty="0">
                <a:solidFill>
                  <a:srgbClr val="333333"/>
                </a:solidFill>
                <a:latin typeface="Comic Sans MS" pitchFamily="66" charset="0"/>
              </a:rPr>
              <a:t>и быть понятным своим собеседникам.</a:t>
            </a:r>
          </a:p>
        </p:txBody>
      </p:sp>
    </p:spTree>
    <p:extLst>
      <p:ext uri="{BB962C8B-B14F-4D97-AF65-F5344CB8AC3E}">
        <p14:creationId xmlns:p14="http://schemas.microsoft.com/office/powerpoint/2010/main" val="11067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розовыми цветами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278</Words>
  <Application>Microsoft Office PowerPoint</Application>
  <PresentationFormat>Экран (4:3)</PresentationFormat>
  <Paragraphs>77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Шаблон оформления с розовыми цветами</vt:lpstr>
      <vt:lpstr>Презентация PowerPoint</vt:lpstr>
      <vt:lpstr>Благодарю </vt:lpstr>
      <vt:lpstr>Презентация PowerPoint</vt:lpstr>
      <vt:lpstr>Работа по учебнику.</vt:lpstr>
      <vt:lpstr>Презентация PowerPoint</vt:lpstr>
      <vt:lpstr>Помни!</vt:lpstr>
      <vt:lpstr>Работа в парах.</vt:lpstr>
      <vt:lpstr>Работа в парах</vt:lpstr>
      <vt:lpstr>Презентация PowerPoint</vt:lpstr>
      <vt:lpstr>А. Л. Барто «Вежливый поступок»</vt:lpstr>
      <vt:lpstr>Связаны ли межу собой волшебные слова и волшебные поступки?</vt:lpstr>
      <vt:lpstr>Что такое культура поведения?</vt:lpstr>
      <vt:lpstr>В. А. Осеева        А. Л. Барто</vt:lpstr>
      <vt:lpstr>спасибо </vt:lpstr>
      <vt:lpstr>добрый день </vt:lpstr>
      <vt:lpstr> здравствуйте </vt:lpstr>
      <vt:lpstr> пожалуйста </vt:lpstr>
      <vt:lpstr> до свидания </vt:lpstr>
      <vt:lpstr>Домашнее задание</vt:lpstr>
      <vt:lpstr>Презентация PowerPoint</vt:lpstr>
      <vt:lpstr>Презентация PowerPoint</vt:lpstr>
      <vt:lpstr>Пусть в вашем маленьком сердечке всегда найдется место для волшебных слов.  Будьте добрыми, внимательными и чуткими  друг  к другу. </vt:lpstr>
      <vt:lpstr>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во 2  классе « Литературное чтение и  окружающий мир »</dc:title>
  <dc:creator>User</dc:creator>
  <cp:lastModifiedBy>User</cp:lastModifiedBy>
  <cp:revision>54</cp:revision>
  <dcterms:created xsi:type="dcterms:W3CDTF">2013-02-24T15:47:20Z</dcterms:created>
  <dcterms:modified xsi:type="dcterms:W3CDTF">2014-11-15T20:26:03Z</dcterms:modified>
</cp:coreProperties>
</file>