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70" r:id="rId5"/>
    <p:sldId id="257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C070722-6853-42A0-B3E3-73C908E68B6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F2E7A6-9BD3-4352-BB94-8F8A3ADCC36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9AA630-567B-4471-A587-E8BA633EE45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A49AAB-B506-4712-820A-3B927693CF5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E553E6-1B19-4811-9CE5-C12287D967E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0E0722-EBB6-4156-8D9F-35F15C5835D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BBDEDA-D39E-4234-9436-683B9DEA876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7D1CD3-173B-4539-A9A5-023BD8F1ABF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27A856-A968-4234-9084-3D22EB016C2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7BD77A-1064-44EA-B9E1-B397C4421CE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E9204C-7434-4448-B5F7-C2A1AE3D3F5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708D210-BE8F-4DDE-A65A-7C6C90AA81D7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riterstob.narod.ru/writers/chexov.htm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0298" y="500042"/>
            <a:ext cx="6486516" cy="1470025"/>
          </a:xfrm>
        </p:spPr>
        <p:txBody>
          <a:bodyPr/>
          <a:lstStyle/>
          <a:p>
            <a:r>
              <a:rPr lang="ru-RU" dirty="0" smtClean="0"/>
              <a:t>Антон Павлович Чехов «Мальчики»</a:t>
            </a:r>
            <a:endParaRPr lang="ru-RU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286380" y="5357826"/>
            <a:ext cx="3643338" cy="1285884"/>
          </a:xfrm>
        </p:spPr>
        <p:txBody>
          <a:bodyPr/>
          <a:lstStyle/>
          <a:p>
            <a:r>
              <a:rPr lang="ru-RU" sz="2000" dirty="0" smtClean="0"/>
              <a:t>Литературное чтение, </a:t>
            </a:r>
          </a:p>
          <a:p>
            <a:r>
              <a:rPr lang="ru-RU" sz="2000" dirty="0" smtClean="0"/>
              <a:t>4класс</a:t>
            </a:r>
          </a:p>
          <a:p>
            <a:r>
              <a:rPr lang="ru-RU" sz="2000" dirty="0" smtClean="0"/>
              <a:t>Зуева Елена Богдановна</a:t>
            </a:r>
          </a:p>
          <a:p>
            <a:endParaRPr lang="ru-RU" dirty="0"/>
          </a:p>
        </p:txBody>
      </p:sp>
      <p:pic>
        <p:nvPicPr>
          <p:cNvPr id="1026" name="Picture 2" descr="MMAG00428_0000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2643182"/>
            <a:ext cx="3143272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Users\User\Desktop\pr_040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0"/>
            <a:ext cx="2357454" cy="4857760"/>
          </a:xfrm>
          <a:prstGeom prst="rect">
            <a:avLst/>
          </a:prstGeom>
          <a:noFill/>
        </p:spPr>
      </p:pic>
      <p:pic>
        <p:nvPicPr>
          <p:cNvPr id="6" name="Picture 2" descr="C:\Users\User\Pictures\2010-01-31 мр\мр 0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-214346" y="1071546"/>
            <a:ext cx="4541838" cy="5565775"/>
          </a:xfrm>
          <a:prstGeom prst="rect">
            <a:avLst/>
          </a:prstGeom>
        </p:spPr>
      </p:pic>
      <p:pic>
        <p:nvPicPr>
          <p:cNvPr id="7" name="Picture 3" descr="C:\Users\User\Pictures\2010-01-31 рм\рм 00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24487" y="1285860"/>
            <a:ext cx="3719513" cy="50038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643570" y="285728"/>
            <a:ext cx="3214710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Майн  Рид</a:t>
            </a:r>
            <a:endParaRPr lang="ru-RU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290"/>
            <a:ext cx="8401080" cy="635798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БИЗОН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ПАМПАСЫ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МУСТАНГ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ИНДЕЙЦЫ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МОСКИТ  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71736" y="214290"/>
            <a:ext cx="6357982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крупное полорогое парнокопытное животное с мягкой шерстью, дикий североамериканский бык</a:t>
            </a: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57488" y="1357298"/>
            <a:ext cx="585791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южноамериканские  степи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714612" y="2500306"/>
            <a:ext cx="6072230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одичавшая домашняя лошадь североамериканских прерий</a:t>
            </a: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86050" y="3786190"/>
            <a:ext cx="5929354" cy="1214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общее название коренных племён и народностей древнего происхождения, населявших до появления европейцев  Южную и Северную Америку</a:t>
            </a: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57488" y="5500702"/>
            <a:ext cx="5857916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мелкое  двукрылое насекомое южных стран, причиняющее болезненные укусы </a:t>
            </a: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290"/>
            <a:ext cx="8501122" cy="635798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ТЕРМИТ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ПЛАНТАЦИИ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ЧЕЧЕВИЦА 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28860" y="214290"/>
            <a:ext cx="6286544" cy="1214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общественное насекомое жарких стран, живущее большими колониями, вредитель древесины, кожи, бумаги, сельскохозяйственных продуктов</a:t>
            </a: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143240" y="1785926"/>
            <a:ext cx="5572164" cy="1214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большое хозяйство, в котором возделывают сельскохозяйственные культуры</a:t>
            </a: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71802" y="3500438"/>
            <a:ext cx="5715040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растение семейства бобовых, а также его круглые, с двух сторон выпуклые, зёрна</a:t>
            </a: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задание:</a:t>
            </a:r>
            <a:endParaRPr lang="ru-RU" dirty="0"/>
          </a:p>
        </p:txBody>
      </p:sp>
      <p:pic>
        <p:nvPicPr>
          <p:cNvPr id="4" name="Picture 4" descr="NOTEPAD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785926"/>
            <a:ext cx="3500462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357686" y="1357298"/>
            <a:ext cx="4500594" cy="2928958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1. Повторить раздел «Чудесный мир классики», стр.40 – 136.</a:t>
            </a: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2. Ответить на вопросы «Проверь себя», </a:t>
            </a: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стр. 137 – 138 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357166"/>
            <a:ext cx="8501122" cy="6143668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Сегодня на уроке я узнал …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Мне было интересно познакомиться с</a:t>
            </a:r>
          </a:p>
          <a:p>
            <a:pPr>
              <a:buNone/>
            </a:pPr>
            <a:r>
              <a:rPr lang="ru-RU" dirty="0" smtClean="0"/>
              <a:t>рассказом А.П.Чехова «Мальчики» потому</a:t>
            </a:r>
          </a:p>
          <a:p>
            <a:pPr>
              <a:buNone/>
            </a:pPr>
            <a:r>
              <a:rPr lang="ru-RU" dirty="0" smtClean="0"/>
              <a:t>что …</a:t>
            </a:r>
            <a:endParaRPr lang="ru-RU" dirty="0"/>
          </a:p>
        </p:txBody>
      </p:sp>
      <p:pic>
        <p:nvPicPr>
          <p:cNvPr id="4" name="Picture 2" descr="MMAG00317_0000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3857628"/>
            <a:ext cx="2357454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0034" y="1071546"/>
            <a:ext cx="77153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Wave1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extrusionH="57150" contourW="25400" prstMaterial="matte">
              <a:bevelT w="25400" h="55880" prst="convex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урок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6" name="Picture 2" descr="MMj02889280000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3071810"/>
            <a:ext cx="2786082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урока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Речевая пятиминутка.</a:t>
            </a:r>
          </a:p>
          <a:p>
            <a:pPr marL="514350" indent="-514350">
              <a:buAutoNum type="arabicPeriod"/>
            </a:pPr>
            <a:r>
              <a:rPr lang="ru-RU" dirty="0" smtClean="0"/>
              <a:t>Словарная работа.</a:t>
            </a:r>
          </a:p>
          <a:p>
            <a:pPr marL="514350" indent="-514350">
              <a:buAutoNum type="arabicPeriod"/>
            </a:pPr>
            <a:r>
              <a:rPr lang="ru-RU" dirty="0" smtClean="0"/>
              <a:t>Проверка домашнего задания.</a:t>
            </a:r>
          </a:p>
          <a:p>
            <a:pPr marL="514350" indent="-514350">
              <a:buAutoNum type="arabicPeriod"/>
            </a:pPr>
            <a:r>
              <a:rPr lang="ru-RU" dirty="0" smtClean="0"/>
              <a:t>Работа над рассказом А.П. Чехова «Мальчики».</a:t>
            </a:r>
          </a:p>
          <a:p>
            <a:pPr marL="514350" indent="-514350">
              <a:buAutoNum type="arabicPeriod"/>
            </a:pPr>
            <a:r>
              <a:rPr lang="ru-RU" dirty="0" smtClean="0"/>
              <a:t>Домашнее задание. 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8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800" decel="100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800" decel="100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800" decel="100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8000"/>
                            </p:stCondLst>
                            <p:childTnLst>
                              <p:par>
                                <p:cTn id="40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800" decel="100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Речевая пятиминутка.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357298"/>
          <a:ext cx="8229600" cy="52149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8691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Garamond"/>
                          <a:ea typeface="Times New Roman"/>
                        </a:rPr>
                        <a:t>как</a:t>
                      </a:r>
                      <a:endParaRPr lang="ru-RU" sz="5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Garamond"/>
                          <a:ea typeface="Times New Roman"/>
                        </a:rPr>
                        <a:t>кок</a:t>
                      </a:r>
                      <a:endParaRPr lang="ru-RU" sz="5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4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Garamond"/>
                          <a:ea typeface="Times New Roman"/>
                        </a:rPr>
                        <a:t>кук</a:t>
                      </a:r>
                      <a:endParaRPr lang="ru-RU" sz="5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4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Garamond"/>
                          <a:ea typeface="Times New Roman"/>
                        </a:rPr>
                        <a:t>кык</a:t>
                      </a:r>
                      <a:endParaRPr lang="ru-RU" sz="5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8691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400" b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Garamond"/>
                          <a:ea typeface="Times New Roman"/>
                        </a:rPr>
                        <a:t>кяк</a:t>
                      </a:r>
                      <a:endParaRPr lang="ru-RU" sz="540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4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Garamond"/>
                          <a:ea typeface="Times New Roman"/>
                        </a:rPr>
                        <a:t>кёк</a:t>
                      </a:r>
                      <a:endParaRPr lang="ru-RU" sz="5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4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Garamond"/>
                          <a:ea typeface="Times New Roman"/>
                        </a:rPr>
                        <a:t>кюк</a:t>
                      </a:r>
                      <a:endParaRPr lang="ru-RU" sz="5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Garamond"/>
                          <a:ea typeface="Times New Roman"/>
                        </a:rPr>
                        <a:t>кик</a:t>
                      </a:r>
                      <a:endParaRPr lang="ru-RU" sz="5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8691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400" b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Garamond"/>
                          <a:ea typeface="Times New Roman"/>
                        </a:rPr>
                        <a:t>кек</a:t>
                      </a:r>
                      <a:endParaRPr lang="ru-RU" sz="540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400" b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Garamond"/>
                          <a:ea typeface="Times New Roman"/>
                        </a:rPr>
                        <a:t>кан</a:t>
                      </a:r>
                      <a:endParaRPr lang="ru-RU" sz="540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Garamond"/>
                          <a:ea typeface="Times New Roman"/>
                        </a:rPr>
                        <a:t>кон</a:t>
                      </a:r>
                      <a:endParaRPr lang="ru-RU" sz="5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Garamond"/>
                          <a:ea typeface="Times New Roman"/>
                        </a:rPr>
                        <a:t>кун</a:t>
                      </a:r>
                      <a:endParaRPr lang="ru-RU" sz="5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8691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400" b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Garamond"/>
                          <a:ea typeface="Times New Roman"/>
                        </a:rPr>
                        <a:t>кын</a:t>
                      </a:r>
                      <a:endParaRPr lang="ru-RU" sz="540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400" b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Garamond"/>
                          <a:ea typeface="Times New Roman"/>
                        </a:rPr>
                        <a:t>кян</a:t>
                      </a:r>
                      <a:endParaRPr lang="ru-RU" sz="540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400" b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Garamond"/>
                          <a:ea typeface="Times New Roman"/>
                        </a:rPr>
                        <a:t>кён</a:t>
                      </a:r>
                      <a:endParaRPr lang="ru-RU" sz="540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4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Garamond"/>
                          <a:ea typeface="Times New Roman"/>
                        </a:rPr>
                        <a:t>кюн</a:t>
                      </a:r>
                      <a:endParaRPr lang="ru-RU" sz="5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8691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400" b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Garamond"/>
                          <a:ea typeface="Times New Roman"/>
                        </a:rPr>
                        <a:t>кин</a:t>
                      </a:r>
                      <a:endParaRPr lang="ru-RU" sz="540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400" b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Garamond"/>
                          <a:ea typeface="Times New Roman"/>
                        </a:rPr>
                        <a:t>кен</a:t>
                      </a:r>
                      <a:endParaRPr lang="ru-RU" sz="540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400" b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Garamond"/>
                          <a:ea typeface="Times New Roman"/>
                        </a:rPr>
                        <a:t>нак</a:t>
                      </a:r>
                      <a:endParaRPr lang="ru-RU" sz="540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Garamond"/>
                          <a:ea typeface="Times New Roman"/>
                        </a:rPr>
                        <a:t>нок</a:t>
                      </a:r>
                      <a:endParaRPr lang="ru-RU" sz="5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8691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400" b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Garamond"/>
                          <a:ea typeface="Times New Roman"/>
                        </a:rPr>
                        <a:t>нук</a:t>
                      </a:r>
                      <a:endParaRPr lang="ru-RU" sz="540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400" b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Garamond"/>
                          <a:ea typeface="Times New Roman"/>
                        </a:rPr>
                        <a:t>нык</a:t>
                      </a:r>
                      <a:endParaRPr lang="ru-RU" sz="540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400" b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Garamond"/>
                          <a:ea typeface="Times New Roman"/>
                        </a:rPr>
                        <a:t>няк</a:t>
                      </a:r>
                      <a:endParaRPr lang="ru-RU" sz="540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4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Garamond"/>
                          <a:ea typeface="Times New Roman"/>
                        </a:rPr>
                        <a:t>нёк</a:t>
                      </a:r>
                      <a:endParaRPr lang="ru-RU" sz="5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88" y="214309"/>
          <a:ext cx="8429652" cy="6143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4942"/>
                <a:gridCol w="1404942"/>
                <a:gridCol w="1404942"/>
                <a:gridCol w="1404942"/>
                <a:gridCol w="1404942"/>
                <a:gridCol w="1404942"/>
              </a:tblGrid>
              <a:tr h="767956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БРАТ</a:t>
                      </a:r>
                      <a:endParaRPr lang="ru-RU" sz="24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ВРЕД</a:t>
                      </a:r>
                      <a:endParaRPr lang="ru-RU" sz="24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ГРИБ</a:t>
                      </a:r>
                      <a:endParaRPr lang="ru-RU" sz="24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ЗВУК</a:t>
                      </a:r>
                      <a:endParaRPr lang="ru-RU" sz="24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КРАН</a:t>
                      </a:r>
                      <a:endParaRPr lang="ru-RU" sz="24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КЛЮВ</a:t>
                      </a:r>
                      <a:endParaRPr lang="ru-RU" sz="24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767956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БРОСЬ</a:t>
                      </a:r>
                      <a:endParaRPr lang="ru-RU" sz="2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ВРОЗЬ</a:t>
                      </a:r>
                      <a:endParaRPr lang="ru-RU" sz="2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ДРУГ</a:t>
                      </a:r>
                      <a:endParaRPr lang="ru-RU" sz="2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ЗНАК</a:t>
                      </a:r>
                      <a:endParaRPr lang="ru-RU" sz="2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КРУГ</a:t>
                      </a:r>
                      <a:endParaRPr lang="ru-RU" sz="2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КНУТ</a:t>
                      </a:r>
                      <a:endParaRPr lang="ru-RU" sz="2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767956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БРАТЬ</a:t>
                      </a:r>
                      <a:endParaRPr lang="ru-RU" sz="2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ВДОЛЬ</a:t>
                      </a:r>
                      <a:endParaRPr lang="ru-RU" sz="2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ДВОР</a:t>
                      </a:r>
                      <a:endParaRPr lang="ru-RU" sz="2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ЗНАТЬ</a:t>
                      </a:r>
                      <a:endParaRPr lang="ru-RU" sz="2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КЛЮЧ</a:t>
                      </a:r>
                      <a:endParaRPr lang="ru-RU" sz="2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КЛУБ</a:t>
                      </a:r>
                      <a:endParaRPr lang="ru-RU" sz="2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767956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БАНТ</a:t>
                      </a:r>
                      <a:endParaRPr lang="ru-RU" sz="2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ВЗЯТЬ</a:t>
                      </a:r>
                      <a:endParaRPr lang="ru-RU" sz="2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ДВЕРЬ</a:t>
                      </a:r>
                      <a:endParaRPr lang="ru-RU" sz="2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ЖГУТ</a:t>
                      </a:r>
                      <a:endParaRPr lang="ru-RU" sz="2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КЛЕЩ</a:t>
                      </a:r>
                      <a:endParaRPr lang="ru-RU" sz="2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КРАБ</a:t>
                      </a:r>
                      <a:endParaRPr lang="ru-RU" sz="2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767956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БИНТ</a:t>
                      </a:r>
                      <a:endParaRPr lang="ru-RU" sz="2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ВХОД</a:t>
                      </a:r>
                      <a:endParaRPr lang="ru-RU" sz="2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ДРЕЛЬ</a:t>
                      </a:r>
                      <a:endParaRPr lang="ru-RU" sz="2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КРОТ</a:t>
                      </a:r>
                      <a:endParaRPr lang="ru-RU" sz="2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КЛЕТЬ</a:t>
                      </a:r>
                      <a:endParaRPr lang="ru-RU" sz="2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КЛИН</a:t>
                      </a:r>
                      <a:endParaRPr lang="ru-RU" sz="2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767956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БОРЩ</a:t>
                      </a:r>
                      <a:endParaRPr lang="ru-RU" sz="2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ГЛУП</a:t>
                      </a:r>
                      <a:endParaRPr lang="ru-RU" sz="2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КВАС</a:t>
                      </a:r>
                      <a:endParaRPr lang="ru-RU" sz="2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ПЛЮС</a:t>
                      </a:r>
                      <a:endParaRPr lang="ru-RU" sz="2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ПЛЯС</a:t>
                      </a:r>
                      <a:endParaRPr lang="ru-RU" sz="2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КРОТ</a:t>
                      </a:r>
                      <a:endParaRPr lang="ru-RU" sz="2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767956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ВНУК</a:t>
                      </a:r>
                      <a:endParaRPr lang="ru-RU" sz="2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ГЛАЗ</a:t>
                      </a:r>
                      <a:endParaRPr lang="ru-RU" sz="2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ПРУТ</a:t>
                      </a:r>
                      <a:endParaRPr lang="ru-RU" sz="2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ПЛЮЩ</a:t>
                      </a:r>
                      <a:endParaRPr lang="ru-RU" sz="2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ПЛЯЖ</a:t>
                      </a:r>
                      <a:endParaRPr lang="ru-RU" sz="2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КРАН</a:t>
                      </a:r>
                      <a:endParaRPr lang="ru-RU" sz="2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767956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ВРАГ</a:t>
                      </a:r>
                      <a:endParaRPr lang="ru-RU" sz="2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ГРЕТЬ</a:t>
                      </a:r>
                      <a:endParaRPr lang="ru-RU" sz="2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ПЛОТ</a:t>
                      </a:r>
                      <a:endParaRPr lang="ru-RU" sz="2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ВРЕД</a:t>
                      </a:r>
                      <a:endParaRPr lang="ru-RU" sz="2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БАНТ</a:t>
                      </a:r>
                      <a:endParaRPr lang="ru-RU" sz="2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ДВЕРЬ</a:t>
                      </a:r>
                      <a:endParaRPr lang="ru-RU" sz="2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/>
              <a:t>ЧЕХОВ Антон Павлович </a:t>
            </a:r>
            <a:br>
              <a:rPr lang="ru-RU" sz="4000" b="1" dirty="0" smtClean="0"/>
            </a:br>
            <a:r>
              <a:rPr lang="ru-RU" sz="4000" b="1" dirty="0" smtClean="0"/>
              <a:t>(1860-1904)</a:t>
            </a:r>
            <a:endParaRPr lang="ru-RU" sz="40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429124" y="1600200"/>
            <a:ext cx="4429156" cy="4900634"/>
          </a:xfrm>
        </p:spPr>
        <p:txBody>
          <a:bodyPr/>
          <a:lstStyle/>
          <a:p>
            <a:pPr>
              <a:buNone/>
            </a:pPr>
            <a:r>
              <a:rPr lang="ru-RU" sz="1800" dirty="0" smtClean="0">
                <a:latin typeface="Century Gothic" pitchFamily="34" charset="0"/>
              </a:rPr>
              <a:t>Русский писатель, почетный</a:t>
            </a:r>
          </a:p>
          <a:p>
            <a:pPr>
              <a:buNone/>
            </a:pPr>
            <a:r>
              <a:rPr lang="ru-RU" sz="1800" dirty="0" smtClean="0">
                <a:latin typeface="Century Gothic" pitchFamily="34" charset="0"/>
              </a:rPr>
              <a:t>академик Петербургской АН (1900</a:t>
            </a:r>
          </a:p>
          <a:p>
            <a:pPr>
              <a:buNone/>
            </a:pPr>
            <a:r>
              <a:rPr lang="ru-RU" sz="1800" dirty="0" smtClean="0">
                <a:latin typeface="Century Gothic" pitchFamily="34" charset="0"/>
              </a:rPr>
              <a:t>02). Начинал как автор фельетонов</a:t>
            </a:r>
          </a:p>
          <a:p>
            <a:pPr>
              <a:buNone/>
            </a:pPr>
            <a:r>
              <a:rPr lang="ru-RU" sz="1800" dirty="0" smtClean="0">
                <a:latin typeface="Century Gothic" pitchFamily="34" charset="0"/>
              </a:rPr>
              <a:t>и коротких юмористических</a:t>
            </a:r>
          </a:p>
          <a:p>
            <a:pPr>
              <a:buNone/>
            </a:pPr>
            <a:r>
              <a:rPr lang="ru-RU" sz="1800" dirty="0" smtClean="0">
                <a:latin typeface="Century Gothic" pitchFamily="34" charset="0"/>
              </a:rPr>
              <a:t>рассказов (псевдоним — Антоша</a:t>
            </a:r>
          </a:p>
          <a:p>
            <a:pPr>
              <a:buNone/>
            </a:pPr>
            <a:r>
              <a:rPr lang="ru-RU" sz="1800" dirty="0" err="1" smtClean="0">
                <a:latin typeface="Century Gothic" pitchFamily="34" charset="0"/>
              </a:rPr>
              <a:t>Чехонте</a:t>
            </a:r>
            <a:r>
              <a:rPr lang="ru-RU" sz="1800" dirty="0" smtClean="0">
                <a:latin typeface="Century Gothic" pitchFamily="34" charset="0"/>
              </a:rPr>
              <a:t> и др.).</a:t>
            </a:r>
          </a:p>
          <a:p>
            <a:pPr>
              <a:buNone/>
            </a:pPr>
            <a:r>
              <a:rPr lang="ru-RU" sz="1800" dirty="0" smtClean="0">
                <a:latin typeface="Century Gothic" pitchFamily="34" charset="0"/>
              </a:rPr>
              <a:t>Основные темы творчества —</a:t>
            </a:r>
          </a:p>
          <a:p>
            <a:pPr>
              <a:buNone/>
            </a:pPr>
            <a:r>
              <a:rPr lang="ru-RU" sz="1800" dirty="0" smtClean="0">
                <a:latin typeface="Century Gothic" pitchFamily="34" charset="0"/>
              </a:rPr>
              <a:t>идейные искания интеллигенции,</a:t>
            </a:r>
          </a:p>
          <a:p>
            <a:pPr>
              <a:buNone/>
            </a:pPr>
            <a:r>
              <a:rPr lang="ru-RU" sz="1800" dirty="0" smtClean="0">
                <a:latin typeface="Century Gothic" pitchFamily="34" charset="0"/>
              </a:rPr>
              <a:t>недовольство обывательским</a:t>
            </a:r>
          </a:p>
          <a:p>
            <a:pPr>
              <a:buNone/>
            </a:pPr>
            <a:r>
              <a:rPr lang="ru-RU" sz="1800" dirty="0" smtClean="0">
                <a:latin typeface="Century Gothic" pitchFamily="34" charset="0"/>
              </a:rPr>
              <a:t>существованием одних, душевная</a:t>
            </a:r>
          </a:p>
          <a:p>
            <a:pPr>
              <a:buNone/>
            </a:pPr>
            <a:r>
              <a:rPr lang="ru-RU" sz="1800" dirty="0" smtClean="0">
                <a:latin typeface="Century Gothic" pitchFamily="34" charset="0"/>
              </a:rPr>
              <a:t>«смиренность» перед пошлостью</a:t>
            </a:r>
          </a:p>
          <a:p>
            <a:pPr>
              <a:buNone/>
            </a:pPr>
            <a:r>
              <a:rPr lang="ru-RU" sz="1800" dirty="0" smtClean="0">
                <a:latin typeface="Century Gothic" pitchFamily="34" charset="0"/>
              </a:rPr>
              <a:t>жизни других («Скучная история»,</a:t>
            </a:r>
          </a:p>
          <a:p>
            <a:pPr>
              <a:buNone/>
            </a:pPr>
            <a:r>
              <a:rPr lang="ru-RU" sz="1800" dirty="0" smtClean="0">
                <a:latin typeface="Century Gothic" pitchFamily="34" charset="0"/>
              </a:rPr>
              <a:t>1889; «Дуэль», 1891; «Дом с</a:t>
            </a:r>
          </a:p>
          <a:p>
            <a:pPr>
              <a:buNone/>
            </a:pPr>
            <a:r>
              <a:rPr lang="ru-RU" sz="1800" dirty="0" smtClean="0">
                <a:latin typeface="Century Gothic" pitchFamily="34" charset="0"/>
              </a:rPr>
              <a:t>мезонином», 1896; «</a:t>
            </a:r>
            <a:r>
              <a:rPr lang="ru-RU" sz="1800" dirty="0" err="1" smtClean="0">
                <a:latin typeface="Century Gothic" pitchFamily="34" charset="0"/>
              </a:rPr>
              <a:t>Ионыч</a:t>
            </a:r>
            <a:r>
              <a:rPr lang="ru-RU" sz="1800" dirty="0" smtClean="0">
                <a:latin typeface="Century Gothic" pitchFamily="34" charset="0"/>
              </a:rPr>
              <a:t>», 1898;</a:t>
            </a:r>
          </a:p>
          <a:p>
            <a:pPr>
              <a:buNone/>
            </a:pPr>
            <a:r>
              <a:rPr lang="ru-RU" sz="1800" dirty="0" smtClean="0">
                <a:latin typeface="Century Gothic" pitchFamily="34" charset="0"/>
              </a:rPr>
              <a:t>«Дама с собачкой», 1899).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6" name="Picture 3" descr="File0212_">
            <a:hlinkClick r:id="rId2" tooltip="Антон Павлович Чехов"/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57158" y="1571612"/>
            <a:ext cx="3786214" cy="4929222"/>
          </a:xfrm>
          <a:ln w="38100">
            <a:solidFill>
              <a:srgbClr val="9933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000"/>
                            </p:stCondLst>
                            <p:childTnLst>
                              <p:par>
                                <p:cTn id="3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9000"/>
                            </p:stCondLst>
                            <p:childTnLst>
                              <p:par>
                                <p:cTn id="4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0"/>
                            </p:stCondLst>
                            <p:childTnLst>
                              <p:par>
                                <p:cTn id="4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1000"/>
                            </p:stCondLst>
                            <p:childTnLst>
                              <p:par>
                                <p:cTn id="5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2000"/>
                            </p:stCondLst>
                            <p:childTnLst>
                              <p:par>
                                <p:cTn id="6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3000"/>
                            </p:stCondLst>
                            <p:childTnLst>
                              <p:par>
                                <p:cTn id="6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4000"/>
                            </p:stCondLst>
                            <p:childTnLst>
                              <p:par>
                                <p:cTn id="7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7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5000"/>
                            </p:stCondLst>
                            <p:childTnLst>
                              <p:par>
                                <p:cTn id="7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3" dur="1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6000"/>
                            </p:stCondLst>
                            <p:childTnLst>
                              <p:par>
                                <p:cTn id="8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9" dur="1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7000"/>
                            </p:stCondLst>
                            <p:childTnLst>
                              <p:par>
                                <p:cTn id="9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5" dur="10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8000"/>
                            </p:stCondLst>
                            <p:childTnLst>
                              <p:par>
                                <p:cTn id="9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1" dur="10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Словарная работа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РОЗВАЛЬНИ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БАШЛЫК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СЮРТУК 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САМОЕДЫ 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14678" y="1428736"/>
            <a:ext cx="5357850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низкие и широкие сани с расходящимися по бокам облучком.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14678" y="2571744"/>
            <a:ext cx="5572164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суконный тёплый головной убор – остроугольный колпак с длинными концами, надеваемый поверх шапки</a:t>
            </a: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14678" y="3857628"/>
            <a:ext cx="5572164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род длинного двубортного пиджака, обычно в талию</a:t>
            </a: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214678" y="5500702"/>
            <a:ext cx="5500726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старое название ненцев и некоторых других северных народов</a:t>
            </a: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85728"/>
            <a:ext cx="8429684" cy="628654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ФЛИГЕЛЬ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ПРИКАЗЧИК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УРЯДНИК 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143240" y="214290"/>
            <a:ext cx="5857916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постройка с боку главного здания  или во дворе большого здания</a:t>
            </a: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14678" y="1500174"/>
            <a:ext cx="5715040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arenR"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наёмный служащий  в торговом заведении, продавец;</a:t>
            </a:r>
          </a:p>
          <a:p>
            <a:pPr marL="342900" indent="-342900">
              <a:buAutoNum type="arabicParenR"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управляющий имением</a:t>
            </a: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7488" y="3071810"/>
            <a:ext cx="6072230" cy="1214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arenR"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в царской армии: казачий унтер – офицер;</a:t>
            </a:r>
          </a:p>
          <a:p>
            <a:pPr marL="342900" indent="-342900">
              <a:buAutoNum type="arabicParenR"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в царской России: нижний чин уездной полиции.</a:t>
            </a: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/>
          <a:lstStyle/>
          <a:p>
            <a:r>
              <a:rPr lang="ru-RU" dirty="0" smtClean="0"/>
              <a:t>Подбери синонимы к словам: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sz="4000" b="1" dirty="0" smtClean="0"/>
              <a:t>ИСПУГАННО</a:t>
            </a:r>
          </a:p>
          <a:p>
            <a:pPr>
              <a:buNone/>
            </a:pPr>
            <a:endParaRPr lang="ru-RU" sz="4000" b="1" dirty="0" smtClean="0"/>
          </a:p>
          <a:p>
            <a:pPr>
              <a:buNone/>
            </a:pPr>
            <a:r>
              <a:rPr lang="ru-RU" sz="4000" b="1" dirty="0" smtClean="0"/>
              <a:t>ОЗЯБШИЙ</a:t>
            </a:r>
          </a:p>
          <a:p>
            <a:pPr>
              <a:buNone/>
            </a:pPr>
            <a:endParaRPr lang="ru-RU" sz="4000" b="1" dirty="0" smtClean="0"/>
          </a:p>
          <a:p>
            <a:pPr>
              <a:buNone/>
            </a:pPr>
            <a:r>
              <a:rPr lang="ru-RU" sz="4000" b="1" dirty="0" smtClean="0"/>
              <a:t>ЗАЧИНШИК</a:t>
            </a:r>
            <a:endParaRPr lang="ru-RU" sz="40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1214422"/>
            <a:ext cx="7143800" cy="1214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СЛОВА,  СХОЖИЕ ПО СМЫСЛУ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Подбери антонимы к словам: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УВЛЕКАТЕЛЬНЫЙ</a:t>
            </a:r>
          </a:p>
          <a:p>
            <a:pPr>
              <a:buNone/>
            </a:pPr>
            <a:endParaRPr lang="ru-RU" b="1" dirty="0"/>
          </a:p>
          <a:p>
            <a:pPr>
              <a:buNone/>
            </a:pPr>
            <a:r>
              <a:rPr lang="ru-RU" b="1" dirty="0" smtClean="0"/>
              <a:t>НЕУСТРАШИМЫЙ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1428736"/>
            <a:ext cx="7286676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СЛОВА, ПРОТИВОПОЛОЖНЫЕ ПО СЛЫСЛУ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theme/theme1.xml><?xml version="1.0" encoding="utf-8"?>
<a:theme xmlns:a="http://schemas.openxmlformats.org/drawingml/2006/main" name="10108029">
  <a:themeElements>
    <a:clrScheme name="OF_RU_RainBow1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_RU_RainBow1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_RU_RainBow1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_RU_RainBow1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_RU_RainBow1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_RU_RainBow1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_RU_RainBow1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_RU_RainBow1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_RU_RainBow1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_RU_RainBow1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_RU_RainBow1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_RU_RainBow1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_RU_RainBow1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_RU_RainBow1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10108029</Template>
  <TotalTime>102</TotalTime>
  <Words>454</Words>
  <Application>Microsoft Office PowerPoint</Application>
  <PresentationFormat>Экран (4:3)</PresentationFormat>
  <Paragraphs>177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10108029</vt:lpstr>
      <vt:lpstr>Антон Павлович Чехов «Мальчики»</vt:lpstr>
      <vt:lpstr>План урока</vt:lpstr>
      <vt:lpstr>Речевая пятиминутка.</vt:lpstr>
      <vt:lpstr>Слайд 4</vt:lpstr>
      <vt:lpstr>ЧЕХОВ Антон Павлович  (1860-1904)</vt:lpstr>
      <vt:lpstr>Словарная работа</vt:lpstr>
      <vt:lpstr>Слайд 7</vt:lpstr>
      <vt:lpstr>Подбери синонимы к словам:</vt:lpstr>
      <vt:lpstr>Подбери антонимы к словам:</vt:lpstr>
      <vt:lpstr>Слайд 10</vt:lpstr>
      <vt:lpstr>Слайд 11</vt:lpstr>
      <vt:lpstr>Слайд 12</vt:lpstr>
      <vt:lpstr>Домашнее задание: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Антон Павлович Чехов «Мальчики»</dc:title>
  <dc:creator>Александр</dc:creator>
  <cp:lastModifiedBy>Admin</cp:lastModifiedBy>
  <cp:revision>16</cp:revision>
  <dcterms:created xsi:type="dcterms:W3CDTF">2010-10-25T07:41:07Z</dcterms:created>
  <dcterms:modified xsi:type="dcterms:W3CDTF">2014-11-25T05:40:04Z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TC101080291049</vt:lpwstr>
  </property>
</Properties>
</file>