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59" r:id="rId4"/>
    <p:sldId id="260" r:id="rId5"/>
    <p:sldId id="267" r:id="rId6"/>
    <p:sldId id="262" r:id="rId7"/>
    <p:sldId id="261" r:id="rId8"/>
    <p:sldId id="263" r:id="rId9"/>
    <p:sldId id="268" r:id="rId10"/>
    <p:sldId id="265" r:id="rId11"/>
    <p:sldId id="266" r:id="rId12"/>
    <p:sldId id="264" r:id="rId13"/>
    <p:sldId id="271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541F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D46C0-8D32-4B7E-8438-32B870D5D997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87525-4BBF-45ED-B0C7-F4D473AE5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5E1E-12D6-4446-AF34-74846DFDD8EB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962-22CD-4172-8FA9-EED2D51F8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5E1E-12D6-4446-AF34-74846DFDD8EB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962-22CD-4172-8FA9-EED2D51F8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5E1E-12D6-4446-AF34-74846DFDD8EB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962-22CD-4172-8FA9-EED2D51F8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5E1E-12D6-4446-AF34-74846DFDD8EB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962-22CD-4172-8FA9-EED2D51F8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5E1E-12D6-4446-AF34-74846DFDD8EB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962-22CD-4172-8FA9-EED2D51F8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5E1E-12D6-4446-AF34-74846DFDD8EB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962-22CD-4172-8FA9-EED2D51F8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5E1E-12D6-4446-AF34-74846DFDD8EB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962-22CD-4172-8FA9-EED2D51F8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5E1E-12D6-4446-AF34-74846DFDD8EB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962-22CD-4172-8FA9-EED2D51F8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5E1E-12D6-4446-AF34-74846DFDD8EB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962-22CD-4172-8FA9-EED2D51F8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5E1E-12D6-4446-AF34-74846DFDD8EB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962-22CD-4172-8FA9-EED2D51F8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5E1E-12D6-4446-AF34-74846DFDD8EB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6962-22CD-4172-8FA9-EED2D51F8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C5E1E-12D6-4446-AF34-74846DFDD8EB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E6962-22CD-4172-8FA9-EED2D51F8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4;&#1091;&#1079;&#1099;&#1082;&#1072;\&#1076;&#1077;&#1090;&#1089;&#1082;&#1080;&#1077;%20&#1087;&#1077;&#1089;&#1085;&#1080;\oleg_mityaev_-_kak_zdorovo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64;&#1077;&#1089;&#1090;&#1080;&#1083;&#1077;&#1090;&#1082;&#1080;\&#1044;&#1077;&#1085;&#1100;%20&#1086;&#1090;&#1082;&#1088;&#1099;&#1090;&#1099;&#1093;%20&#1076;&#1074;&#1077;&#1088;&#1077;&#1081;\001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Фоны Школа\кирпичи\кирпичики с тетрадкой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9534" y="0"/>
            <a:ext cx="9153534" cy="6858000"/>
          </a:xfrm>
          <a:prstGeom prst="rect">
            <a:avLst/>
          </a:prstGeom>
          <a:noFill/>
        </p:spPr>
      </p:pic>
      <p:pic>
        <p:nvPicPr>
          <p:cNvPr id="5" name="Picture 4" descr="14_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3480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CC0000"/>
                </a:solidFill>
                <a:latin typeface="Comic Sans MS" pitchFamily="66" charset="0"/>
              </a:rPr>
              <a:t>СКОРО В ШКОЛУ!</a:t>
            </a:r>
          </a:p>
        </p:txBody>
      </p:sp>
      <p:pic>
        <p:nvPicPr>
          <p:cNvPr id="7" name="oleg_mityaev_-_kak_zdorov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7072330" y="292893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7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Фоны Школа\кирпичи\кирпичики с тетрадко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353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Comic Sans MS" pitchFamily="66" charset="0"/>
              </a:rPr>
              <a:t>Обучение чтению</a:t>
            </a:r>
            <a:endParaRPr lang="ru-RU" sz="6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0" y="1857364"/>
            <a:ext cx="350043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screen">
            <a:lum contrast="40000"/>
          </a:blip>
          <a:srcRect/>
          <a:stretch>
            <a:fillRect/>
          </a:stretch>
        </p:blipFill>
        <p:spPr bwMode="auto">
          <a:xfrm>
            <a:off x="8929718" y="3071810"/>
            <a:ext cx="292895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5" cstate="screen">
            <a:lum contrast="40000"/>
          </a:blip>
          <a:srcRect/>
          <a:stretch>
            <a:fillRect/>
          </a:stretch>
        </p:blipFill>
        <p:spPr bwMode="auto">
          <a:xfrm>
            <a:off x="3357554" y="3214686"/>
            <a:ext cx="278608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929058" y="3643314"/>
            <a:ext cx="1571636" cy="1107996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+mj-lt"/>
              </a:rPr>
              <a:t>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44098" y="3714752"/>
            <a:ext cx="142876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О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-0.35035 2.2222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3493 -0.006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-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Фоны Школа\кирпичи\кирпичики с тетрадкой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9534" y="0"/>
            <a:ext cx="9153534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4" cstate="screen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11430048" y="2428868"/>
            <a:ext cx="36433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5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6857984" y="1142984"/>
            <a:ext cx="457203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0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8358214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70885 1.48148E-6 " pathEditMode="relative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42 0.00046 L -0.71701 0.0004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Фоны Школа\кирпичи\кирпичики с тетрадко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534" y="0"/>
            <a:ext cx="915353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Постановка ударения в словах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>
            <a:off x="571472" y="1142984"/>
            <a:ext cx="2908305" cy="228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500034" y="3786190"/>
            <a:ext cx="28575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643306" y="1571612"/>
            <a:ext cx="4643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err="1" smtClean="0">
                <a:solidFill>
                  <a:srgbClr val="0C541F"/>
                </a:solidFill>
              </a:rPr>
              <a:t>мед-ведь</a:t>
            </a:r>
            <a:endParaRPr lang="ru-RU" sz="8000" b="1" dirty="0">
              <a:solidFill>
                <a:srgbClr val="0C541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6182" y="4071942"/>
            <a:ext cx="4643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err="1" smtClean="0">
                <a:solidFill>
                  <a:srgbClr val="0C541F"/>
                </a:solidFill>
              </a:rPr>
              <a:t>пе-тух</a:t>
            </a:r>
            <a:endParaRPr lang="ru-RU" sz="8000" b="1" dirty="0">
              <a:solidFill>
                <a:srgbClr val="0C541F"/>
              </a:solidFill>
            </a:endParaRPr>
          </a:p>
        </p:txBody>
      </p:sp>
      <p:sp>
        <p:nvSpPr>
          <p:cNvPr id="8" name="Минус 7"/>
          <p:cNvSpPr/>
          <p:nvPr/>
        </p:nvSpPr>
        <p:spPr>
          <a:xfrm>
            <a:off x="5572132" y="2786058"/>
            <a:ext cx="2714644" cy="285752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5929322" y="5214950"/>
            <a:ext cx="1714512" cy="285752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1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Фоны Школа\кирпичи\кирпичики с тетрадко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534" y="0"/>
            <a:ext cx="915353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357166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Печатаем буквы</a:t>
            </a:r>
            <a:endParaRPr lang="ru-RU" sz="4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500174"/>
            <a:ext cx="1285884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1500174"/>
            <a:ext cx="1214446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1500174"/>
            <a:ext cx="1214446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5720" y="1357298"/>
            <a:ext cx="1214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А</a:t>
            </a:r>
            <a:endParaRPr lang="ru-RU" sz="8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00166" y="1357298"/>
            <a:ext cx="1285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у</a:t>
            </a:r>
            <a:endParaRPr lang="ru-RU" sz="8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786050" y="1428736"/>
            <a:ext cx="1214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П</a:t>
            </a:r>
            <a:endParaRPr lang="ru-RU" sz="8000" b="1" dirty="0"/>
          </a:p>
        </p:txBody>
      </p:sp>
      <p:pic>
        <p:nvPicPr>
          <p:cNvPr id="22" name="Рисунок 21" descr="C:\Documents and Settings\UserXP\Рабочий стол\Картинки\2ж.jpg"/>
          <p:cNvPicPr/>
          <p:nvPr/>
        </p:nvPicPr>
        <p:blipFill>
          <a:blip r:embed="rId3" cstate="screen">
            <a:lum bright="10000" contrast="40000"/>
          </a:blip>
          <a:srcRect/>
          <a:stretch>
            <a:fillRect/>
          </a:stretch>
        </p:blipFill>
        <p:spPr bwMode="auto">
          <a:xfrm>
            <a:off x="4500562" y="3071810"/>
            <a:ext cx="171451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4000496" y="1500174"/>
            <a:ext cx="1214446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214942" y="1500174"/>
            <a:ext cx="1214446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429388" y="1500174"/>
            <a:ext cx="1214446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643834" y="1500174"/>
            <a:ext cx="1143008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071934" y="1428736"/>
            <a:ext cx="1071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и</a:t>
            </a:r>
            <a:endParaRPr lang="ru-RU" sz="8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286380" y="1357298"/>
            <a:ext cx="1071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а</a:t>
            </a:r>
            <a:endParaRPr lang="ru-RU" sz="8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500826" y="1357298"/>
            <a:ext cx="1071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Т</a:t>
            </a:r>
            <a:endParaRPr lang="ru-RU" sz="8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643834" y="1357298"/>
            <a:ext cx="1071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о</a:t>
            </a:r>
            <a:endParaRPr lang="ru-RU" sz="8000" b="1" dirty="0"/>
          </a:p>
        </p:txBody>
      </p:sp>
      <p:pic>
        <p:nvPicPr>
          <p:cNvPr id="27650" name="Picture 2" descr="C:\Documents and Settings\Admin\Рабочий стол\Картинки2\_550_1282786025_school02-02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1785918" y="4286256"/>
            <a:ext cx="1643074" cy="2047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Фоны Школа\кирпичи\кирпичики с тетрадко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534" y="0"/>
            <a:ext cx="915353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357166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Documents and Settings\Admin\Рабочий стол\Картинки2\parents2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2000232" y="1428736"/>
            <a:ext cx="5000635" cy="4947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Фоны Школа\кирпичи\кирпичики с тетрадко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534" y="0"/>
            <a:ext cx="915353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Направленность занятий: 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работа со звуками.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    		</a:t>
            </a:r>
            <a:endParaRPr lang="ru-RU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214422"/>
            <a:ext cx="81439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C541F"/>
                </a:solidFill>
                <a:latin typeface="Comic Sans MS" pitchFamily="66" charset="0"/>
              </a:rPr>
              <a:t> выделение звука в слове;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C541F"/>
                </a:solidFill>
                <a:latin typeface="Comic Sans MS" pitchFamily="66" charset="0"/>
              </a:rPr>
              <a:t> его месторасположение;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C541F"/>
                </a:solidFill>
                <a:latin typeface="Comic Sans MS" pitchFamily="66" charset="0"/>
              </a:rPr>
              <a:t> характеристика звука;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C541F"/>
                </a:solidFill>
                <a:latin typeface="Comic Sans MS" pitchFamily="66" charset="0"/>
              </a:rPr>
              <a:t> звуковой анализ слова;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C541F"/>
                </a:solidFill>
                <a:latin typeface="Comic Sans MS" pitchFamily="66" charset="0"/>
              </a:rPr>
              <a:t> деление слова на слоги;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C541F"/>
                </a:solidFill>
                <a:latin typeface="Comic Sans MS" pitchFamily="66" charset="0"/>
              </a:rPr>
              <a:t> определение количества слогов;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C541F"/>
                </a:solidFill>
                <a:latin typeface="Comic Sans MS" pitchFamily="66" charset="0"/>
              </a:rPr>
              <a:t> постановка ударения.</a:t>
            </a:r>
            <a:endParaRPr lang="ru-RU" sz="3200" b="1" dirty="0">
              <a:solidFill>
                <a:srgbClr val="0C541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Фоны Школа\кирпичи\кирпичики с тетрадко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353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Выделение звука в слове</a:t>
            </a:r>
            <a:endParaRPr lang="ru-RU" sz="4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20000" contrast="40000"/>
          </a:blip>
          <a:srcRect/>
          <a:stretch>
            <a:fillRect/>
          </a:stretch>
        </p:blipFill>
        <p:spPr bwMode="auto">
          <a:xfrm>
            <a:off x="571472" y="3714752"/>
            <a:ext cx="2233049" cy="200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/>
          <a:stretch>
            <a:fillRect/>
          </a:stretch>
        </p:blipFill>
        <p:spPr bwMode="auto">
          <a:xfrm>
            <a:off x="3214678" y="2000240"/>
            <a:ext cx="256993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5572132" y="3357562"/>
            <a:ext cx="2643206" cy="2905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786050" y="100010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C541F"/>
                </a:solidFill>
                <a:latin typeface="Comic Sans MS" pitchFamily="66" charset="0"/>
              </a:rPr>
              <a:t>выделяем первый звук</a:t>
            </a:r>
            <a:endParaRPr lang="ru-RU" b="1" dirty="0">
              <a:solidFill>
                <a:srgbClr val="0C541F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621508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C541F"/>
                </a:solidFill>
                <a:latin typeface="Comic Sans MS" pitchFamily="66" charset="0"/>
              </a:rPr>
              <a:t>выделяем последний звук</a:t>
            </a:r>
            <a:endParaRPr lang="ru-RU" b="1" dirty="0">
              <a:solidFill>
                <a:srgbClr val="0C541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Фоны Школа\кирпичи\кирпичики с тетрадко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534" y="0"/>
            <a:ext cx="915353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285728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Нахождение места расположения звука в слове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2714620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2714620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2714620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714620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2714620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2714620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5857892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5857892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5857892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00958" y="2714620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929454" y="2714620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2714620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5857892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143636" y="5857892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72132" y="5857892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1ba97ea10224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292367">
            <a:off x="6725139" y="860660"/>
            <a:ext cx="1357322" cy="1883911"/>
          </a:xfrm>
          <a:prstGeom prst="rect">
            <a:avLst/>
          </a:prstGeom>
        </p:spPr>
      </p:pic>
      <p:pic>
        <p:nvPicPr>
          <p:cNvPr id="23" name="Рисунок 22" descr="03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71868" y="928670"/>
            <a:ext cx="2113137" cy="1714512"/>
          </a:xfrm>
          <a:prstGeom prst="rect">
            <a:avLst/>
          </a:prstGeom>
        </p:spPr>
      </p:pic>
      <p:pic>
        <p:nvPicPr>
          <p:cNvPr id="24" name="Рисунок 23" descr="8b2e2cde001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14348" y="1142984"/>
            <a:ext cx="2225568" cy="1428760"/>
          </a:xfrm>
          <a:prstGeom prst="rect">
            <a:avLst/>
          </a:prstGeom>
        </p:spPr>
      </p:pic>
      <p:pic>
        <p:nvPicPr>
          <p:cNvPr id="26" name="Рисунок 25" descr="6266c4390e18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714480" y="3786190"/>
            <a:ext cx="1675830" cy="1972304"/>
          </a:xfrm>
          <a:prstGeom prst="rect">
            <a:avLst/>
          </a:prstGeom>
        </p:spPr>
      </p:pic>
      <p:pic>
        <p:nvPicPr>
          <p:cNvPr id="27" name="Рисунок 26" descr="2cd2bbbe1ec4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929190" y="3571876"/>
            <a:ext cx="1785950" cy="2121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C17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C17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C17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C17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C17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Фоны Школа\кирпичи\кирпичики с тетрадко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3534" cy="685800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2857488" y="857232"/>
            <a:ext cx="3857652" cy="3857652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-428652"/>
            <a:ext cx="2727325" cy="560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34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571604" y="2643182"/>
            <a:ext cx="1285884" cy="57150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3075773" y="4853789"/>
            <a:ext cx="1239837" cy="5334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5120488" y="4880777"/>
            <a:ext cx="1244600" cy="62706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 rot="20319786">
            <a:off x="684999" y="3152893"/>
            <a:ext cx="914400" cy="403609"/>
          </a:xfrm>
          <a:prstGeom prst="ellipse">
            <a:avLst/>
          </a:prstGeom>
          <a:solidFill>
            <a:srgbClr val="FF0000"/>
          </a:soli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715140" y="2643182"/>
            <a:ext cx="857256" cy="785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 rot="2068447">
            <a:off x="7466491" y="3437095"/>
            <a:ext cx="914400" cy="414334"/>
          </a:xfrm>
          <a:prstGeom prst="ellipse">
            <a:avLst/>
          </a:prstGeom>
          <a:solidFill>
            <a:srgbClr val="FF0000"/>
          </a:soli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Хорда 16"/>
          <p:cNvSpPr/>
          <p:nvPr/>
        </p:nvSpPr>
        <p:spPr>
          <a:xfrm rot="4373568" flipV="1">
            <a:off x="6282076" y="4927387"/>
            <a:ext cx="862012" cy="1374775"/>
          </a:xfrm>
          <a:prstGeom prst="chord">
            <a:avLst/>
          </a:prstGeom>
          <a:solidFill>
            <a:srgbClr val="FF0000"/>
          </a:solidFill>
          <a:ln>
            <a:solidFill>
              <a:srgbClr val="FF0B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Хорда 17"/>
          <p:cNvSpPr/>
          <p:nvPr/>
        </p:nvSpPr>
        <p:spPr>
          <a:xfrm rot="6744725">
            <a:off x="2246997" y="4763605"/>
            <a:ext cx="1025525" cy="1374775"/>
          </a:xfrm>
          <a:prstGeom prst="chord">
            <a:avLst/>
          </a:prstGeom>
          <a:solidFill>
            <a:srgbClr val="FF0000"/>
          </a:solidFill>
          <a:ln>
            <a:solidFill>
              <a:srgbClr val="FF0B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85720" y="428604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гласные</a:t>
            </a:r>
            <a:endParaRPr lang="ru-RU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5140" y="357166"/>
            <a:ext cx="1928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C541F"/>
                </a:solidFill>
                <a:latin typeface="Comic Sans MS" pitchFamily="66" charset="0"/>
              </a:rPr>
              <a:t>поют,</a:t>
            </a:r>
          </a:p>
          <a:p>
            <a:pPr algn="ctr"/>
            <a:r>
              <a:rPr lang="ru-RU" sz="3200" b="1" dirty="0" smtClean="0">
                <a:solidFill>
                  <a:srgbClr val="0C541F"/>
                </a:solidFill>
                <a:latin typeface="Comic Sans MS" pitchFamily="66" charset="0"/>
              </a:rPr>
              <a:t>строят слог</a:t>
            </a:r>
            <a:endParaRPr lang="ru-RU" sz="3200" b="1" dirty="0">
              <a:solidFill>
                <a:srgbClr val="0C541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Фоны Школа\кирпичи\кирпичики с тетрадко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534" y="0"/>
            <a:ext cx="915353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5786454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Характеристика звука</a:t>
            </a:r>
            <a:endParaRPr lang="ru-RU" sz="4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6200000" flipH="1">
            <a:off x="2643187" y="5000626"/>
            <a:ext cx="1000125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6929437" y="5000626"/>
            <a:ext cx="1000125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1250157" y="4964906"/>
            <a:ext cx="114300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5464969" y="5036344"/>
            <a:ext cx="1143000" cy="500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643313" y="321468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786688" y="314325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714875" y="3214688"/>
            <a:ext cx="928687" cy="928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500063" y="3214688"/>
            <a:ext cx="928687" cy="928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Хорда 11"/>
          <p:cNvSpPr/>
          <p:nvPr/>
        </p:nvSpPr>
        <p:spPr>
          <a:xfrm rot="6778199">
            <a:off x="853281" y="5183982"/>
            <a:ext cx="661987" cy="889000"/>
          </a:xfrm>
          <a:prstGeom prst="chord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Хорда 12"/>
          <p:cNvSpPr/>
          <p:nvPr/>
        </p:nvSpPr>
        <p:spPr>
          <a:xfrm rot="6778199">
            <a:off x="5064919" y="5249069"/>
            <a:ext cx="661988" cy="889000"/>
          </a:xfrm>
          <a:prstGeom prst="chord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Хорда 13"/>
          <p:cNvSpPr/>
          <p:nvPr/>
        </p:nvSpPr>
        <p:spPr>
          <a:xfrm rot="4370184" flipV="1">
            <a:off x="7889875" y="5178426"/>
            <a:ext cx="663575" cy="1003300"/>
          </a:xfrm>
          <a:prstGeom prst="chord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Хорда 14"/>
          <p:cNvSpPr/>
          <p:nvPr/>
        </p:nvSpPr>
        <p:spPr>
          <a:xfrm rot="4370184" flipV="1">
            <a:off x="3603625" y="5178426"/>
            <a:ext cx="663575" cy="1003300"/>
          </a:xfrm>
          <a:prstGeom prst="chord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 rot="19020516">
            <a:off x="8562975" y="3819525"/>
            <a:ext cx="296863" cy="506413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 rot="2564608">
            <a:off x="349250" y="3943350"/>
            <a:ext cx="261938" cy="49847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 rot="2564608">
            <a:off x="4635500" y="3879850"/>
            <a:ext cx="261938" cy="498475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 rot="19020516">
            <a:off x="4419600" y="3890963"/>
            <a:ext cx="296863" cy="506412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071563" y="2000250"/>
            <a:ext cx="2914650" cy="2928938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286375" y="1928813"/>
            <a:ext cx="2914650" cy="2928937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715000" y="1214438"/>
            <a:ext cx="2071688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143500" y="2357438"/>
            <a:ext cx="2714625" cy="158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786688" y="2357438"/>
            <a:ext cx="557212" cy="158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857375" y="2071688"/>
            <a:ext cx="1460500" cy="3154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19900" dirty="0">
              <a:latin typeface="+mn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00750" y="1785938"/>
            <a:ext cx="1654175" cy="3154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endParaRPr lang="ru-RU" sz="19900" dirty="0">
              <a:latin typeface="+mn-lt"/>
            </a:endParaRPr>
          </a:p>
        </p:txBody>
      </p:sp>
      <p:pic>
        <p:nvPicPr>
          <p:cNvPr id="27" name="Picture 2" descr="D:\больная\45\школа\c31a69c60e14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3000" y="214313"/>
            <a:ext cx="292893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5357818" y="357166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согласные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Фоны Школа\кирпичи\кирпичики с тетрадко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534" y="0"/>
            <a:ext cx="915353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Звуковой анализ слова</a:t>
            </a:r>
            <a:endParaRPr lang="ru-RU" sz="4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Documents and Settings\Admin\Рабочий стол\Картинки2\001песик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357430"/>
            <a:ext cx="3286148" cy="3214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7554" y="1500174"/>
            <a:ext cx="48577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002060"/>
                </a:solidFill>
                <a:latin typeface="Comic Sans MS" pitchFamily="66" charset="0"/>
              </a:rPr>
              <a:t>щенок</a:t>
            </a:r>
            <a:endParaRPr lang="ru-RU" sz="115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3429000"/>
            <a:ext cx="857256" cy="9286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429000"/>
            <a:ext cx="857256" cy="9286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15206" y="3429000"/>
            <a:ext cx="857256" cy="92869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3429000"/>
            <a:ext cx="928694" cy="92869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3429000"/>
            <a:ext cx="857256" cy="9286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Фоны Школа\кирпичи\кирпичики с тетрадко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353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Деление слова на слоги</a:t>
            </a:r>
            <a:endParaRPr lang="ru-RU" sz="4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1142976" y="1500174"/>
            <a:ext cx="2048349" cy="2428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>
            <a:lum bright="10000" contrast="30000"/>
          </a:blip>
          <a:srcRect/>
          <a:stretch>
            <a:fillRect/>
          </a:stretch>
        </p:blipFill>
        <p:spPr bwMode="auto">
          <a:xfrm>
            <a:off x="6072198" y="1214422"/>
            <a:ext cx="2357454" cy="2993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3214678" y="3786190"/>
            <a:ext cx="2514625" cy="239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Фоны Школа\кирпичи\кирпичики с тетрадко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353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Определение количества слогов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 flipH="1">
            <a:off x="357158" y="928670"/>
            <a:ext cx="4572032" cy="311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72066" y="1285860"/>
            <a:ext cx="3571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Comic Sans MS" pitchFamily="66" charset="0"/>
              </a:rPr>
              <a:t>бегемот</a:t>
            </a:r>
            <a:endParaRPr lang="ru-RU" sz="6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500694" y="2285992"/>
            <a:ext cx="571504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357950" y="2285992"/>
            <a:ext cx="571504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500958" y="2285992"/>
            <a:ext cx="571504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57752" y="2857496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3 слога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4500570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C541F"/>
                </a:solidFill>
                <a:latin typeface="Comic Sans MS" pitchFamily="66" charset="0"/>
              </a:rPr>
              <a:t>Сколько в слове гласных</a:t>
            </a:r>
            <a:r>
              <a:rPr lang="ru-RU" sz="800" b="1" dirty="0" smtClean="0">
                <a:solidFill>
                  <a:srgbClr val="0C541F"/>
                </a:solidFill>
                <a:latin typeface="Comic Sans MS" pitchFamily="66" charset="0"/>
              </a:rPr>
              <a:t>   </a:t>
            </a:r>
            <a:r>
              <a:rPr lang="ru-RU" sz="4800" b="1" dirty="0" smtClean="0">
                <a:solidFill>
                  <a:srgbClr val="0C541F"/>
                </a:solidFill>
                <a:latin typeface="Comic Sans MS" pitchFamily="66" charset="0"/>
              </a:rPr>
              <a:t>– столько и слогов. </a:t>
            </a:r>
            <a:endParaRPr lang="ru-RU" sz="4800" b="1" dirty="0">
              <a:solidFill>
                <a:srgbClr val="0C541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119</Words>
  <Application>Microsoft Office PowerPoint</Application>
  <PresentationFormat>Экран (4:3)</PresentationFormat>
  <Paragraphs>44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55</cp:revision>
  <dcterms:created xsi:type="dcterms:W3CDTF">2011-10-08T14:46:22Z</dcterms:created>
  <dcterms:modified xsi:type="dcterms:W3CDTF">2012-01-04T16:24:30Z</dcterms:modified>
</cp:coreProperties>
</file>